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1" r:id="rId4"/>
    <p:sldId id="258" r:id="rId5"/>
    <p:sldId id="259" r:id="rId6"/>
    <p:sldId id="270" r:id="rId7"/>
    <p:sldId id="271" r:id="rId8"/>
    <p:sldId id="266" r:id="rId9"/>
    <p:sldId id="267" r:id="rId10"/>
    <p:sldId id="268" r:id="rId11"/>
    <p:sldId id="269" r:id="rId12"/>
    <p:sldId id="272" r:id="rId13"/>
    <p:sldId id="262" r:id="rId14"/>
    <p:sldId id="265" r:id="rId15"/>
    <p:sldId id="273" r:id="rId16"/>
    <p:sldId id="274" r:id="rId17"/>
    <p:sldId id="275"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2AD1CBE0-DFC7-4523-90F4-22B4D1303CE2}" type="datetimeFigureOut">
              <a:rPr lang="ru-RU" smtClean="0"/>
              <a:pPr/>
              <a:t>06.03.2014</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E060288A-8C14-4128-925E-A04DA40BBC5A}"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AD1CBE0-DFC7-4523-90F4-22B4D1303CE2}" type="datetimeFigureOut">
              <a:rPr lang="ru-RU" smtClean="0"/>
              <a:pPr/>
              <a:t>06.03.2014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60288A-8C14-4128-925E-A04DA40BBC5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AD1CBE0-DFC7-4523-90F4-22B4D1303CE2}" type="datetimeFigureOut">
              <a:rPr lang="ru-RU" smtClean="0"/>
              <a:pPr/>
              <a:t>06.03.2014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60288A-8C14-4128-925E-A04DA40BBC5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2AD1CBE0-DFC7-4523-90F4-22B4D1303CE2}" type="datetimeFigureOut">
              <a:rPr lang="ru-RU" smtClean="0"/>
              <a:pPr/>
              <a:t>06.03.2014</a:t>
            </a:fld>
            <a:endParaRPr lang="ru-RU"/>
          </a:p>
        </p:txBody>
      </p:sp>
      <p:sp>
        <p:nvSpPr>
          <p:cNvPr id="9" name="Номер слайда 8"/>
          <p:cNvSpPr>
            <a:spLocks noGrp="1"/>
          </p:cNvSpPr>
          <p:nvPr>
            <p:ph type="sldNum" sz="quarter" idx="15"/>
          </p:nvPr>
        </p:nvSpPr>
        <p:spPr/>
        <p:txBody>
          <a:bodyPr rtlCol="0"/>
          <a:lstStyle/>
          <a:p>
            <a:fld id="{E060288A-8C14-4128-925E-A04DA40BBC5A}"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2AD1CBE0-DFC7-4523-90F4-22B4D1303CE2}" type="datetimeFigureOut">
              <a:rPr lang="ru-RU" smtClean="0"/>
              <a:pPr/>
              <a:t>06.03.2014</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E060288A-8C14-4128-925E-A04DA40BBC5A}"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2AD1CBE0-DFC7-4523-90F4-22B4D1303CE2}" type="datetimeFigureOut">
              <a:rPr lang="ru-RU" smtClean="0"/>
              <a:pPr/>
              <a:t>06.03.2014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60288A-8C14-4128-925E-A04DA40BBC5A}"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2AD1CBE0-DFC7-4523-90F4-22B4D1303CE2}" type="datetimeFigureOut">
              <a:rPr lang="ru-RU" smtClean="0"/>
              <a:pPr/>
              <a:t>06.03.2014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060288A-8C14-4128-925E-A04DA40BBC5A}"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2AD1CBE0-DFC7-4523-90F4-22B4D1303CE2}" type="datetimeFigureOut">
              <a:rPr lang="ru-RU" smtClean="0"/>
              <a:pPr/>
              <a:t>06.03.2014</a:t>
            </a:fld>
            <a:endParaRPr lang="ru-RU"/>
          </a:p>
        </p:txBody>
      </p:sp>
      <p:sp>
        <p:nvSpPr>
          <p:cNvPr id="7" name="Номер слайда 6"/>
          <p:cNvSpPr>
            <a:spLocks noGrp="1"/>
          </p:cNvSpPr>
          <p:nvPr>
            <p:ph type="sldNum" sz="quarter" idx="11"/>
          </p:nvPr>
        </p:nvSpPr>
        <p:spPr/>
        <p:txBody>
          <a:bodyPr rtlCol="0"/>
          <a:lstStyle/>
          <a:p>
            <a:fld id="{E060288A-8C14-4128-925E-A04DA40BBC5A}"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AD1CBE0-DFC7-4523-90F4-22B4D1303CE2}" type="datetimeFigureOut">
              <a:rPr lang="ru-RU" smtClean="0"/>
              <a:pPr/>
              <a:t>06.03.2014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060288A-8C14-4128-925E-A04DA40BBC5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2AD1CBE0-DFC7-4523-90F4-22B4D1303CE2}" type="datetimeFigureOut">
              <a:rPr lang="ru-RU" smtClean="0"/>
              <a:pPr/>
              <a:t>06.03.2014</a:t>
            </a:fld>
            <a:endParaRPr lang="ru-RU"/>
          </a:p>
        </p:txBody>
      </p:sp>
      <p:sp>
        <p:nvSpPr>
          <p:cNvPr id="22" name="Номер слайда 21"/>
          <p:cNvSpPr>
            <a:spLocks noGrp="1"/>
          </p:cNvSpPr>
          <p:nvPr>
            <p:ph type="sldNum" sz="quarter" idx="15"/>
          </p:nvPr>
        </p:nvSpPr>
        <p:spPr/>
        <p:txBody>
          <a:bodyPr rtlCol="0"/>
          <a:lstStyle/>
          <a:p>
            <a:fld id="{E060288A-8C14-4128-925E-A04DA40BBC5A}"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2AD1CBE0-DFC7-4523-90F4-22B4D1303CE2}" type="datetimeFigureOut">
              <a:rPr lang="ru-RU" smtClean="0"/>
              <a:pPr/>
              <a:t>06.03.2014</a:t>
            </a:fld>
            <a:endParaRPr lang="ru-RU"/>
          </a:p>
        </p:txBody>
      </p:sp>
      <p:sp>
        <p:nvSpPr>
          <p:cNvPr id="18" name="Номер слайда 17"/>
          <p:cNvSpPr>
            <a:spLocks noGrp="1"/>
          </p:cNvSpPr>
          <p:nvPr>
            <p:ph type="sldNum" sz="quarter" idx="11"/>
          </p:nvPr>
        </p:nvSpPr>
        <p:spPr/>
        <p:txBody>
          <a:bodyPr rtlCol="0"/>
          <a:lstStyle/>
          <a:p>
            <a:fld id="{E060288A-8C14-4128-925E-A04DA40BBC5A}"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AD1CBE0-DFC7-4523-90F4-22B4D1303CE2}" type="datetimeFigureOut">
              <a:rPr lang="ru-RU" smtClean="0"/>
              <a:pPr/>
              <a:t>06.03.2014</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060288A-8C14-4128-925E-A04DA40BBC5A}"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ДРА\Documents\ЕАД\Полевая школа\Проповедь\Поле золота.jpg"/>
          <p:cNvPicPr>
            <a:picLocks noChangeAspect="1" noChangeArrowheads="1"/>
          </p:cNvPicPr>
          <p:nvPr/>
        </p:nvPicPr>
        <p:blipFill>
          <a:blip r:embed="rId2" cstate="print"/>
          <a:srcRect/>
          <a:stretch>
            <a:fillRect/>
          </a:stretch>
        </p:blipFill>
        <p:spPr bwMode="auto">
          <a:xfrm>
            <a:off x="443541" y="350658"/>
            <a:ext cx="8232915" cy="6174686"/>
          </a:xfrm>
          <a:prstGeom prst="rect">
            <a:avLst/>
          </a:prstGeom>
          <a:noFill/>
        </p:spPr>
      </p:pic>
      <p:sp>
        <p:nvSpPr>
          <p:cNvPr id="2" name="Заголовок 1"/>
          <p:cNvSpPr>
            <a:spLocks noGrp="1"/>
          </p:cNvSpPr>
          <p:nvPr>
            <p:ph type="ctrTitle"/>
          </p:nvPr>
        </p:nvSpPr>
        <p:spPr>
          <a:xfrm>
            <a:off x="1763688" y="1340768"/>
            <a:ext cx="6172200" cy="1894362"/>
          </a:xfrm>
        </p:spPr>
        <p:txBody>
          <a:bodyPr>
            <a:normAutofit/>
          </a:bodyPr>
          <a:lstStyle/>
          <a:p>
            <a:r>
              <a:rPr lang="ru-RU" sz="4000" i="1" dirty="0" smtClean="0">
                <a:solidFill>
                  <a:schemeClr val="tx1"/>
                </a:solidFill>
              </a:rPr>
              <a:t>Почвы плохой </a:t>
            </a:r>
            <a:br>
              <a:rPr lang="ru-RU" sz="4000" i="1" dirty="0" smtClean="0">
                <a:solidFill>
                  <a:schemeClr val="tx1"/>
                </a:solidFill>
              </a:rPr>
            </a:br>
            <a:r>
              <a:rPr lang="ru-RU" sz="4000" i="1" dirty="0" smtClean="0">
                <a:solidFill>
                  <a:schemeClr val="tx1"/>
                </a:solidFill>
              </a:rPr>
              <a:t>не бывает</a:t>
            </a:r>
            <a:r>
              <a:rPr lang="en-US" sz="4000" i="1" dirty="0" smtClean="0">
                <a:solidFill>
                  <a:schemeClr val="tx1"/>
                </a:solidFill>
              </a:rPr>
              <a:t>…</a:t>
            </a:r>
            <a:endParaRPr lang="ru-RU" sz="4000" i="1" dirty="0">
              <a:solidFill>
                <a:schemeClr val="tx1"/>
              </a:solidFill>
            </a:endParaRPr>
          </a:p>
        </p:txBody>
      </p:sp>
      <p:sp>
        <p:nvSpPr>
          <p:cNvPr id="3" name="Подзаголовок 2"/>
          <p:cNvSpPr>
            <a:spLocks noGrp="1"/>
          </p:cNvSpPr>
          <p:nvPr>
            <p:ph type="subTitle" idx="1"/>
          </p:nvPr>
        </p:nvSpPr>
        <p:spPr>
          <a:xfrm>
            <a:off x="5240560" y="3861048"/>
            <a:ext cx="6172200" cy="1371600"/>
          </a:xfrm>
        </p:spPr>
        <p:txBody>
          <a:bodyPr/>
          <a:lstStyle/>
          <a:p>
            <a:endParaRPr lang="ru-RU" dirty="0" smtClean="0"/>
          </a:p>
          <a:p>
            <a:r>
              <a:rPr lang="ru-RU" sz="2800" dirty="0" smtClean="0">
                <a:solidFill>
                  <a:schemeClr val="tx1"/>
                </a:solidFill>
              </a:rPr>
              <a:t>Марка 4:3-8</a:t>
            </a:r>
            <a:endParaRPr lang="ru-RU" sz="28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трактор сеет.jpg"/>
          <p:cNvPicPr>
            <a:picLocks noGrp="1" noChangeAspect="1"/>
          </p:cNvPicPr>
          <p:nvPr>
            <p:ph sz="quarter" idx="1"/>
          </p:nvPr>
        </p:nvPicPr>
        <p:blipFill>
          <a:blip r:embed="rId2" cstate="print"/>
          <a:stretch>
            <a:fillRect/>
          </a:stretch>
        </p:blipFill>
        <p:spPr>
          <a:xfrm>
            <a:off x="350490" y="686668"/>
            <a:ext cx="8325966" cy="5550644"/>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самолет.jpg"/>
          <p:cNvPicPr>
            <a:picLocks noGrp="1" noChangeAspect="1"/>
          </p:cNvPicPr>
          <p:nvPr>
            <p:ph sz="quarter" idx="1"/>
          </p:nvPr>
        </p:nvPicPr>
        <p:blipFill>
          <a:blip r:embed="rId2" cstate="print"/>
          <a:stretch>
            <a:fillRect/>
          </a:stretch>
        </p:blipFill>
        <p:spPr>
          <a:xfrm>
            <a:off x="323528" y="228906"/>
            <a:ext cx="8424936" cy="6318702"/>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u-RU" dirty="0" smtClean="0"/>
              <a:t>ПОЧВА</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xmlns="" val="0"/>
              </a:ext>
            </a:extLst>
          </a:blip>
          <a:stretch>
            <a:fillRect/>
          </a:stretch>
        </p:blipFill>
        <p:spPr>
          <a:xfrm>
            <a:off x="539552" y="1370350"/>
            <a:ext cx="7560840" cy="5103475"/>
          </a:xfrm>
        </p:spPr>
      </p:pic>
    </p:spTree>
    <p:extLst>
      <p:ext uri="{BB962C8B-B14F-4D97-AF65-F5344CB8AC3E}">
        <p14:creationId xmlns:p14="http://schemas.microsoft.com/office/powerpoint/2010/main" xmlns="" val="1581863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57200" y="1052736"/>
            <a:ext cx="7467600" cy="4873752"/>
          </a:xfrm>
        </p:spPr>
        <p:txBody>
          <a:bodyPr>
            <a:normAutofit lnSpcReduction="10000"/>
          </a:bodyPr>
          <a:lstStyle/>
          <a:p>
            <a:pPr>
              <a:buNone/>
            </a:pPr>
            <a:r>
              <a:rPr lang="ru-RU" dirty="0" smtClean="0"/>
              <a:t>	«Получают ли наши дети от учителей средних школ знания и представления, согласующиеся со Словом Божьим? Представлен ли грех как оскорбление Бога? Учат ли в мирских школах, что повиновение всем заповедям Божьим есть начало всякой мудрости? Мы посылаем своих детей в субботнюю школу, чтобы они обучались истине, и затем, когда дети идут в дневную школу, им преподают уроки, содержащие ложь. Подобные вещи смущают ум, им не должно быть места, ибо если молодые воспримут идеи, извращающие истину, то как нейтрализовать влияние светского образования?». </a:t>
            </a:r>
          </a:p>
          <a:p>
            <a:pPr>
              <a:buNone/>
            </a:pPr>
            <a:r>
              <a:rPr lang="ru-RU" dirty="0" smtClean="0"/>
              <a:t>                                         Воспитание детей. С. 305.</a:t>
            </a: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
          </p:nvPr>
        </p:nvSpPr>
        <p:spPr/>
        <p:txBody>
          <a:bodyPr/>
          <a:lstStyle/>
          <a:p>
            <a:pPr>
              <a:buNone/>
            </a:pPr>
            <a:r>
              <a:rPr lang="ru-RU" dirty="0" smtClean="0"/>
              <a:t>	«Во всех наших церквах необходимо организовать школы, а учителями в этих школах должны быть миссионеры. Важно, чтобы учителя научились хорошо выполнять главное свое дело, то есть воспитывать детей, родители которых соблюдают субботу. Это воспитание должно касаться изучения не только наук, но и Священного Писания».                      </a:t>
            </a:r>
          </a:p>
          <a:p>
            <a:pPr>
              <a:buNone/>
            </a:pPr>
            <a:r>
              <a:rPr lang="ru-RU" dirty="0" smtClean="0"/>
              <a:t>                                        </a:t>
            </a:r>
            <a:r>
              <a:rPr lang="en-US" dirty="0" err="1" smtClean="0"/>
              <a:t>Воспитание</a:t>
            </a:r>
            <a:r>
              <a:rPr lang="en-US" dirty="0" smtClean="0"/>
              <a:t> </a:t>
            </a:r>
            <a:r>
              <a:rPr lang="en-US" dirty="0" err="1" smtClean="0"/>
              <a:t>детей</a:t>
            </a:r>
            <a:r>
              <a:rPr lang="en-US" dirty="0" smtClean="0"/>
              <a:t>. С. 306.</a:t>
            </a:r>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u-RU" dirty="0" smtClean="0"/>
              <a:t>Семена</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xmlns="" val="0"/>
              </a:ext>
            </a:extLst>
          </a:blip>
          <a:stretch>
            <a:fillRect/>
          </a:stretch>
        </p:blipFill>
        <p:spPr>
          <a:xfrm>
            <a:off x="755577" y="1484784"/>
            <a:ext cx="7344816" cy="4968552"/>
          </a:xfrm>
        </p:spPr>
      </p:pic>
    </p:spTree>
    <p:extLst>
      <p:ext uri="{BB962C8B-B14F-4D97-AF65-F5344CB8AC3E}">
        <p14:creationId xmlns:p14="http://schemas.microsoft.com/office/powerpoint/2010/main" xmlns="" val="14011158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p:cNvPicPr>
            <a:picLocks noGrp="1" noChangeAspect="1" noChangeArrowheads="1"/>
          </p:cNvPicPr>
          <p:nvPr>
            <p:ph sz="quarter" idx="1"/>
          </p:nvPr>
        </p:nvPicPr>
        <p:blipFill>
          <a:blip r:embed="rId2"/>
          <a:srcRect/>
          <a:stretch>
            <a:fillRect/>
          </a:stretch>
        </p:blipFill>
        <p:spPr bwMode="auto">
          <a:xfrm>
            <a:off x="357159" y="326758"/>
            <a:ext cx="8138158" cy="6147068"/>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
          </p:nvPr>
        </p:nvSpPr>
        <p:spPr/>
        <p:txBody>
          <a:bodyPr/>
          <a:lstStyle/>
          <a:p>
            <a:endParaRPr lang="ru-RU"/>
          </a:p>
        </p:txBody>
      </p:sp>
      <p:pic>
        <p:nvPicPr>
          <p:cNvPr id="2050" name="Picture 2"/>
          <p:cNvPicPr>
            <a:picLocks noChangeAspect="1" noChangeArrowheads="1"/>
          </p:cNvPicPr>
          <p:nvPr/>
        </p:nvPicPr>
        <p:blipFill>
          <a:blip r:embed="rId2" cstate="print"/>
          <a:srcRect/>
          <a:stretch>
            <a:fillRect/>
          </a:stretch>
        </p:blipFill>
        <p:spPr bwMode="auto">
          <a:xfrm>
            <a:off x="1785918" y="142852"/>
            <a:ext cx="4837112" cy="655955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РА\Pictures\дети.jpg"/>
          <p:cNvPicPr>
            <a:picLocks noChangeAspect="1" noChangeArrowheads="1"/>
          </p:cNvPicPr>
          <p:nvPr/>
        </p:nvPicPr>
        <p:blipFill>
          <a:blip r:embed="rId2" cstate="print"/>
          <a:srcRect/>
          <a:stretch>
            <a:fillRect/>
          </a:stretch>
        </p:blipFill>
        <p:spPr bwMode="auto">
          <a:xfrm>
            <a:off x="887668" y="764704"/>
            <a:ext cx="6936968" cy="6021288"/>
          </a:xfrm>
          <a:prstGeom prst="rect">
            <a:avLst/>
          </a:prstGeom>
          <a:noFill/>
        </p:spPr>
      </p:pic>
      <p:sp>
        <p:nvSpPr>
          <p:cNvPr id="2" name="Заголовок 1"/>
          <p:cNvSpPr>
            <a:spLocks noGrp="1"/>
          </p:cNvSpPr>
          <p:nvPr>
            <p:ph type="title"/>
          </p:nvPr>
        </p:nvSpPr>
        <p:spPr>
          <a:xfrm>
            <a:off x="395536" y="-387424"/>
            <a:ext cx="8229600" cy="1143000"/>
          </a:xfrm>
        </p:spPr>
        <p:txBody>
          <a:bodyPr>
            <a:normAutofit/>
          </a:bodyPr>
          <a:lstStyle/>
          <a:p>
            <a:r>
              <a:rPr lang="ru-RU" sz="3200" dirty="0" smtClean="0">
                <a:solidFill>
                  <a:schemeClr val="tx1"/>
                </a:solidFill>
              </a:rPr>
              <a:t>1/3 населения земли младше 15 лет</a:t>
            </a:r>
            <a:endParaRPr lang="ru-RU" sz="3200" dirty="0">
              <a:solidFill>
                <a:schemeClr val="tx1"/>
              </a:solidFill>
            </a:endParaRPr>
          </a:p>
        </p:txBody>
      </p:sp>
      <p:sp>
        <p:nvSpPr>
          <p:cNvPr id="3" name="Содержимое 2"/>
          <p:cNvSpPr>
            <a:spLocks noGrp="1"/>
          </p:cNvSpPr>
          <p:nvPr>
            <p:ph sz="quarter" idx="1"/>
          </p:nvPr>
        </p:nvSpPr>
        <p:spPr/>
        <p:txBody>
          <a:bodyPr/>
          <a:lstStyle/>
          <a:p>
            <a:pPr>
              <a:buNone/>
            </a:pPr>
            <a:r>
              <a:rPr lang="ru-RU" dirty="0" smtClean="0"/>
              <a:t>	    </a:t>
            </a:r>
            <a:r>
              <a:rPr lang="ru-RU" sz="4000" dirty="0" smtClean="0"/>
              <a:t>это 2,5 миллиарда детей</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ДРА\Pictures\следопыты.jpg"/>
          <p:cNvPicPr>
            <a:picLocks noChangeAspect="1" noChangeArrowheads="1"/>
          </p:cNvPicPr>
          <p:nvPr/>
        </p:nvPicPr>
        <p:blipFill>
          <a:blip r:embed="rId2" cstate="print"/>
          <a:srcRect/>
          <a:stretch>
            <a:fillRect/>
          </a:stretch>
        </p:blipFill>
        <p:spPr bwMode="auto">
          <a:xfrm>
            <a:off x="755576" y="1455666"/>
            <a:ext cx="7632848" cy="5213694"/>
          </a:xfrm>
          <a:prstGeom prst="rect">
            <a:avLst/>
          </a:prstGeom>
          <a:noFill/>
        </p:spPr>
      </p:pic>
      <p:sp>
        <p:nvSpPr>
          <p:cNvPr id="2" name="Заголовок 1"/>
          <p:cNvSpPr>
            <a:spLocks noGrp="1"/>
          </p:cNvSpPr>
          <p:nvPr>
            <p:ph type="title"/>
          </p:nvPr>
        </p:nvSpPr>
        <p:spPr/>
        <p:txBody>
          <a:bodyPr>
            <a:normAutofit/>
          </a:bodyPr>
          <a:lstStyle/>
          <a:p>
            <a:r>
              <a:rPr lang="ru-RU" dirty="0" smtClean="0"/>
              <a:t>Христиан во всем мире 2,5 миллиарда</a:t>
            </a:r>
            <a:endParaRPr lang="ru-RU" dirty="0"/>
          </a:p>
        </p:txBody>
      </p:sp>
      <p:sp>
        <p:nvSpPr>
          <p:cNvPr id="3" name="Содержимое 2"/>
          <p:cNvSpPr>
            <a:spLocks noGrp="1"/>
          </p:cNvSpPr>
          <p:nvPr>
            <p:ph sz="quarter" idx="1"/>
          </p:nvPr>
        </p:nvSpPr>
        <p:spPr/>
        <p:txBody>
          <a:bodyPr/>
          <a:lstStyle/>
          <a:p>
            <a:pPr>
              <a:buNone/>
            </a:pPr>
            <a:r>
              <a:rPr lang="ru-RU" dirty="0" smtClean="0"/>
              <a:t>	</a:t>
            </a:r>
          </a:p>
          <a:p>
            <a:pPr algn="ctr">
              <a:buNone/>
            </a:pPr>
            <a:r>
              <a:rPr lang="ru-RU" dirty="0"/>
              <a:t>	</a:t>
            </a:r>
            <a:r>
              <a:rPr lang="ru-RU" sz="3200" dirty="0" smtClean="0"/>
              <a:t>это 800 миллионов христианских детей младше 15 лет</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Исследование </a:t>
            </a:r>
            <a:r>
              <a:rPr lang="en-US" dirty="0" err="1" smtClean="0"/>
              <a:t>Barna</a:t>
            </a:r>
            <a:r>
              <a:rPr lang="en-US" dirty="0" smtClean="0"/>
              <a:t> Group</a:t>
            </a:r>
            <a:endParaRPr lang="ru-RU" dirty="0"/>
          </a:p>
        </p:txBody>
      </p:sp>
      <p:sp>
        <p:nvSpPr>
          <p:cNvPr id="3" name="Содержимое 2"/>
          <p:cNvSpPr>
            <a:spLocks noGrp="1"/>
          </p:cNvSpPr>
          <p:nvPr>
            <p:ph sz="quarter" idx="1"/>
          </p:nvPr>
        </p:nvSpPr>
        <p:spPr/>
        <p:txBody>
          <a:bodyPr>
            <a:normAutofit/>
          </a:bodyPr>
          <a:lstStyle/>
          <a:p>
            <a:pPr>
              <a:buNone/>
            </a:pPr>
            <a:endParaRPr lang="ru-RU" dirty="0"/>
          </a:p>
          <a:p>
            <a:pPr>
              <a:buNone/>
            </a:pPr>
            <a:r>
              <a:rPr lang="ru-RU" dirty="0" smtClean="0"/>
              <a:t>	Христианские </a:t>
            </a:r>
            <a:r>
              <a:rPr lang="ru-RU" dirty="0"/>
              <a:t>дети быстро теряют библейское мировоззрение</a:t>
            </a:r>
          </a:p>
          <a:p>
            <a:pPr>
              <a:buNone/>
            </a:pPr>
            <a:r>
              <a:rPr lang="ru-RU" dirty="0" smtClean="0"/>
              <a:t>	</a:t>
            </a:r>
          </a:p>
          <a:p>
            <a:pPr>
              <a:buNone/>
            </a:pPr>
            <a:r>
              <a:rPr lang="ru-RU" dirty="0"/>
              <a:t>	</a:t>
            </a:r>
            <a:r>
              <a:rPr lang="ru-RU" dirty="0" smtClean="0"/>
              <a:t>Современные дети тратят около </a:t>
            </a:r>
            <a:r>
              <a:rPr lang="ru-RU" dirty="0"/>
              <a:t>7 часов </a:t>
            </a:r>
            <a:r>
              <a:rPr lang="ru-RU" dirty="0" smtClean="0"/>
              <a:t>на </a:t>
            </a:r>
            <a:r>
              <a:rPr lang="ru-RU" dirty="0"/>
              <a:t>ТВ и </a:t>
            </a:r>
            <a:r>
              <a:rPr lang="ru-RU" dirty="0" smtClean="0"/>
              <a:t>цифровые </a:t>
            </a:r>
            <a:r>
              <a:rPr lang="ru-RU" dirty="0" err="1" smtClean="0"/>
              <a:t>медиа</a:t>
            </a:r>
            <a:endParaRPr lang="ru-RU" dirty="0" smtClean="0"/>
          </a:p>
          <a:p>
            <a:pPr>
              <a:buNone/>
            </a:pPr>
            <a:endParaRPr lang="ru-RU" dirty="0"/>
          </a:p>
          <a:p>
            <a:pPr algn="ctr">
              <a:buNone/>
            </a:pPr>
            <a:r>
              <a:rPr lang="ru-RU" sz="4000" b="1" dirty="0" smtClean="0">
                <a:solidFill>
                  <a:srgbClr val="FF0000"/>
                </a:solidFill>
              </a:rPr>
              <a:t>Е Ж Е Д Н Е В Н О</a:t>
            </a:r>
            <a:endParaRPr lang="ru-RU" sz="4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500" fill="hold"/>
                                        <p:tgtEl>
                                          <p:spTgt spid="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500" fill="hold"/>
                                        <p:tgtEl>
                                          <p:spTgt spid="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dirty="0"/>
          </a:p>
        </p:txBody>
      </p:sp>
      <p:sp>
        <p:nvSpPr>
          <p:cNvPr id="3" name="Содержимое 2"/>
          <p:cNvSpPr>
            <a:spLocks noGrp="1"/>
          </p:cNvSpPr>
          <p:nvPr>
            <p:ph sz="quarter" idx="1"/>
          </p:nvPr>
        </p:nvSpPr>
        <p:spPr/>
        <p:txBody>
          <a:bodyPr/>
          <a:lstStyle/>
          <a:p>
            <a:pPr>
              <a:buNone/>
            </a:pPr>
            <a:r>
              <a:rPr lang="ru-RU" dirty="0" smtClean="0"/>
              <a:t>	</a:t>
            </a:r>
            <a:endParaRPr lang="ru-RU" dirty="0"/>
          </a:p>
        </p:txBody>
      </p:sp>
      <p:pic>
        <p:nvPicPr>
          <p:cNvPr id="1026" name="Picture 2" descr="C:\Users\АДРА\Pictures\papeliphoneeducac.jpg"/>
          <p:cNvPicPr>
            <a:picLocks noChangeAspect="1" noChangeArrowheads="1"/>
          </p:cNvPicPr>
          <p:nvPr/>
        </p:nvPicPr>
        <p:blipFill>
          <a:blip r:embed="rId2" cstate="print"/>
          <a:srcRect/>
          <a:stretch>
            <a:fillRect/>
          </a:stretch>
        </p:blipFill>
        <p:spPr bwMode="auto">
          <a:xfrm>
            <a:off x="358786" y="620688"/>
            <a:ext cx="8462183" cy="563713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85800"/>
            <a:ext cx="7467600" cy="1143000"/>
          </a:xfrm>
        </p:spPr>
        <p:txBody>
          <a:bodyPr>
            <a:noAutofit/>
          </a:bodyPr>
          <a:lstStyle/>
          <a:p>
            <a:pPr algn="ctr"/>
            <a:r>
              <a:rPr lang="ru-RU" sz="3200" dirty="0" smtClean="0"/>
              <a:t>80% всех людей, пришедших ко Христу, сделали это до 18 лет</a:t>
            </a:r>
            <a:br>
              <a:rPr lang="ru-RU" sz="3200" dirty="0" smtClean="0"/>
            </a:br>
            <a:endParaRPr lang="ru-RU" sz="3200" dirty="0"/>
          </a:p>
        </p:txBody>
      </p:sp>
      <p:pic>
        <p:nvPicPr>
          <p:cNvPr id="3074" name="Picture 2" descr="C:\Users\АДРА\Pictures\крещение.jpg"/>
          <p:cNvPicPr>
            <a:picLocks noGrp="1" noChangeAspect="1" noChangeArrowheads="1"/>
          </p:cNvPicPr>
          <p:nvPr>
            <p:ph sz="quarter" idx="1"/>
          </p:nvPr>
        </p:nvPicPr>
        <p:blipFill>
          <a:blip r:embed="rId2" cstate="print"/>
          <a:srcRect/>
          <a:stretch>
            <a:fillRect/>
          </a:stretch>
        </p:blipFill>
        <p:spPr bwMode="auto">
          <a:xfrm>
            <a:off x="611561" y="1106488"/>
            <a:ext cx="8064896" cy="567950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7544" y="332656"/>
            <a:ext cx="7632848" cy="6192688"/>
          </a:xfrm>
        </p:spPr>
        <p:txBody>
          <a:bodyPr>
            <a:normAutofit/>
          </a:bodyPr>
          <a:lstStyle/>
          <a:p>
            <a:pPr marL="0" indent="0">
              <a:buNone/>
            </a:pPr>
            <a:r>
              <a:rPr lang="ru-RU" dirty="0"/>
              <a:t>(Евангелие от Марка 4:3-8)</a:t>
            </a:r>
          </a:p>
          <a:p>
            <a:pPr marL="0" indent="0">
              <a:buNone/>
            </a:pPr>
            <a:endParaRPr lang="ru-RU" dirty="0"/>
          </a:p>
          <a:p>
            <a:pPr marL="0" indent="0">
              <a:buNone/>
            </a:pPr>
            <a:r>
              <a:rPr lang="ru-RU" dirty="0" smtClean="0"/>
              <a:t>3. … Вот</a:t>
            </a:r>
            <a:r>
              <a:rPr lang="ru-RU" dirty="0"/>
              <a:t>, вышел сеятель сеять;</a:t>
            </a:r>
          </a:p>
          <a:p>
            <a:pPr marL="0" indent="0">
              <a:buNone/>
            </a:pPr>
            <a:r>
              <a:rPr lang="ru-RU" dirty="0"/>
              <a:t>4. и, когда сеял, случилось, что иное упало при дороге, и налетели птицы и поклевали то.</a:t>
            </a:r>
          </a:p>
          <a:p>
            <a:pPr marL="0" indent="0">
              <a:buNone/>
            </a:pPr>
            <a:r>
              <a:rPr lang="ru-RU" dirty="0"/>
              <a:t>5. Иное упало на каменистое место, где немного было земли, и скоро взошло, потому что земля была неглубока;</a:t>
            </a:r>
          </a:p>
          <a:p>
            <a:pPr marL="0" indent="0">
              <a:buNone/>
            </a:pPr>
            <a:r>
              <a:rPr lang="ru-RU" dirty="0"/>
              <a:t>6. когда же взошло солнце, увяло и, как не имело корня, засохло.</a:t>
            </a:r>
          </a:p>
          <a:p>
            <a:pPr marL="0" indent="0">
              <a:buNone/>
            </a:pPr>
            <a:r>
              <a:rPr lang="ru-RU" dirty="0"/>
              <a:t>7. Иное упало в терние, и терние выросло, и заглушило семя, и оно не дало плода.</a:t>
            </a:r>
          </a:p>
          <a:p>
            <a:pPr marL="0" indent="0">
              <a:buNone/>
            </a:pPr>
            <a:r>
              <a:rPr lang="ru-RU" dirty="0"/>
              <a:t>8. И иное упало на добрую землю и дало плод, который взошел и вырос, и принесло иное тридцать, иное шестьдесят, и иное сто</a:t>
            </a:r>
            <a:r>
              <a:rPr lang="ru-RU" dirty="0" smtClean="0"/>
              <a:t>.</a:t>
            </a:r>
            <a:endParaRPr lang="ru-RU" dirty="0"/>
          </a:p>
        </p:txBody>
      </p:sp>
    </p:spTree>
    <p:extLst>
      <p:ext uri="{BB962C8B-B14F-4D97-AF65-F5344CB8AC3E}">
        <p14:creationId xmlns:p14="http://schemas.microsoft.com/office/powerpoint/2010/main" xmlns="" val="2174342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сеятель.jpg"/>
          <p:cNvPicPr>
            <a:picLocks noGrp="1" noChangeAspect="1"/>
          </p:cNvPicPr>
          <p:nvPr>
            <p:ph sz="quarter" idx="1"/>
          </p:nvPr>
        </p:nvPicPr>
        <p:blipFill>
          <a:blip r:embed="rId2" cstate="print"/>
          <a:stretch>
            <a:fillRect/>
          </a:stretch>
        </p:blipFill>
        <p:spPr>
          <a:xfrm>
            <a:off x="1835696" y="236253"/>
            <a:ext cx="5400600" cy="6435991"/>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sow_of_spring07.jpg"/>
          <p:cNvPicPr>
            <a:picLocks noGrp="1" noChangeAspect="1"/>
          </p:cNvPicPr>
          <p:nvPr>
            <p:ph sz="quarter" idx="1"/>
          </p:nvPr>
        </p:nvPicPr>
        <p:blipFill>
          <a:blip r:embed="rId2" cstate="print"/>
          <a:stretch>
            <a:fillRect/>
          </a:stretch>
        </p:blipFill>
        <p:spPr>
          <a:xfrm>
            <a:off x="286737" y="476672"/>
            <a:ext cx="8404683" cy="5976664"/>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612</TotalTime>
  <Words>162</Words>
  <Application>Microsoft Office PowerPoint</Application>
  <PresentationFormat>Экран (4:3)</PresentationFormat>
  <Paragraphs>31</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Эркер</vt:lpstr>
      <vt:lpstr>Почвы плохой  не бывает…</vt:lpstr>
      <vt:lpstr>1/3 населения земли младше 15 лет</vt:lpstr>
      <vt:lpstr>Христиан во всем мире 2,5 миллиарда</vt:lpstr>
      <vt:lpstr>Исследование Barna Group</vt:lpstr>
      <vt:lpstr>Слайд 5</vt:lpstr>
      <vt:lpstr>80% всех людей, пришедших ко Христу, сделали это до 18 лет </vt:lpstr>
      <vt:lpstr>Слайд 7</vt:lpstr>
      <vt:lpstr>Слайд 8</vt:lpstr>
      <vt:lpstr>Слайд 9</vt:lpstr>
      <vt:lpstr>Слайд 10</vt:lpstr>
      <vt:lpstr>Слайд 11</vt:lpstr>
      <vt:lpstr>ПОЧВА</vt:lpstr>
      <vt:lpstr>Слайд 13</vt:lpstr>
      <vt:lpstr>Слайд 14</vt:lpstr>
      <vt:lpstr>Семена</vt:lpstr>
      <vt:lpstr>Слайд 16</vt:lpstr>
      <vt:lpstr>Слайд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Нет плохой земли, есть плохие пахари</dc:title>
  <dc:creator>АДРА</dc:creator>
  <cp:lastModifiedBy>А</cp:lastModifiedBy>
  <cp:revision>32</cp:revision>
  <dcterms:created xsi:type="dcterms:W3CDTF">2014-03-04T17:51:31Z</dcterms:created>
  <dcterms:modified xsi:type="dcterms:W3CDTF">2014-03-06T06:27:16Z</dcterms:modified>
</cp:coreProperties>
</file>