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65" r:id="rId2"/>
    <p:sldId id="259" r:id="rId3"/>
    <p:sldId id="260" r:id="rId4"/>
    <p:sldId id="261" r:id="rId5"/>
    <p:sldId id="262" r:id="rId6"/>
    <p:sldId id="263" r:id="rId7"/>
    <p:sldId id="264" r:id="rId8"/>
    <p:sldId id="320" r:id="rId9"/>
    <p:sldId id="267" r:id="rId10"/>
    <p:sldId id="290" r:id="rId11"/>
    <p:sldId id="291" r:id="rId12"/>
    <p:sldId id="292" r:id="rId13"/>
    <p:sldId id="293" r:id="rId14"/>
    <p:sldId id="268" r:id="rId15"/>
    <p:sldId id="269" r:id="rId16"/>
    <p:sldId id="270" r:id="rId17"/>
    <p:sldId id="271" r:id="rId18"/>
    <p:sldId id="272" r:id="rId19"/>
    <p:sldId id="273" r:id="rId20"/>
    <p:sldId id="274" r:id="rId21"/>
    <p:sldId id="275" r:id="rId22"/>
    <p:sldId id="276" r:id="rId23"/>
    <p:sldId id="278" r:id="rId24"/>
    <p:sldId id="277" r:id="rId25"/>
    <p:sldId id="279" r:id="rId26"/>
    <p:sldId id="280" r:id="rId27"/>
    <p:sldId id="281" r:id="rId28"/>
    <p:sldId id="282" r:id="rId29"/>
    <p:sldId id="283" r:id="rId30"/>
    <p:sldId id="284" r:id="rId31"/>
    <p:sldId id="285" r:id="rId32"/>
    <p:sldId id="286" r:id="rId33"/>
    <p:sldId id="287" r:id="rId34"/>
    <p:sldId id="288" r:id="rId35"/>
    <p:sldId id="289" r:id="rId36"/>
    <p:sldId id="294" r:id="rId37"/>
    <p:sldId id="296" r:id="rId38"/>
    <p:sldId id="297" r:id="rId39"/>
    <p:sldId id="298" r:id="rId40"/>
    <p:sldId id="299" r:id="rId41"/>
    <p:sldId id="300" r:id="rId42"/>
    <p:sldId id="301" r:id="rId43"/>
    <p:sldId id="302" r:id="rId44"/>
    <p:sldId id="295" r:id="rId45"/>
    <p:sldId id="303" r:id="rId46"/>
    <p:sldId id="304" r:id="rId47"/>
    <p:sldId id="305" r:id="rId48"/>
    <p:sldId id="306" r:id="rId49"/>
    <p:sldId id="307" r:id="rId50"/>
    <p:sldId id="308" r:id="rId51"/>
    <p:sldId id="309" r:id="rId52"/>
    <p:sldId id="310" r:id="rId53"/>
    <p:sldId id="311" r:id="rId54"/>
    <p:sldId id="312" r:id="rId55"/>
    <p:sldId id="313" r:id="rId56"/>
    <p:sldId id="318" r:id="rId57"/>
    <p:sldId id="319" r:id="rId58"/>
    <p:sldId id="321" r:id="rId5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94660"/>
  </p:normalViewPr>
  <p:slideViewPr>
    <p:cSldViewPr>
      <p:cViewPr varScale="1">
        <p:scale>
          <a:sx n="72" d="100"/>
          <a:sy n="72" d="100"/>
        </p:scale>
        <p:origin x="-1128"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8" name="Дата 27"/>
          <p:cNvSpPr>
            <a:spLocks noGrp="1"/>
          </p:cNvSpPr>
          <p:nvPr>
            <p:ph type="dt" sz="half" idx="10"/>
          </p:nvPr>
        </p:nvSpPr>
        <p:spPr/>
        <p:txBody>
          <a:bodyPr/>
          <a:lstStyle>
            <a:extLst/>
          </a:lstStyle>
          <a:p>
            <a:pPr>
              <a:defRPr/>
            </a:pPr>
            <a:fld id="{D36B07A5-1DC6-4DE0-8729-3B13E0E82544}" type="datetimeFigureOut">
              <a:rPr lang="ru-RU" smtClean="0">
                <a:solidFill>
                  <a:srgbClr val="DBF5F9">
                    <a:shade val="90000"/>
                  </a:srgbClr>
                </a:solidFill>
              </a:rPr>
              <a:pPr>
                <a:defRPr/>
              </a:pPr>
              <a:t>28.10.2013</a:t>
            </a:fld>
            <a:endParaRPr lang="ru-RU">
              <a:solidFill>
                <a:srgbClr val="DBF5F9">
                  <a:shade val="90000"/>
                </a:srgbClr>
              </a:solidFill>
            </a:endParaRPr>
          </a:p>
        </p:txBody>
      </p:sp>
      <p:sp>
        <p:nvSpPr>
          <p:cNvPr id="17" name="Нижний колонтитул 16"/>
          <p:cNvSpPr>
            <a:spLocks noGrp="1"/>
          </p:cNvSpPr>
          <p:nvPr>
            <p:ph type="ftr" sz="quarter" idx="11"/>
          </p:nvPr>
        </p:nvSpPr>
        <p:spPr/>
        <p:txBody>
          <a:bodyPr/>
          <a:lstStyle>
            <a:extLst/>
          </a:lstStyle>
          <a:p>
            <a:pPr>
              <a:defRPr/>
            </a:pPr>
            <a:endParaRPr lang="ru-RU">
              <a:solidFill>
                <a:srgbClr val="DBF5F9">
                  <a:shade val="90000"/>
                </a:srgbClr>
              </a:solidFill>
            </a:endParaRPr>
          </a:p>
        </p:txBody>
      </p:sp>
      <p:sp>
        <p:nvSpPr>
          <p:cNvPr id="29" name="Номер слайда 28"/>
          <p:cNvSpPr>
            <a:spLocks noGrp="1"/>
          </p:cNvSpPr>
          <p:nvPr>
            <p:ph type="sldNum" sz="quarter" idx="12"/>
          </p:nvPr>
        </p:nvSpPr>
        <p:spPr/>
        <p:txBody>
          <a:bodyPr/>
          <a:lstStyle>
            <a:extLst/>
          </a:lstStyle>
          <a:p>
            <a:pPr>
              <a:defRPr/>
            </a:pPr>
            <a:fld id="{71BB39AB-3005-4C64-9CBA-ECB79ECD547C}" type="slidenum">
              <a:rPr lang="ru-RU" smtClean="0">
                <a:solidFill>
                  <a:srgbClr val="DBF5F9">
                    <a:shade val="90000"/>
                  </a:srgbClr>
                </a:solidFill>
              </a:rPr>
              <a:pPr>
                <a:defRPr/>
              </a:pPr>
              <a:t>‹#›</a:t>
            </a:fld>
            <a:endParaRPr lang="ru-RU">
              <a:solidFill>
                <a:srgbClr val="DBF5F9">
                  <a:shade val="90000"/>
                </a:srgbClr>
              </a:solidFill>
            </a:endParaRPr>
          </a:p>
        </p:txBody>
      </p:sp>
      <p:sp>
        <p:nvSpPr>
          <p:cNvPr id="32" name="Прямоугольник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Прямоугольник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Прямоугольник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Прямоугольник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Прямоугольник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Заголовок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56" name="Прямоугольник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Прямоугольник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Прямоугольник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Прямоугольник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pPr>
              <a:defRPr/>
            </a:pPr>
            <a:fld id="{7C8D7211-FFC2-4F00-B8BA-19FA1B0A6BFC}" type="datetimeFigureOut">
              <a:rPr lang="ru-RU" smtClean="0">
                <a:solidFill>
                  <a:srgbClr val="04617B">
                    <a:shade val="90000"/>
                  </a:srgbClr>
                </a:solidFill>
              </a:rPr>
              <a:pPr>
                <a:defRPr/>
              </a:pPr>
              <a:t>28.10.2013</a:t>
            </a:fld>
            <a:endParaRPr lang="ru-RU">
              <a:solidFill>
                <a:srgbClr val="04617B">
                  <a:shade val="90000"/>
                </a:srgbClr>
              </a:solidFill>
            </a:endParaRPr>
          </a:p>
        </p:txBody>
      </p:sp>
      <p:sp>
        <p:nvSpPr>
          <p:cNvPr id="5" name="Нижний колонтитул 4"/>
          <p:cNvSpPr>
            <a:spLocks noGrp="1"/>
          </p:cNvSpPr>
          <p:nvPr>
            <p:ph type="ftr" sz="quarter" idx="11"/>
          </p:nvPr>
        </p:nvSpPr>
        <p:spPr/>
        <p:txBody>
          <a:bodyPr/>
          <a:lstStyle>
            <a:extLst/>
          </a:lstStyle>
          <a:p>
            <a:pPr>
              <a:defRPr/>
            </a:pPr>
            <a:endParaRPr lang="ru-RU">
              <a:solidFill>
                <a:srgbClr val="04617B">
                  <a:shade val="90000"/>
                </a:srgbClr>
              </a:solidFill>
            </a:endParaRPr>
          </a:p>
        </p:txBody>
      </p:sp>
      <p:sp>
        <p:nvSpPr>
          <p:cNvPr id="6" name="Номер слайда 5"/>
          <p:cNvSpPr>
            <a:spLocks noGrp="1"/>
          </p:cNvSpPr>
          <p:nvPr>
            <p:ph type="sldNum" sz="quarter" idx="12"/>
          </p:nvPr>
        </p:nvSpPr>
        <p:spPr/>
        <p:txBody>
          <a:bodyPr/>
          <a:lstStyle>
            <a:extLst/>
          </a:lstStyle>
          <a:p>
            <a:pPr>
              <a:defRPr/>
            </a:pPr>
            <a:fld id="{8A2F4D60-53F7-4963-9D24-2BF0D4CD8E38}" type="slidenum">
              <a:rPr lang="ru-RU" smtClean="0">
                <a:solidFill>
                  <a:srgbClr val="04617B">
                    <a:shade val="90000"/>
                  </a:srgbClr>
                </a:solidFill>
              </a:rPr>
              <a:pPr>
                <a:defRPr/>
              </a:pPr>
              <a:t>‹#›</a:t>
            </a:fld>
            <a:endParaRPr lang="ru-RU">
              <a:solidFill>
                <a:srgbClr val="04617B">
                  <a:shade val="90000"/>
                </a:srgb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1981200" cy="5851525"/>
          </a:xfrm>
        </p:spPr>
        <p:txBody>
          <a:bodyPr vert="eaVert" anchor="ct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609600" y="274639"/>
            <a:ext cx="58674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pPr>
              <a:defRPr/>
            </a:pPr>
            <a:fld id="{1F5CC1C7-D18E-4394-A45E-697F9FF175C5}" type="datetimeFigureOut">
              <a:rPr lang="ru-RU" smtClean="0">
                <a:solidFill>
                  <a:srgbClr val="04617B">
                    <a:shade val="90000"/>
                  </a:srgbClr>
                </a:solidFill>
              </a:rPr>
              <a:pPr>
                <a:defRPr/>
              </a:pPr>
              <a:t>28.10.2013</a:t>
            </a:fld>
            <a:endParaRPr lang="ru-RU">
              <a:solidFill>
                <a:srgbClr val="04617B">
                  <a:shade val="90000"/>
                </a:srgbClr>
              </a:solidFill>
            </a:endParaRPr>
          </a:p>
        </p:txBody>
      </p:sp>
      <p:sp>
        <p:nvSpPr>
          <p:cNvPr id="5" name="Нижний колонтитул 4"/>
          <p:cNvSpPr>
            <a:spLocks noGrp="1"/>
          </p:cNvSpPr>
          <p:nvPr>
            <p:ph type="ftr" sz="quarter" idx="11"/>
          </p:nvPr>
        </p:nvSpPr>
        <p:spPr/>
        <p:txBody>
          <a:bodyPr/>
          <a:lstStyle>
            <a:extLst/>
          </a:lstStyle>
          <a:p>
            <a:pPr>
              <a:defRPr/>
            </a:pPr>
            <a:endParaRPr lang="ru-RU">
              <a:solidFill>
                <a:srgbClr val="04617B">
                  <a:shade val="90000"/>
                </a:srgbClr>
              </a:solidFill>
            </a:endParaRPr>
          </a:p>
        </p:txBody>
      </p:sp>
      <p:sp>
        <p:nvSpPr>
          <p:cNvPr id="6" name="Номер слайда 5"/>
          <p:cNvSpPr>
            <a:spLocks noGrp="1"/>
          </p:cNvSpPr>
          <p:nvPr>
            <p:ph type="sldNum" sz="quarter" idx="12"/>
          </p:nvPr>
        </p:nvSpPr>
        <p:spPr/>
        <p:txBody>
          <a:bodyPr/>
          <a:lstStyle>
            <a:extLst/>
          </a:lstStyle>
          <a:p>
            <a:pPr>
              <a:defRPr/>
            </a:pPr>
            <a:fld id="{20211526-1687-4668-A1E5-E89FF3C30500}" type="slidenum">
              <a:rPr lang="ru-RU" smtClean="0">
                <a:solidFill>
                  <a:srgbClr val="04617B">
                    <a:shade val="90000"/>
                  </a:srgbClr>
                </a:solidFill>
              </a:rPr>
              <a:pPr>
                <a:defRPr/>
              </a:pPr>
              <a:t>‹#›</a:t>
            </a:fld>
            <a:endParaRPr lang="ru-RU">
              <a:solidFill>
                <a:srgbClr val="04617B">
                  <a:shade val="90000"/>
                </a:srgb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pPr>
              <a:defRPr/>
            </a:pPr>
            <a:fld id="{2FE0A0B2-F67D-4355-88B3-6AA8C297C2FE}" type="datetimeFigureOut">
              <a:rPr lang="ru-RU" smtClean="0">
                <a:solidFill>
                  <a:srgbClr val="04617B">
                    <a:shade val="90000"/>
                  </a:srgbClr>
                </a:solidFill>
              </a:rPr>
              <a:pPr>
                <a:defRPr/>
              </a:pPr>
              <a:t>28.10.2013</a:t>
            </a:fld>
            <a:endParaRPr lang="ru-RU">
              <a:solidFill>
                <a:srgbClr val="04617B">
                  <a:shade val="90000"/>
                </a:srgbClr>
              </a:solidFill>
            </a:endParaRPr>
          </a:p>
        </p:txBody>
      </p:sp>
      <p:sp>
        <p:nvSpPr>
          <p:cNvPr id="5" name="Нижний колонтитул 4"/>
          <p:cNvSpPr>
            <a:spLocks noGrp="1"/>
          </p:cNvSpPr>
          <p:nvPr>
            <p:ph type="ftr" sz="quarter" idx="11"/>
          </p:nvPr>
        </p:nvSpPr>
        <p:spPr/>
        <p:txBody>
          <a:bodyPr/>
          <a:lstStyle>
            <a:extLst/>
          </a:lstStyle>
          <a:p>
            <a:pPr>
              <a:defRPr/>
            </a:pPr>
            <a:endParaRPr lang="ru-RU">
              <a:solidFill>
                <a:srgbClr val="04617B">
                  <a:shade val="90000"/>
                </a:srgbClr>
              </a:solidFill>
            </a:endParaRPr>
          </a:p>
        </p:txBody>
      </p:sp>
      <p:sp>
        <p:nvSpPr>
          <p:cNvPr id="6" name="Номер слайда 5"/>
          <p:cNvSpPr>
            <a:spLocks noGrp="1"/>
          </p:cNvSpPr>
          <p:nvPr>
            <p:ph type="sldNum" sz="quarter" idx="12"/>
          </p:nvPr>
        </p:nvSpPr>
        <p:spPr/>
        <p:txBody>
          <a:bodyPr/>
          <a:lstStyle>
            <a:extLst/>
          </a:lstStyle>
          <a:p>
            <a:pPr>
              <a:defRPr/>
            </a:pPr>
            <a:fld id="{D93041AF-C573-436F-B61B-4F16B8D836BD}" type="slidenum">
              <a:rPr lang="ru-RU" smtClean="0">
                <a:solidFill>
                  <a:srgbClr val="04617B">
                    <a:shade val="90000"/>
                  </a:srgbClr>
                </a:solidFill>
              </a:rPr>
              <a:pPr>
                <a:defRPr/>
              </a:pPr>
              <a:t>‹#›</a:t>
            </a:fld>
            <a:endParaRPr lang="ru-RU">
              <a:solidFill>
                <a:srgbClr val="04617B">
                  <a:shade val="90000"/>
                </a:srgb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14" name="Полилиния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Полилиния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Полилиния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Полилиния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Полилиния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Полилиния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Полилиния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Полилиния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Полилиния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Полилиния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Полилиния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Полилиния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Полилиния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Полилиния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Полилиния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Текст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pPr>
              <a:defRPr/>
            </a:pPr>
            <a:fld id="{A416C748-E3B8-4083-B322-71B244759419}" type="datetimeFigureOut">
              <a:rPr lang="ru-RU" smtClean="0">
                <a:solidFill>
                  <a:srgbClr val="DBF5F9">
                    <a:shade val="90000"/>
                  </a:srgbClr>
                </a:solidFill>
              </a:rPr>
              <a:pPr>
                <a:defRPr/>
              </a:pPr>
              <a:t>28.10.2013</a:t>
            </a:fld>
            <a:endParaRPr lang="ru-RU">
              <a:solidFill>
                <a:srgbClr val="DBF5F9">
                  <a:shade val="90000"/>
                </a:srgbClr>
              </a:solidFill>
            </a:endParaRPr>
          </a:p>
        </p:txBody>
      </p:sp>
      <p:sp>
        <p:nvSpPr>
          <p:cNvPr id="5" name="Нижний колонтитул 4"/>
          <p:cNvSpPr>
            <a:spLocks noGrp="1"/>
          </p:cNvSpPr>
          <p:nvPr>
            <p:ph type="ftr" sz="quarter" idx="11"/>
          </p:nvPr>
        </p:nvSpPr>
        <p:spPr/>
        <p:txBody>
          <a:bodyPr/>
          <a:lstStyle>
            <a:extLst/>
          </a:lstStyle>
          <a:p>
            <a:pPr>
              <a:defRPr/>
            </a:pPr>
            <a:endParaRPr lang="ru-RU">
              <a:solidFill>
                <a:srgbClr val="DBF5F9">
                  <a:shade val="90000"/>
                </a:srgbClr>
              </a:solidFill>
            </a:endParaRPr>
          </a:p>
        </p:txBody>
      </p:sp>
      <p:sp>
        <p:nvSpPr>
          <p:cNvPr id="6" name="Номер слайда 5"/>
          <p:cNvSpPr>
            <a:spLocks noGrp="1"/>
          </p:cNvSpPr>
          <p:nvPr>
            <p:ph type="sldNum" sz="quarter" idx="12"/>
          </p:nvPr>
        </p:nvSpPr>
        <p:spPr/>
        <p:txBody>
          <a:bodyPr/>
          <a:lstStyle>
            <a:extLst/>
          </a:lstStyle>
          <a:p>
            <a:pPr>
              <a:defRPr/>
            </a:pPr>
            <a:fld id="{7DE38256-E202-4620-A54D-8B0499380DA2}" type="slidenum">
              <a:rPr lang="ru-RU" smtClean="0">
                <a:solidFill>
                  <a:srgbClr val="DBF5F9">
                    <a:shade val="90000"/>
                  </a:srgbClr>
                </a:solidFill>
              </a:rPr>
              <a:pPr>
                <a:defRPr/>
              </a:pPr>
              <a:t>‹#›</a:t>
            </a:fld>
            <a:endParaRPr lang="ru-RU">
              <a:solidFill>
                <a:srgbClr val="DBF5F9">
                  <a:shade val="90000"/>
                </a:srgbClr>
              </a:solidFill>
            </a:endParaRPr>
          </a:p>
        </p:txBody>
      </p:sp>
      <p:sp>
        <p:nvSpPr>
          <p:cNvPr id="7" name="Прямоугольник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ru-RU" smtClean="0"/>
              <a:t>Образец заголовка</a:t>
            </a:r>
            <a:endParaRPr kumimoji="0" lang="en-US"/>
          </a:p>
        </p:txBody>
      </p:sp>
      <p:sp>
        <p:nvSpPr>
          <p:cNvPr id="8" name="Прямоугольник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Прямоугольник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Прямоугольник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Прямоугольник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Прямоугольник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2064"/>
            <a:ext cx="8229600" cy="9144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pPr>
              <a:defRPr/>
            </a:pPr>
            <a:fld id="{0DD6F3AE-674B-44A3-86E1-535C8CB513D5}" type="datetimeFigureOut">
              <a:rPr lang="ru-RU" smtClean="0">
                <a:solidFill>
                  <a:srgbClr val="04617B">
                    <a:shade val="90000"/>
                  </a:srgbClr>
                </a:solidFill>
              </a:rPr>
              <a:pPr>
                <a:defRPr/>
              </a:pPr>
              <a:t>28.10.2013</a:t>
            </a:fld>
            <a:endParaRPr lang="ru-RU">
              <a:solidFill>
                <a:srgbClr val="04617B">
                  <a:shade val="90000"/>
                </a:srgbClr>
              </a:solidFill>
            </a:endParaRPr>
          </a:p>
        </p:txBody>
      </p:sp>
      <p:sp>
        <p:nvSpPr>
          <p:cNvPr id="6" name="Нижний колонтитул 5"/>
          <p:cNvSpPr>
            <a:spLocks noGrp="1"/>
          </p:cNvSpPr>
          <p:nvPr>
            <p:ph type="ftr" sz="quarter" idx="11"/>
          </p:nvPr>
        </p:nvSpPr>
        <p:spPr/>
        <p:txBody>
          <a:bodyPr/>
          <a:lstStyle>
            <a:extLst/>
          </a:lstStyle>
          <a:p>
            <a:pPr>
              <a:defRPr/>
            </a:pPr>
            <a:endParaRPr lang="ru-RU">
              <a:solidFill>
                <a:srgbClr val="04617B">
                  <a:shade val="90000"/>
                </a:srgbClr>
              </a:solidFill>
            </a:endParaRPr>
          </a:p>
        </p:txBody>
      </p:sp>
      <p:sp>
        <p:nvSpPr>
          <p:cNvPr id="7" name="Номер слайда 6"/>
          <p:cNvSpPr>
            <a:spLocks noGrp="1"/>
          </p:cNvSpPr>
          <p:nvPr>
            <p:ph type="sldNum" sz="quarter" idx="12"/>
          </p:nvPr>
        </p:nvSpPr>
        <p:spPr/>
        <p:txBody>
          <a:bodyPr/>
          <a:lstStyle>
            <a:extLst/>
          </a:lstStyle>
          <a:p>
            <a:pPr>
              <a:defRPr/>
            </a:pPr>
            <a:fld id="{2897BFFA-1BD3-4059-BE34-74F64DCA15AD}" type="slidenum">
              <a:rPr lang="ru-RU" smtClean="0">
                <a:solidFill>
                  <a:srgbClr val="04617B">
                    <a:shade val="90000"/>
                  </a:srgbClr>
                </a:solidFill>
              </a:rPr>
              <a:pPr>
                <a:defRPr/>
              </a:pPr>
              <a:t>‹#›</a:t>
            </a:fld>
            <a:endParaRPr lang="ru-RU">
              <a:solidFill>
                <a:srgbClr val="04617B">
                  <a:shade val="90000"/>
                </a:srgb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5" name="Прямоугольник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504824" y="512064"/>
            <a:ext cx="7772400" cy="914400"/>
          </a:xfrm>
        </p:spPr>
        <p:txBody>
          <a:bodyPr anchor="t"/>
          <a:lstStyle>
            <a:lvl1pPr>
              <a:defRPr sz="400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pPr>
              <a:defRPr/>
            </a:pPr>
            <a:fld id="{76AD7045-CBE9-4C91-A62B-83349A0943A7}" type="datetimeFigureOut">
              <a:rPr lang="ru-RU" smtClean="0">
                <a:solidFill>
                  <a:srgbClr val="04617B">
                    <a:shade val="90000"/>
                  </a:srgbClr>
                </a:solidFill>
              </a:rPr>
              <a:pPr>
                <a:defRPr/>
              </a:pPr>
              <a:t>28.10.2013</a:t>
            </a:fld>
            <a:endParaRPr lang="ru-RU">
              <a:solidFill>
                <a:srgbClr val="04617B">
                  <a:shade val="90000"/>
                </a:srgbClr>
              </a:solidFill>
            </a:endParaRPr>
          </a:p>
        </p:txBody>
      </p:sp>
      <p:sp>
        <p:nvSpPr>
          <p:cNvPr id="8" name="Нижний колонтитул 7"/>
          <p:cNvSpPr>
            <a:spLocks noGrp="1"/>
          </p:cNvSpPr>
          <p:nvPr>
            <p:ph type="ftr" sz="quarter" idx="11"/>
          </p:nvPr>
        </p:nvSpPr>
        <p:spPr/>
        <p:txBody>
          <a:bodyPr/>
          <a:lstStyle>
            <a:extLst/>
          </a:lstStyle>
          <a:p>
            <a:pPr>
              <a:defRPr/>
            </a:pPr>
            <a:endParaRPr lang="ru-RU">
              <a:solidFill>
                <a:srgbClr val="04617B">
                  <a:shade val="90000"/>
                </a:srgbClr>
              </a:solidFill>
            </a:endParaRPr>
          </a:p>
        </p:txBody>
      </p:sp>
      <p:sp>
        <p:nvSpPr>
          <p:cNvPr id="9" name="Номер слайда 8"/>
          <p:cNvSpPr>
            <a:spLocks noGrp="1"/>
          </p:cNvSpPr>
          <p:nvPr>
            <p:ph type="sldNum" sz="quarter" idx="12"/>
          </p:nvPr>
        </p:nvSpPr>
        <p:spPr/>
        <p:txBody>
          <a:bodyPr/>
          <a:lstStyle>
            <a:extLst/>
          </a:lstStyle>
          <a:p>
            <a:pPr>
              <a:defRPr/>
            </a:pPr>
            <a:fld id="{0E91CE20-4943-4D73-A091-E823FDC10B9A}" type="slidenum">
              <a:rPr lang="ru-RU" smtClean="0">
                <a:solidFill>
                  <a:srgbClr val="04617B">
                    <a:shade val="90000"/>
                  </a:srgbClr>
                </a:solidFill>
              </a:rPr>
              <a:pPr>
                <a:defRPr/>
              </a:pPr>
              <a:t>‹#›</a:t>
            </a:fld>
            <a:endParaRPr lang="ru-RU">
              <a:solidFill>
                <a:srgbClr val="04617B">
                  <a:shade val="90000"/>
                </a:srgbClr>
              </a:solidFill>
            </a:endParaRPr>
          </a:p>
        </p:txBody>
      </p:sp>
      <p:sp>
        <p:nvSpPr>
          <p:cNvPr id="16" name="Прямоугольник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Прямоугольник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Прямоугольник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Прямоугольник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Прямоугольник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Прямоугольник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Прямоугольник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Прямоугольник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Прямоугольник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512064"/>
            <a:ext cx="7772400" cy="914400"/>
          </a:xfrm>
        </p:spPr>
        <p:txBody>
          <a:bodyPr/>
          <a:lstStyle>
            <a:lvl1pPr>
              <a:defRPr sz="4000" cap="none" baseline="0"/>
            </a:lvl1pPr>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pPr>
              <a:defRPr/>
            </a:pPr>
            <a:fld id="{C6964D9A-D937-4673-8CF4-ABE87D006AC8}" type="datetimeFigureOut">
              <a:rPr lang="ru-RU" smtClean="0">
                <a:solidFill>
                  <a:srgbClr val="04617B">
                    <a:shade val="90000"/>
                  </a:srgbClr>
                </a:solidFill>
              </a:rPr>
              <a:pPr>
                <a:defRPr/>
              </a:pPr>
              <a:t>28.10.2013</a:t>
            </a:fld>
            <a:endParaRPr lang="ru-RU">
              <a:solidFill>
                <a:srgbClr val="04617B">
                  <a:shade val="90000"/>
                </a:srgbClr>
              </a:solidFill>
            </a:endParaRPr>
          </a:p>
        </p:txBody>
      </p:sp>
      <p:sp>
        <p:nvSpPr>
          <p:cNvPr id="4" name="Нижний колонтитул 3"/>
          <p:cNvSpPr>
            <a:spLocks noGrp="1"/>
          </p:cNvSpPr>
          <p:nvPr>
            <p:ph type="ftr" sz="quarter" idx="11"/>
          </p:nvPr>
        </p:nvSpPr>
        <p:spPr/>
        <p:txBody>
          <a:bodyPr/>
          <a:lstStyle>
            <a:extLst/>
          </a:lstStyle>
          <a:p>
            <a:pPr>
              <a:defRPr/>
            </a:pPr>
            <a:endParaRPr lang="ru-RU">
              <a:solidFill>
                <a:srgbClr val="04617B">
                  <a:shade val="90000"/>
                </a:srgbClr>
              </a:solidFill>
            </a:endParaRPr>
          </a:p>
        </p:txBody>
      </p:sp>
      <p:sp>
        <p:nvSpPr>
          <p:cNvPr id="5" name="Номер слайда 4"/>
          <p:cNvSpPr>
            <a:spLocks noGrp="1"/>
          </p:cNvSpPr>
          <p:nvPr>
            <p:ph type="sldNum" sz="quarter" idx="12"/>
          </p:nvPr>
        </p:nvSpPr>
        <p:spPr/>
        <p:txBody>
          <a:bodyPr/>
          <a:lstStyle>
            <a:extLst/>
          </a:lstStyle>
          <a:p>
            <a:pPr>
              <a:defRPr/>
            </a:pPr>
            <a:fld id="{CD2D5006-D55C-4CED-8FDE-D422DB5E56DF}" type="slidenum">
              <a:rPr lang="ru-RU" smtClean="0">
                <a:solidFill>
                  <a:srgbClr val="04617B">
                    <a:shade val="90000"/>
                  </a:srgbClr>
                </a:solidFill>
              </a:rPr>
              <a:pPr>
                <a:defRPr/>
              </a:pPr>
              <a:t>‹#›</a:t>
            </a:fld>
            <a:endParaRPr lang="ru-RU">
              <a:solidFill>
                <a:srgbClr val="04617B">
                  <a:shade val="90000"/>
                </a:srgb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pPr>
              <a:defRPr/>
            </a:pPr>
            <a:fld id="{2CBB6831-D053-4E29-B154-8D988BFF2257}" type="datetimeFigureOut">
              <a:rPr lang="ru-RU" smtClean="0">
                <a:solidFill>
                  <a:srgbClr val="04617B">
                    <a:shade val="90000"/>
                  </a:srgbClr>
                </a:solidFill>
              </a:rPr>
              <a:pPr>
                <a:defRPr/>
              </a:pPr>
              <a:t>28.10.2013</a:t>
            </a:fld>
            <a:endParaRPr lang="ru-RU">
              <a:solidFill>
                <a:srgbClr val="04617B">
                  <a:shade val="90000"/>
                </a:srgbClr>
              </a:solidFill>
            </a:endParaRPr>
          </a:p>
        </p:txBody>
      </p:sp>
      <p:sp>
        <p:nvSpPr>
          <p:cNvPr id="3" name="Нижний колонтитул 2"/>
          <p:cNvSpPr>
            <a:spLocks noGrp="1"/>
          </p:cNvSpPr>
          <p:nvPr>
            <p:ph type="ftr" sz="quarter" idx="11"/>
          </p:nvPr>
        </p:nvSpPr>
        <p:spPr/>
        <p:txBody>
          <a:bodyPr/>
          <a:lstStyle>
            <a:extLst/>
          </a:lstStyle>
          <a:p>
            <a:pPr>
              <a:defRPr/>
            </a:pPr>
            <a:endParaRPr lang="ru-RU">
              <a:solidFill>
                <a:srgbClr val="04617B">
                  <a:shade val="90000"/>
                </a:srgbClr>
              </a:solidFill>
            </a:endParaRPr>
          </a:p>
        </p:txBody>
      </p:sp>
      <p:sp>
        <p:nvSpPr>
          <p:cNvPr id="4" name="Номер слайда 3"/>
          <p:cNvSpPr>
            <a:spLocks noGrp="1"/>
          </p:cNvSpPr>
          <p:nvPr>
            <p:ph type="sldNum" sz="quarter" idx="12"/>
          </p:nvPr>
        </p:nvSpPr>
        <p:spPr/>
        <p:txBody>
          <a:bodyPr/>
          <a:lstStyle>
            <a:extLst/>
          </a:lstStyle>
          <a:p>
            <a:pPr>
              <a:defRPr/>
            </a:pPr>
            <a:fld id="{EC90F428-375F-49CC-8AA3-5AB154C3FC5C}" type="slidenum">
              <a:rPr lang="ru-RU" smtClean="0">
                <a:solidFill>
                  <a:srgbClr val="04617B">
                    <a:shade val="90000"/>
                  </a:srgbClr>
                </a:solidFill>
              </a:rPr>
              <a:pPr>
                <a:defRPr/>
              </a:pPr>
              <a:t>‹#›</a:t>
            </a:fld>
            <a:endParaRPr lang="ru-RU">
              <a:solidFill>
                <a:srgbClr val="04617B">
                  <a:shade val="90000"/>
                </a:srgb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273050"/>
            <a:ext cx="8229600" cy="1162050"/>
          </a:xfrm>
        </p:spPr>
        <p:txBody>
          <a:bodyPr anchor="ctr"/>
          <a:lstStyle>
            <a:lvl1pPr algn="l">
              <a:buNone/>
              <a:defRPr sz="3600" b="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pPr>
              <a:defRPr/>
            </a:pPr>
            <a:fld id="{8DD1666A-6EB1-44BF-8FEA-A4BB93C6AF4E}" type="datetimeFigureOut">
              <a:rPr lang="ru-RU" smtClean="0">
                <a:solidFill>
                  <a:srgbClr val="04617B">
                    <a:shade val="90000"/>
                  </a:srgbClr>
                </a:solidFill>
              </a:rPr>
              <a:pPr>
                <a:defRPr/>
              </a:pPr>
              <a:t>28.10.2013</a:t>
            </a:fld>
            <a:endParaRPr lang="ru-RU">
              <a:solidFill>
                <a:srgbClr val="04617B">
                  <a:shade val="90000"/>
                </a:srgbClr>
              </a:solidFill>
            </a:endParaRPr>
          </a:p>
        </p:txBody>
      </p:sp>
      <p:sp>
        <p:nvSpPr>
          <p:cNvPr id="6" name="Нижний колонтитул 5"/>
          <p:cNvSpPr>
            <a:spLocks noGrp="1"/>
          </p:cNvSpPr>
          <p:nvPr>
            <p:ph type="ftr" sz="quarter" idx="11"/>
          </p:nvPr>
        </p:nvSpPr>
        <p:spPr/>
        <p:txBody>
          <a:bodyPr/>
          <a:lstStyle>
            <a:extLst/>
          </a:lstStyle>
          <a:p>
            <a:pPr>
              <a:defRPr/>
            </a:pPr>
            <a:endParaRPr lang="ru-RU">
              <a:solidFill>
                <a:srgbClr val="04617B">
                  <a:shade val="90000"/>
                </a:srgbClr>
              </a:solidFill>
            </a:endParaRPr>
          </a:p>
        </p:txBody>
      </p:sp>
      <p:sp>
        <p:nvSpPr>
          <p:cNvPr id="7" name="Номер слайда 6"/>
          <p:cNvSpPr>
            <a:spLocks noGrp="1"/>
          </p:cNvSpPr>
          <p:nvPr>
            <p:ph type="sldNum" sz="quarter" idx="12"/>
          </p:nvPr>
        </p:nvSpPr>
        <p:spPr/>
        <p:txBody>
          <a:bodyPr/>
          <a:lstStyle>
            <a:extLst/>
          </a:lstStyle>
          <a:p>
            <a:pPr>
              <a:defRPr/>
            </a:pPr>
            <a:fld id="{F9EF1871-D082-4C39-8F2F-3D0AF3B49D49}" type="slidenum">
              <a:rPr lang="ru-RU" smtClean="0">
                <a:solidFill>
                  <a:srgbClr val="04617B">
                    <a:shade val="90000"/>
                  </a:srgbClr>
                </a:solidFill>
              </a:rPr>
              <a:pPr>
                <a:defRPr/>
              </a:pPr>
              <a:t>‹#›</a:t>
            </a:fld>
            <a:endParaRPr lang="ru-RU">
              <a:solidFill>
                <a:srgbClr val="04617B">
                  <a:shade val="90000"/>
                </a:srgb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8" name="Прямоугольник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Прямая соединительная линия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Группа 9"/>
          <p:cNvGrpSpPr/>
          <p:nvPr/>
        </p:nvGrpSpPr>
        <p:grpSpPr>
          <a:xfrm rot="5400000">
            <a:off x="8514581" y="1219200"/>
            <a:ext cx="132763" cy="128466"/>
            <a:chOff x="6668087" y="1297746"/>
            <a:chExt cx="161840" cy="156602"/>
          </a:xfrm>
        </p:grpSpPr>
        <p:cxnSp>
          <p:nvCxnSpPr>
            <p:cNvPr id="15" name="Прямая соединительная линия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Прямая соединительная линия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Прямая соединительная линия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Заголовок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ru-RU" smtClean="0"/>
              <a:t>Образец заголовка</a:t>
            </a:r>
            <a:endParaRPr kumimoji="0" lang="en-US"/>
          </a:p>
        </p:txBody>
      </p:sp>
      <p:sp>
        <p:nvSpPr>
          <p:cNvPr id="3" name="Рисунок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ru-RU" smtClean="0"/>
              <a:t>Вставка рисунка</a:t>
            </a:r>
            <a:endParaRPr kumimoji="0" lang="en-US"/>
          </a:p>
        </p:txBody>
      </p:sp>
      <p:sp>
        <p:nvSpPr>
          <p:cNvPr id="4" name="Текст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grpSp>
        <p:nvGrpSpPr>
          <p:cNvPr id="14" name="Группа 13"/>
          <p:cNvGrpSpPr/>
          <p:nvPr/>
        </p:nvGrpSpPr>
        <p:grpSpPr>
          <a:xfrm rot="5400000">
            <a:off x="8666981" y="1371600"/>
            <a:ext cx="132763" cy="128466"/>
            <a:chOff x="6668087" y="1297746"/>
            <a:chExt cx="161840" cy="156602"/>
          </a:xfrm>
        </p:grpSpPr>
        <p:cxnSp>
          <p:nvCxnSpPr>
            <p:cNvPr id="11" name="Прямая соединительная линия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Прямая соединительная линия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Прямая соединительная линия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Группа 17"/>
          <p:cNvGrpSpPr/>
          <p:nvPr/>
        </p:nvGrpSpPr>
        <p:grpSpPr>
          <a:xfrm rot="5400000">
            <a:off x="8320088" y="1474763"/>
            <a:ext cx="132763" cy="128466"/>
            <a:chOff x="6668087" y="1297746"/>
            <a:chExt cx="161840" cy="156602"/>
          </a:xfrm>
        </p:grpSpPr>
        <p:cxnSp>
          <p:nvCxnSpPr>
            <p:cNvPr id="19" name="Прямая соединительная линия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Прямая соединительная линия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Прямая соединительная линия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Дата 4"/>
          <p:cNvSpPr>
            <a:spLocks noGrp="1"/>
          </p:cNvSpPr>
          <p:nvPr>
            <p:ph type="dt" sz="half" idx="10"/>
          </p:nvPr>
        </p:nvSpPr>
        <p:spPr>
          <a:xfrm>
            <a:off x="6477000" y="55499"/>
            <a:ext cx="2133600" cy="365125"/>
          </a:xfrm>
        </p:spPr>
        <p:txBody>
          <a:bodyPr/>
          <a:lstStyle>
            <a:extLst/>
          </a:lstStyle>
          <a:p>
            <a:pPr>
              <a:defRPr/>
            </a:pPr>
            <a:fld id="{3D4E6849-8059-47CC-AA70-69452A6C362A}" type="datetimeFigureOut">
              <a:rPr lang="ru-RU" smtClean="0">
                <a:solidFill>
                  <a:srgbClr val="04617B">
                    <a:shade val="90000"/>
                  </a:srgbClr>
                </a:solidFill>
              </a:rPr>
              <a:pPr>
                <a:defRPr/>
              </a:pPr>
              <a:t>28.10.2013</a:t>
            </a:fld>
            <a:endParaRPr lang="ru-RU">
              <a:solidFill>
                <a:srgbClr val="04617B">
                  <a:shade val="90000"/>
                </a:srgbClr>
              </a:solidFill>
            </a:endParaRPr>
          </a:p>
        </p:txBody>
      </p:sp>
      <p:sp>
        <p:nvSpPr>
          <p:cNvPr id="6" name="Нижний колонтитул 5"/>
          <p:cNvSpPr>
            <a:spLocks noGrp="1"/>
          </p:cNvSpPr>
          <p:nvPr>
            <p:ph type="ftr" sz="quarter" idx="11"/>
          </p:nvPr>
        </p:nvSpPr>
        <p:spPr>
          <a:xfrm>
            <a:off x="914400" y="55499"/>
            <a:ext cx="5562600" cy="365125"/>
          </a:xfrm>
        </p:spPr>
        <p:txBody>
          <a:bodyPr/>
          <a:lstStyle>
            <a:extLst/>
          </a:lstStyle>
          <a:p>
            <a:pPr>
              <a:defRPr/>
            </a:pPr>
            <a:endParaRPr lang="ru-RU">
              <a:solidFill>
                <a:srgbClr val="04617B">
                  <a:shade val="90000"/>
                </a:srgbClr>
              </a:solidFill>
            </a:endParaRPr>
          </a:p>
        </p:txBody>
      </p:sp>
      <p:sp>
        <p:nvSpPr>
          <p:cNvPr id="7" name="Номер слайда 6"/>
          <p:cNvSpPr>
            <a:spLocks noGrp="1"/>
          </p:cNvSpPr>
          <p:nvPr>
            <p:ph type="sldNum" sz="quarter" idx="12"/>
          </p:nvPr>
        </p:nvSpPr>
        <p:spPr>
          <a:xfrm>
            <a:off x="8610600" y="55499"/>
            <a:ext cx="457200" cy="365125"/>
          </a:xfrm>
        </p:spPr>
        <p:txBody>
          <a:bodyPr/>
          <a:lstStyle>
            <a:extLst/>
          </a:lstStyle>
          <a:p>
            <a:pPr>
              <a:defRPr/>
            </a:pPr>
            <a:fld id="{AAFCA1A3-869E-4D18-A3BB-17B11B914465}" type="slidenum">
              <a:rPr lang="ru-RU" smtClean="0">
                <a:solidFill>
                  <a:srgbClr val="04617B">
                    <a:shade val="90000"/>
                  </a:srgbClr>
                </a:solidFill>
              </a:rPr>
              <a:pPr>
                <a:defRPr/>
              </a:pPr>
              <a:t>‹#›</a:t>
            </a:fld>
            <a:endParaRPr lang="ru-RU">
              <a:solidFill>
                <a:srgbClr val="04617B">
                  <a:shade val="90000"/>
                </a:srgb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Прямоугольник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Прямоугольник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оугольник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Прямоугольник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Прямоугольник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Прямоугольник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Прямоугольник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Прямоугольник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Прямоугольник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Заголовок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ru-RU" smtClean="0"/>
              <a:t>Образец заголовка</a:t>
            </a:r>
            <a:endParaRPr kumimoji="0" lang="en-US"/>
          </a:p>
        </p:txBody>
      </p:sp>
      <p:sp>
        <p:nvSpPr>
          <p:cNvPr id="13" name="Текст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pPr>
              <a:defRPr/>
            </a:pPr>
            <a:fld id="{396C3FA6-77CD-42AB-A032-87AFE68DD2C0}" type="datetimeFigureOut">
              <a:rPr lang="ru-RU" smtClean="0">
                <a:solidFill>
                  <a:srgbClr val="04617B">
                    <a:shade val="90000"/>
                  </a:srgbClr>
                </a:solidFill>
              </a:rPr>
              <a:pPr>
                <a:defRPr/>
              </a:pPr>
              <a:t>28.10.2013</a:t>
            </a:fld>
            <a:endParaRPr lang="ru-RU">
              <a:solidFill>
                <a:srgbClr val="04617B">
                  <a:shade val="90000"/>
                </a:srgbClr>
              </a:solidFill>
            </a:endParaRPr>
          </a:p>
        </p:txBody>
      </p:sp>
      <p:sp>
        <p:nvSpPr>
          <p:cNvPr id="3" name="Нижний колонтитул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pPr>
              <a:defRPr/>
            </a:pPr>
            <a:endParaRPr lang="ru-RU">
              <a:solidFill>
                <a:srgbClr val="04617B">
                  <a:shade val="90000"/>
                </a:srgbClr>
              </a:solidFill>
            </a:endParaRPr>
          </a:p>
        </p:txBody>
      </p:sp>
      <p:sp>
        <p:nvSpPr>
          <p:cNvPr id="23" name="Номер слайда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pPr>
              <a:defRPr/>
            </a:pPr>
            <a:fld id="{FA7AE5DC-F4AD-4109-913A-C35C17378271}" type="slidenum">
              <a:rPr lang="ru-RU" smtClean="0">
                <a:solidFill>
                  <a:srgbClr val="04617B">
                    <a:shade val="90000"/>
                  </a:srgbClr>
                </a:solidFill>
              </a:rPr>
              <a:pPr>
                <a:defRPr/>
              </a:pPr>
              <a:t>‹#›</a:t>
            </a:fld>
            <a:endParaRPr lang="ru-RU">
              <a:solidFill>
                <a:srgbClr val="04617B">
                  <a:shade val="90000"/>
                </a:srgbClr>
              </a:solidFill>
            </a:endParaRPr>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img-fotki.yandex.ru/get/4610/53091851.d/0_5ecee_3854494_XL"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osinform.ru/uploads/posts/2011-07/1310842494_-3278877_124031085.jpg" TargetMode="Externa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www.newrusproject.ru/image/mb/fotopodbor_2/fotopodbor0202.jpg" TargetMode="Externa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darudar.org/var/files/img/72/8d/728d85accc2db48836c077e9c87f379d_600.jpg" TargetMode="Externa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73online.ru/uploads/garant.jpg"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s58.radikal.ru/i161/1006/a3/249774047206.jp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55576" y="3284984"/>
            <a:ext cx="7851648" cy="1828800"/>
          </a:xfrm>
        </p:spPr>
        <p:txBody>
          <a:bodyPr>
            <a:normAutofit fontScale="90000"/>
          </a:bodyPr>
          <a:lstStyle/>
          <a:p>
            <a:pPr algn="ctr"/>
            <a:r>
              <a:rPr lang="ru-RU" dirty="0" smtClean="0"/>
              <a:t>Российское законодательство в области государственно-конфессиональных отношений</a:t>
            </a:r>
            <a:endParaRPr lang="ru-RU" dirty="0"/>
          </a:p>
        </p:txBody>
      </p:sp>
      <p:sp>
        <p:nvSpPr>
          <p:cNvPr id="3" name="Подзаголовок 2"/>
          <p:cNvSpPr>
            <a:spLocks noGrp="1"/>
          </p:cNvSpPr>
          <p:nvPr>
            <p:ph type="subTitle" idx="1"/>
          </p:nvPr>
        </p:nvSpPr>
        <p:spPr/>
        <p:txBody>
          <a:bodyPr/>
          <a:lstStyle/>
          <a:p>
            <a:endParaRPr lang="ru-RU"/>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sz="2800" dirty="0" smtClean="0"/>
              <a:t>Основы социального учения Церкви АСД 3.2.</a:t>
            </a:r>
            <a:br>
              <a:rPr lang="ru-RU" sz="2800" dirty="0" smtClean="0"/>
            </a:br>
            <a:r>
              <a:rPr lang="ru-RU" sz="2800" dirty="0" smtClean="0"/>
              <a:t>Военная служба</a:t>
            </a:r>
            <a:endParaRPr lang="ru-RU" sz="2800" dirty="0"/>
          </a:p>
        </p:txBody>
      </p:sp>
      <p:sp>
        <p:nvSpPr>
          <p:cNvPr id="3" name="Содержимое 2"/>
          <p:cNvSpPr>
            <a:spLocks noGrp="1"/>
          </p:cNvSpPr>
          <p:nvPr>
            <p:ph idx="1"/>
          </p:nvPr>
        </p:nvSpPr>
        <p:spPr/>
        <p:txBody>
          <a:bodyPr>
            <a:normAutofit fontScale="77500" lnSpcReduction="20000"/>
          </a:bodyPr>
          <a:lstStyle/>
          <a:p>
            <a:r>
              <a:rPr lang="ru-RU" dirty="0" smtClean="0"/>
              <a:t>Истинное христианство проявляется, в том числе и в надлежащем исполнении гражданских обязанностей. Как законопослушные граждане адвентисты желают добросовестно служить своей стране, не нарушая при этом Божьих заповедей. </a:t>
            </a:r>
          </a:p>
          <a:p>
            <a:r>
              <a:rPr lang="ru-RU" dirty="0" smtClean="0"/>
              <a:t>	Во все времена вопрос военной службы для христиан был непростым. В Библии можно найти немало примеров участия верующих в войнах. Однако необходимо помнить, что в библейские времена церковь являлась одновременно и государством, которое по своей природе вынуждено вести войны для защиты своих интересов. </a:t>
            </a:r>
          </a:p>
          <a:p>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1043608" y="548680"/>
            <a:ext cx="7643192" cy="5806880"/>
          </a:xfrm>
        </p:spPr>
        <p:txBody>
          <a:bodyPr>
            <a:normAutofit fontScale="85000" lnSpcReduction="20000"/>
          </a:bodyPr>
          <a:lstStyle/>
          <a:p>
            <a:r>
              <a:rPr lang="ru-RU" dirty="0" smtClean="0"/>
              <a:t>В Новом Завете Христос возвращает Своих последователей к началу бытия человека, призывая к соблюдению всех Божьих заповедей, в том числе и заповеди «не убивай» (Исх. 20:13). Господь учит нас: «возлюби ближнего, как самого себя», «любите врагов ваших» и «возврати меч свой в его место» (</a:t>
            </a:r>
            <a:r>
              <a:rPr lang="ru-RU" dirty="0" err="1" smtClean="0"/>
              <a:t>Мф</a:t>
            </a:r>
            <a:r>
              <a:rPr lang="ru-RU" dirty="0" smtClean="0"/>
              <a:t>. 22:39; 5:44; 26:52). Провозглашая принцип «кесарево кесарю, а Божье Богу» (</a:t>
            </a:r>
            <a:r>
              <a:rPr lang="ru-RU" dirty="0" err="1" smtClean="0"/>
              <a:t>Мф</a:t>
            </a:r>
            <a:r>
              <a:rPr lang="ru-RU" dirty="0" smtClean="0"/>
              <a:t>. 22:21), Христос разделяет функции Церкви и государства. Христиане побеждают зло любовью. Применение насилия для «пресечения зла» осуществляет государство, в котором они проживают (см. Рим. 12:21 и 13:4-6). Адвентисты обычно не служат по найму в строевых частях вооруженных сил, а в тех случаях, когда военная служба является обязательной, они просят предоставить им право на службу без оружия. </a:t>
            </a:r>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827584" y="0"/>
            <a:ext cx="7859216" cy="6355560"/>
          </a:xfrm>
        </p:spPr>
        <p:txBody>
          <a:bodyPr>
            <a:normAutofit fontScale="92500" lnSpcReduction="10000"/>
          </a:bodyPr>
          <a:lstStyle/>
          <a:p>
            <a:r>
              <a:rPr lang="ru-RU" dirty="0" smtClean="0"/>
              <a:t>Церковь рекомендует молодым людям, призываемым в армию, использовать свое законное право на альтернативную службу или идти в те воинские подразделения, которые не участвуют в силовых операциях и военных действиях (например, медицинские, инженерные и тыловые части). Забота о раненых и умирающих, восстановление разрушенного во время боевых действий и обеспечение работы тыла позволяют христианам честно исполнять свой долг перед Отечеством, при этом оставаясь верными своим религиозным принципам. Церковь признает право каждого ее члена на выбор им формы исполнения своего гражданского долга.</a:t>
            </a:r>
            <a:endParaRPr lang="ru-RU"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lnSpcReduction="10000"/>
          </a:bodyPr>
          <a:lstStyle/>
          <a:p>
            <a:r>
              <a:rPr lang="ru-RU" dirty="0" smtClean="0"/>
              <a:t>Кадровым военнослужащим, являющимся членами Церкви, не возбраняется нести службу, если это не противоречит вышеуказанным принципам. </a:t>
            </a:r>
          </a:p>
          <a:p>
            <a:r>
              <a:rPr lang="ru-RU" dirty="0" smtClean="0"/>
              <a:t>	В своем повседневном служении Церковь вспоминает о воинах и защитниках Отечества, возносит молитвы о сохранении их жизни, по мере имеющихся у нее возможностей заботиться об их благополучии.</a:t>
            </a:r>
          </a:p>
          <a:p>
            <a:endParaRPr lang="ru-RU"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179512" y="1844823"/>
            <a:ext cx="8507288" cy="4479777"/>
          </a:xfrm>
        </p:spPr>
        <p:txBody>
          <a:bodyPr>
            <a:normAutofit lnSpcReduction="10000"/>
          </a:bodyPr>
          <a:lstStyle/>
          <a:p>
            <a:r>
              <a:rPr lang="ru-RU" sz="2000" dirty="0" smtClean="0"/>
              <a:t>Федеральный закон от 27 мая 1998 г. № 76 ФЗ «О статусе военнослужащих» ст.8 </a:t>
            </a:r>
          </a:p>
          <a:p>
            <a:r>
              <a:rPr lang="ru-RU" sz="2000" dirty="0" smtClean="0"/>
              <a:t>1. Военнослужащие в свободное от военной службы время вправе участвовать в богослужениях и религиозных церемониях как частные лица;</a:t>
            </a:r>
          </a:p>
          <a:p>
            <a:r>
              <a:rPr lang="ru-RU" sz="2000" dirty="0" smtClean="0"/>
              <a:t>2. Военнослужащие не вправе отказываться от исполнения обязанностей военной службы по мотивам отношения к религии и использовать свои служебные полномочия для пропаганды того или иного отношения к религии;</a:t>
            </a:r>
          </a:p>
          <a:p>
            <a:r>
              <a:rPr lang="ru-RU" sz="2000" dirty="0" smtClean="0"/>
              <a:t>Религиозная символика, религиозная литература и предметы культа используются военнослужащими индивидуально;</a:t>
            </a:r>
          </a:p>
          <a:p>
            <a:r>
              <a:rPr lang="ru-RU" sz="2000" dirty="0" smtClean="0"/>
              <a:t>Государство не несет обязанностей по удовлетворению потребностей военнослужащих, связанных с их религиозными убеждениями и необходимостью отправления религиозных обрядов</a:t>
            </a:r>
            <a:endParaRPr lang="ru-RU" sz="20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r>
              <a:rPr lang="ru-RU" dirty="0" smtClean="0"/>
              <a:t>5. Создание религиозных объединений в воинской части не допускается. Религиозные обряды на территории воинской части могут отправляться по просьбе военнослужащих за счет их собственных средств с разрешения командира».</a:t>
            </a:r>
            <a:endParaRPr lang="ru-RU"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85000" lnSpcReduction="20000"/>
          </a:bodyPr>
          <a:lstStyle/>
          <a:p>
            <a:r>
              <a:rPr lang="ru-RU" dirty="0" smtClean="0"/>
              <a:t>2. Утверждается следующий текст Военной присяги:</a:t>
            </a:r>
          </a:p>
          <a:p>
            <a:r>
              <a:rPr lang="ru-RU" dirty="0" smtClean="0"/>
              <a:t>"Я, (фамилия, имя, отчество), торжественно присягаю на верность своему Отечеству - Российской Федерации.</a:t>
            </a:r>
          </a:p>
          <a:p>
            <a:r>
              <a:rPr lang="ru-RU" dirty="0" smtClean="0"/>
              <a:t>Клянусь свято соблюдать Конституцию Российской Федерации, строго выполнять требования воинских уставов, приказы командиров и начальников.</a:t>
            </a:r>
          </a:p>
          <a:p>
            <a:r>
              <a:rPr lang="ru-RU" dirty="0" smtClean="0"/>
              <a:t>Клянусь достойно исполнять воинский долг, мужественно защищать свободу, независимость и конституционный строй России, народ и Отечество".</a:t>
            </a:r>
            <a:endParaRPr lang="ru-RU"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r>
              <a:rPr lang="ru-RU" dirty="0" smtClean="0"/>
              <a:t>Два раза употребляется слово «клянусь». </a:t>
            </a:r>
          </a:p>
          <a:p>
            <a:r>
              <a:rPr lang="ru-RU" dirty="0" smtClean="0"/>
              <a:t>В Мтф.5:34 запрещается клятва</a:t>
            </a:r>
          </a:p>
          <a:p>
            <a:r>
              <a:rPr lang="ru-RU" dirty="0" smtClean="0"/>
              <a:t>Выход из положения это изменения слов присяги «клянусь» на «обязуюсь».</a:t>
            </a:r>
          </a:p>
          <a:p>
            <a:r>
              <a:rPr lang="ru-RU" dirty="0" smtClean="0"/>
              <a:t>Пример Андрея Шаповала «Комсомольская правда» 23 января 2011 г.</a:t>
            </a:r>
          </a:p>
          <a:p>
            <a:r>
              <a:rPr lang="ru-RU" dirty="0" smtClean="0"/>
              <a:t>Идти на альтернативную гражданскую службу</a:t>
            </a:r>
            <a:endParaRPr lang="ru-RU"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31640" y="512064"/>
            <a:ext cx="7355160" cy="4861152"/>
          </a:xfrm>
        </p:spPr>
        <p:txBody>
          <a:bodyPr/>
          <a:lstStyle/>
          <a:p>
            <a:r>
              <a:rPr lang="ru-RU" dirty="0" smtClean="0"/>
              <a:t>Федеральный закон от 25 июля 2002 г. N 113-ФЗ"Об альтернативной гражданской службе» и Постановление Правительства РФ от 28 мая 2004 г. №258 «Положение о порядке прохождения АГС»</a:t>
            </a:r>
            <a:br>
              <a:rPr lang="ru-RU" dirty="0" smtClean="0"/>
            </a:br>
            <a:r>
              <a:rPr lang="ru-RU" dirty="0" smtClean="0"/>
              <a:t/>
            </a:r>
            <a:br>
              <a:rPr lang="ru-RU" dirty="0" smtClean="0"/>
            </a:br>
            <a:endParaRPr lang="ru-RU" dirty="0"/>
          </a:p>
        </p:txBody>
      </p:sp>
      <p:sp>
        <p:nvSpPr>
          <p:cNvPr id="3" name="Содержимое 2"/>
          <p:cNvSpPr>
            <a:spLocks noGrp="1"/>
          </p:cNvSpPr>
          <p:nvPr>
            <p:ph idx="1"/>
          </p:nvPr>
        </p:nvSpPr>
        <p:spPr/>
        <p:txBody>
          <a:bodyPr/>
          <a:lstStyle/>
          <a:p>
            <a:endParaRPr lang="ru-RU"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92500" lnSpcReduction="20000"/>
          </a:bodyPr>
          <a:lstStyle/>
          <a:p>
            <a:r>
              <a:rPr lang="ru-RU" dirty="0" smtClean="0"/>
              <a:t>Статья 2. Право гражданина на замену военной службы по призыву альтернативной гражданской службой</a:t>
            </a:r>
          </a:p>
          <a:p>
            <a:r>
              <a:rPr lang="ru-RU" dirty="0" smtClean="0"/>
              <a:t>Гражданин имеет право на замену военной службы по призыву альтернативной гражданской службой в случаях, если:</a:t>
            </a:r>
          </a:p>
          <a:p>
            <a:r>
              <a:rPr lang="ru-RU" dirty="0" smtClean="0"/>
              <a:t>несение военной службы противоречит его убеждениям или вероисповеданию;</a:t>
            </a:r>
          </a:p>
          <a:p>
            <a:r>
              <a:rPr lang="ru-RU" dirty="0" smtClean="0"/>
              <a:t>он относится к коренному малочисленному народу, ведет традиционный образ жизни, осуществляет традиционное хозяйствование и занимается традиционными промыслами.</a:t>
            </a:r>
          </a:p>
          <a:p>
            <a:endParaRPr lang="ru-RU" dirty="0" smtClean="0"/>
          </a:p>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eaLnBrk="1" fontAlgn="auto" hangingPunct="1">
              <a:spcAft>
                <a:spcPts val="0"/>
              </a:spcAft>
              <a:defRPr/>
            </a:pPr>
            <a:r>
              <a:rPr lang="ru-RU" dirty="0" smtClean="0"/>
              <a:t>Конституция Российской Федерации</a:t>
            </a:r>
            <a:endParaRPr lang="ru-RU" dirty="0"/>
          </a:p>
        </p:txBody>
      </p:sp>
      <p:sp>
        <p:nvSpPr>
          <p:cNvPr id="3" name="Содержимое 2"/>
          <p:cNvSpPr>
            <a:spLocks noGrp="1"/>
          </p:cNvSpPr>
          <p:nvPr>
            <p:ph idx="1"/>
          </p:nvPr>
        </p:nvSpPr>
        <p:spPr/>
        <p:txBody>
          <a:bodyPr>
            <a:normAutofit fontScale="77500" lnSpcReduction="20000"/>
          </a:bodyPr>
          <a:lstStyle/>
          <a:p>
            <a:pPr marL="274320" indent="-274320" eaLnBrk="1" fontAlgn="auto" hangingPunct="1">
              <a:spcAft>
                <a:spcPts val="0"/>
              </a:spcAft>
              <a:buClr>
                <a:schemeClr val="accent3"/>
              </a:buClr>
              <a:buFont typeface="Wingdings 2"/>
              <a:buChar char=""/>
              <a:defRPr/>
            </a:pPr>
            <a:r>
              <a:rPr lang="ru-RU" dirty="0" smtClean="0"/>
              <a:t>Приоритет личных прав и свобод человека, их </a:t>
            </a:r>
            <a:r>
              <a:rPr lang="ru-RU" dirty="0" err="1" smtClean="0"/>
              <a:t>неотъемлимость</a:t>
            </a:r>
            <a:r>
              <a:rPr lang="ru-RU" dirty="0" smtClean="0"/>
              <a:t> и </a:t>
            </a:r>
            <a:r>
              <a:rPr lang="ru-RU" dirty="0" err="1" smtClean="0"/>
              <a:t>неотчуждаемость</a:t>
            </a:r>
            <a:r>
              <a:rPr lang="ru-RU" dirty="0" smtClean="0"/>
              <a:t> (ст.28 – право на свободу совести и вероисповедания). Установление конкретных правовых барьеров, ограничений и запретов, оберегающих сферу личной свободы от противоправных и произвольных ущемлений со стороны государства.</a:t>
            </a:r>
          </a:p>
          <a:p>
            <a:pPr marL="274320" indent="-274320" eaLnBrk="1" fontAlgn="auto" hangingPunct="1">
              <a:spcAft>
                <a:spcPts val="0"/>
              </a:spcAft>
              <a:buClr>
                <a:schemeClr val="accent3"/>
              </a:buClr>
              <a:buFont typeface="Wingdings 2"/>
              <a:buChar char=""/>
              <a:defRPr/>
            </a:pPr>
            <a:r>
              <a:rPr lang="ru-RU" dirty="0" smtClean="0"/>
              <a:t>Признание идеологического многообразия в РФ. Запрет на установление государственной или обязательной идеологии (ст.13).</a:t>
            </a:r>
          </a:p>
          <a:p>
            <a:pPr marL="274320" indent="-274320" eaLnBrk="1" fontAlgn="auto" hangingPunct="1">
              <a:spcAft>
                <a:spcPts val="0"/>
              </a:spcAft>
              <a:buClr>
                <a:schemeClr val="accent3"/>
              </a:buClr>
              <a:buFont typeface="Wingdings 2"/>
              <a:buChar char=""/>
              <a:defRPr/>
            </a:pPr>
            <a:r>
              <a:rPr lang="ru-RU" dirty="0" smtClean="0"/>
              <a:t>Объявление общепризнанных принципов и норм международного права и международных договоров РФ составной частью ее правовой  системы (ст.15).</a:t>
            </a:r>
          </a:p>
          <a:p>
            <a:pPr marL="274320" indent="-274320" eaLnBrk="1" fontAlgn="auto" hangingPunct="1">
              <a:spcAft>
                <a:spcPts val="0"/>
              </a:spcAft>
              <a:buClr>
                <a:schemeClr val="accent3"/>
              </a:buClr>
              <a:buFont typeface="Wingdings 2"/>
              <a:buChar char=""/>
              <a:defRPr/>
            </a:pPr>
            <a:endParaRPr lang="ru-RU"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77500" lnSpcReduction="20000"/>
          </a:bodyPr>
          <a:lstStyle/>
          <a:p>
            <a:r>
              <a:rPr lang="ru-RU" dirty="0" smtClean="0"/>
              <a:t>Статья 3. Граждане, направляемые на альтернативную гражданскую службу</a:t>
            </a:r>
          </a:p>
          <a:p>
            <a:endParaRPr lang="ru-RU" dirty="0" smtClean="0"/>
          </a:p>
          <a:p>
            <a:r>
              <a:rPr lang="ru-RU" dirty="0" smtClean="0"/>
              <a:t>1. На альтернативную гражданскую службу направляются граждане мужского пола в возрасте от 18 до 27 лет, которые не пребывают в запасе, имеют право на замену военной службы по призыву альтернативной гражданской службой, лично подали заявление в военный комиссариат о желании заменить военную службу по призыву альтернативной гражданской службой и в отношении которых в соответствии с настоящим Федеральным законом призывной комиссией, принято соответствующее решение.</a:t>
            </a:r>
            <a:endParaRPr lang="ru-RU"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755576" y="620688"/>
            <a:ext cx="7931224" cy="5734872"/>
          </a:xfrm>
        </p:spPr>
        <p:txBody>
          <a:bodyPr>
            <a:normAutofit fontScale="77500" lnSpcReduction="20000"/>
          </a:bodyPr>
          <a:lstStyle/>
          <a:p>
            <a:r>
              <a:rPr lang="ru-RU" dirty="0" smtClean="0"/>
              <a:t>Статья 4. Место прохождения гражданами альтернативной гражданской службы</a:t>
            </a:r>
          </a:p>
          <a:p>
            <a:r>
              <a:rPr lang="ru-RU" dirty="0" smtClean="0"/>
              <a:t>1. Граждане проходят альтернативную гражданскую службу индивидуально, а также в составе групп или формирований:</a:t>
            </a:r>
          </a:p>
          <a:p>
            <a:r>
              <a:rPr lang="ru-RU" dirty="0" smtClean="0"/>
              <a:t>в организациях, подведомственных федеральным органам исполнительной власти;</a:t>
            </a:r>
          </a:p>
          <a:p>
            <a:r>
              <a:rPr lang="ru-RU" dirty="0" smtClean="0"/>
              <a:t>в организациях, подведомственных органам исполнительной власти субъектов Российской Федерации;</a:t>
            </a:r>
          </a:p>
          <a:p>
            <a:r>
              <a:rPr lang="ru-RU" dirty="0" smtClean="0"/>
              <a:t>в организациях Вооруженных Сил Российской Федерации, других войск, воинских формирований и органов в качестве гражданского персонала.</a:t>
            </a:r>
          </a:p>
          <a:p>
            <a:r>
              <a:rPr lang="ru-RU" dirty="0" smtClean="0"/>
              <a:t>Прохождение альтернативной гражданской службы в организациях, подведомственных органам местного самоуправления, определяется федеральным законом.</a:t>
            </a:r>
            <a:endParaRPr lang="ru-RU"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827584" y="620688"/>
            <a:ext cx="7859216" cy="5734872"/>
          </a:xfrm>
        </p:spPr>
        <p:txBody>
          <a:bodyPr>
            <a:normAutofit fontScale="85000" lnSpcReduction="10000"/>
          </a:bodyPr>
          <a:lstStyle/>
          <a:p>
            <a:r>
              <a:rPr lang="ru-RU" dirty="0" smtClean="0"/>
              <a:t>2. Граждане проходят альтернативную гражданскую службу, как правило, за пределами территорий субъектов Российской Федерации, в которых они постоянно проживают.</a:t>
            </a:r>
          </a:p>
          <a:p>
            <a:r>
              <a:rPr lang="ru-RU" dirty="0" smtClean="0"/>
              <a:t>При невозможности направления граждан для прохождения альтернативной гражданской службы за пределы территорий субъектов Российской Федерации, в которых они постоянно проживают, граждане в соответствии с решением специально уполномоченного федерального органа исполнительной власти могут быть направлены для прохождения альтернативной гражданской службы в организации, находящиеся на территориях субъектов Российской Федерации, в которых они постоянно проживают.</a:t>
            </a:r>
            <a:endParaRPr lang="ru-RU"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r>
              <a:rPr lang="ru-RU" dirty="0" smtClean="0"/>
              <a:t>Перечень видов работ и организаций прохождения АГС определяется приказом Министерства здравоохранения и социального развития РФ от 15 февраля 2010 г. № 84 н.</a:t>
            </a:r>
            <a:endParaRPr lang="ru-RU"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755576" y="836712"/>
            <a:ext cx="7931224" cy="5518848"/>
          </a:xfrm>
        </p:spPr>
        <p:txBody>
          <a:bodyPr>
            <a:normAutofit/>
          </a:bodyPr>
          <a:lstStyle/>
          <a:p>
            <a:r>
              <a:rPr lang="ru-RU" dirty="0" smtClean="0"/>
              <a:t>5. При определении вида работы, профессии, должности, на которых может быть занят гражданин, направляемый на альтернативную гражданскую службу, и места прохождения альтернативной гражданской службы учитываются образование, специальность, квалификация, опыт предыдущей работы, состояние здоровья, семейное положение гражданина, а также потребность организаций в трудовых ресурсах.</a:t>
            </a:r>
            <a:endParaRPr lang="ru-RU"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lnSpcReduction="10000"/>
          </a:bodyPr>
          <a:lstStyle/>
          <a:p>
            <a:r>
              <a:rPr lang="ru-RU" dirty="0" smtClean="0"/>
              <a:t>Статья 5. Срок альтернативной гражданской службы</a:t>
            </a:r>
          </a:p>
          <a:p>
            <a:r>
              <a:rPr lang="ru-RU" dirty="0" smtClean="0"/>
              <a:t>1. Срок альтернативной гражданской службы в 1,75 раза превышает установленный Федеральным законом "О воинской обязанности и военной службе" срок военной службы по призыву и составляет: для граждан, направленных для ее прохождения после 1 января 2008 года, - 21 месяц.</a:t>
            </a:r>
          </a:p>
          <a:p>
            <a:endParaRPr lang="ru-RU"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lnSpcReduction="10000"/>
          </a:bodyPr>
          <a:lstStyle/>
          <a:p>
            <a:r>
              <a:rPr lang="ru-RU" dirty="0" smtClean="0"/>
              <a:t>2. Срок альтернативной гражданской службы для граждан, проходящих данную службу в организациях Вооруженных Сил Российской Федерации, других войск, воинских формирований и органов, в 1,5 раза превышает установленный Федеральным законом "О воинской обязанности и военной службе" срок военной службы по призыву и составляет:</a:t>
            </a:r>
          </a:p>
          <a:p>
            <a:r>
              <a:rPr lang="ru-RU" dirty="0" smtClean="0"/>
              <a:t>18 месяцев</a:t>
            </a:r>
            <a:endParaRPr lang="ru-RU"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539552" y="620688"/>
            <a:ext cx="8147248" cy="5734872"/>
          </a:xfrm>
        </p:spPr>
        <p:txBody>
          <a:bodyPr>
            <a:normAutofit fontScale="70000" lnSpcReduction="20000"/>
          </a:bodyPr>
          <a:lstStyle/>
          <a:p>
            <a:r>
              <a:rPr lang="ru-RU" dirty="0" smtClean="0"/>
              <a:t>Статья 10. Направление граждан на альтернативную гражданскую службу</a:t>
            </a:r>
          </a:p>
          <a:p>
            <a:r>
              <a:rPr lang="ru-RU" dirty="0" smtClean="0"/>
              <a:t>1. Направление гражданина на альтернативную гражданскую службу включает:</a:t>
            </a:r>
          </a:p>
          <a:p>
            <a:r>
              <a:rPr lang="ru-RU" dirty="0" smtClean="0"/>
              <a:t>подачу им заявления о замене военной службы по призыву альтернативной гражданской службой (далее также - заявление);</a:t>
            </a:r>
          </a:p>
          <a:p>
            <a:r>
              <a:rPr lang="ru-RU" dirty="0" smtClean="0"/>
              <a:t>рассмотрение заявления гражданина на заседании призывной комиссии и вынесение указанной комиссией заключения о замене гражданину военной службы по призыву альтернативной гражданской службой либо решения об отказе в такой замене;</a:t>
            </a:r>
          </a:p>
          <a:p>
            <a:r>
              <a:rPr lang="ru-RU" dirty="0" smtClean="0"/>
              <a:t>явку гражданина на медицинское освидетельствование и на заседание призывной комиссии для принятия решения о направлении его на альтернативную гражданскую службу;</a:t>
            </a:r>
          </a:p>
          <a:p>
            <a:r>
              <a:rPr lang="ru-RU" dirty="0" smtClean="0"/>
              <a:t>явку гражданина в военный комиссариат и получение предписания с указанием места прохождения альтернативной гражданской службы.</a:t>
            </a:r>
          </a:p>
          <a:p>
            <a:endParaRPr lang="ru-RU"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77500" lnSpcReduction="20000"/>
          </a:bodyPr>
          <a:lstStyle/>
          <a:p>
            <a:r>
              <a:rPr lang="ru-RU" dirty="0" smtClean="0"/>
              <a:t>Статья 11. Подача гражданами заявлений о замене военной службы по призыву альтернативной гражданской службой</a:t>
            </a:r>
          </a:p>
          <a:p>
            <a:r>
              <a:rPr lang="ru-RU" dirty="0" smtClean="0"/>
              <a:t>1. Граждане вправе подать заявления о замене военной службы по призыву альтернативной гражданской службой в военный комиссариат, где они состоят на воинском учете, в следующие сроки:</a:t>
            </a:r>
          </a:p>
          <a:p>
            <a:r>
              <a:rPr lang="ru-RU" dirty="0" smtClean="0"/>
              <a:t>до 1 апреля - граждане, которые должны быть призваны на военную службу в октябре - декабре текущего года;</a:t>
            </a:r>
          </a:p>
          <a:p>
            <a:r>
              <a:rPr lang="ru-RU" dirty="0" smtClean="0"/>
              <a:t>до 1 октября - граждане, которые должны быть призваны на военную службу в апреле - июне следующего года.</a:t>
            </a:r>
          </a:p>
          <a:p>
            <a:endParaRPr lang="ru-RU"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92500"/>
          </a:bodyPr>
          <a:lstStyle/>
          <a:p>
            <a:r>
              <a:rPr lang="ru-RU" dirty="0" smtClean="0"/>
              <a:t>Граждане, пользующиеся отсрочками от призыва на военную службу, сроки действия которых должны истечь после окончания очередного призыва на военную службу, при преждевременном прекращении основания для отсрочки вправе подать заявления о замене военной службы по призыву альтернативной гражданской службой после 1 апреля или после 1 октября в течение 10 дней со дня прекращения основания для отсрочки.</a:t>
            </a:r>
          </a:p>
          <a:p>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Заголовок 1"/>
          <p:cNvSpPr>
            <a:spLocks noGrp="1"/>
          </p:cNvSpPr>
          <p:nvPr>
            <p:ph type="title"/>
          </p:nvPr>
        </p:nvSpPr>
        <p:spPr/>
        <p:txBody>
          <a:bodyPr/>
          <a:lstStyle/>
          <a:p>
            <a:pPr eaLnBrk="1" hangingPunct="1"/>
            <a:endParaRPr lang="ru-RU" smtClean="0"/>
          </a:p>
        </p:txBody>
      </p:sp>
      <p:sp>
        <p:nvSpPr>
          <p:cNvPr id="3" name="Содержимое 2"/>
          <p:cNvSpPr>
            <a:spLocks noGrp="1"/>
          </p:cNvSpPr>
          <p:nvPr>
            <p:ph idx="1"/>
          </p:nvPr>
        </p:nvSpPr>
        <p:spPr>
          <a:xfrm>
            <a:off x="457200" y="571500"/>
            <a:ext cx="8229600" cy="5753100"/>
          </a:xfrm>
        </p:spPr>
        <p:txBody>
          <a:bodyPr>
            <a:normAutofit fontScale="77500" lnSpcReduction="20000"/>
          </a:bodyPr>
          <a:lstStyle/>
          <a:p>
            <a:pPr marL="274320" indent="-274320" eaLnBrk="1" fontAlgn="auto" hangingPunct="1">
              <a:spcAft>
                <a:spcPts val="0"/>
              </a:spcAft>
              <a:buClr>
                <a:schemeClr val="accent3"/>
              </a:buClr>
              <a:buFont typeface="Wingdings 2"/>
              <a:buChar char=""/>
              <a:defRPr/>
            </a:pPr>
            <a:r>
              <a:rPr lang="ru-RU" dirty="0" smtClean="0"/>
              <a:t>Непосредственное и прямое действие Конституции на всей территории РФ (ст.15). Иные нормативно-правовые акты субъектов РФ не должны противоречить Конституции РФ.</a:t>
            </a:r>
          </a:p>
          <a:p>
            <a:pPr marL="274320" indent="-274320" eaLnBrk="1" fontAlgn="auto" hangingPunct="1">
              <a:spcAft>
                <a:spcPts val="0"/>
              </a:spcAft>
              <a:buClr>
                <a:schemeClr val="accent3"/>
              </a:buClr>
              <a:buFont typeface="Wingdings 2"/>
              <a:buChar char=""/>
              <a:defRPr/>
            </a:pPr>
            <a:r>
              <a:rPr lang="ru-RU" dirty="0" smtClean="0"/>
              <a:t>Любые нормативно-правовые акты, затрагивающие права, свободы и обязанности человека и гражданина, не могут применятся, если они официально не опубликованы (ст.15).</a:t>
            </a:r>
          </a:p>
          <a:p>
            <a:pPr marL="274320" indent="-274320" eaLnBrk="1" fontAlgn="auto" hangingPunct="1">
              <a:spcAft>
                <a:spcPts val="0"/>
              </a:spcAft>
              <a:buClr>
                <a:schemeClr val="accent3"/>
              </a:buClr>
              <a:buFont typeface="Wingdings 2"/>
              <a:buChar char=""/>
              <a:defRPr/>
            </a:pPr>
            <a:r>
              <a:rPr lang="ru-RU" dirty="0" smtClean="0"/>
              <a:t>Светский характер государства (ст.14).</a:t>
            </a:r>
          </a:p>
          <a:p>
            <a:pPr marL="274320" indent="-274320" eaLnBrk="1" fontAlgn="auto" hangingPunct="1">
              <a:spcAft>
                <a:spcPts val="0"/>
              </a:spcAft>
              <a:buClr>
                <a:schemeClr val="accent3"/>
              </a:buClr>
              <a:buFont typeface="Wingdings 2"/>
              <a:buChar char=""/>
              <a:defRPr/>
            </a:pPr>
            <a:r>
              <a:rPr lang="ru-RU" dirty="0" smtClean="0"/>
              <a:t>Равенство религиозных объединений перед законом (ст.14).</a:t>
            </a:r>
          </a:p>
          <a:p>
            <a:pPr marL="274320" indent="-274320" eaLnBrk="1" fontAlgn="auto" hangingPunct="1">
              <a:spcAft>
                <a:spcPts val="0"/>
              </a:spcAft>
              <a:buClr>
                <a:schemeClr val="accent3"/>
              </a:buClr>
              <a:buFont typeface="Wingdings 2"/>
              <a:buChar char=""/>
              <a:defRPr/>
            </a:pPr>
            <a:r>
              <a:rPr lang="ru-RU" dirty="0" smtClean="0"/>
              <a:t>Равенство граждан вне зависимости от отношения к религии (ст.19).</a:t>
            </a:r>
          </a:p>
          <a:p>
            <a:pPr marL="274320" indent="-274320" eaLnBrk="1" fontAlgn="auto" hangingPunct="1">
              <a:spcAft>
                <a:spcPts val="0"/>
              </a:spcAft>
              <a:buClr>
                <a:schemeClr val="accent3"/>
              </a:buClr>
              <a:buFont typeface="Wingdings 2"/>
              <a:buChar char=""/>
              <a:defRPr/>
            </a:pPr>
            <a:r>
              <a:rPr lang="ru-RU" dirty="0" smtClean="0"/>
              <a:t>Право на объединение и свобода деятельности общественных объединений (ст.30).</a:t>
            </a:r>
          </a:p>
          <a:p>
            <a:pPr marL="274320" indent="-274320" eaLnBrk="1" fontAlgn="auto" hangingPunct="1">
              <a:spcAft>
                <a:spcPts val="0"/>
              </a:spcAft>
              <a:buClr>
                <a:schemeClr val="accent3"/>
              </a:buClr>
              <a:buFont typeface="Wingdings 2"/>
              <a:buChar char=""/>
              <a:defRPr/>
            </a:pPr>
            <a:r>
              <a:rPr lang="ru-RU" dirty="0" smtClean="0"/>
              <a:t>Свобода религиозной пропаганды и запрет пропаганды религиозного превосходства, разжигания религиозной вражды и ненависти (ст.29).</a:t>
            </a:r>
          </a:p>
          <a:p>
            <a:pPr marL="274320" indent="-274320" eaLnBrk="1" fontAlgn="auto" hangingPunct="1">
              <a:spcAft>
                <a:spcPts val="0"/>
              </a:spcAft>
              <a:buClr>
                <a:schemeClr val="accent3"/>
              </a:buClr>
              <a:buFont typeface="Wingdings 2"/>
              <a:buChar char=""/>
              <a:defRPr/>
            </a:pPr>
            <a:endParaRPr lang="ru-RU"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70000" lnSpcReduction="20000"/>
          </a:bodyPr>
          <a:lstStyle/>
          <a:p>
            <a:r>
              <a:rPr lang="ru-RU" dirty="0" smtClean="0"/>
              <a:t>Граждане, изъявившие желание заменить военную службу по призыву альтернативной гражданской службой, должны обосновать, что несение военной службы противоречит их убеждениям или вероисповеданию.</a:t>
            </a:r>
          </a:p>
          <a:p>
            <a:r>
              <a:rPr lang="ru-RU" dirty="0" smtClean="0"/>
              <a:t>2. В заявлении о замене военной службы по призыву альтернативной гражданской службой гражданин указывает причины и обстоятельства, побудившие его ходатайствовать об этом.</a:t>
            </a:r>
          </a:p>
          <a:p>
            <a:r>
              <a:rPr lang="ru-RU" dirty="0" smtClean="0"/>
              <a:t>К заявлению прилагаются автобиография и характеристика с места работы и (или) учебы гражданина (для работающих (работавших) и (или) учащихся (учившихся). К заявлению гражданин вправе приложить другие документы.</a:t>
            </a:r>
          </a:p>
          <a:p>
            <a:r>
              <a:rPr lang="ru-RU" dirty="0" smtClean="0"/>
              <a:t>В заявлении гражданин вправе указать лиц, которые согласны подтвердить достоверность его доводов о том, что несение военной службы противоречит его убеждениям или вероисповеданию</a:t>
            </a:r>
            <a:endParaRPr lang="ru-RU"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755576" y="404664"/>
            <a:ext cx="7931224" cy="5950896"/>
          </a:xfrm>
        </p:spPr>
        <p:txBody>
          <a:bodyPr>
            <a:normAutofit fontScale="70000" lnSpcReduction="20000"/>
          </a:bodyPr>
          <a:lstStyle/>
          <a:p>
            <a:r>
              <a:rPr lang="ru-RU" dirty="0" smtClean="0"/>
              <a:t>Статья 12. Рассмотрение заявления гражданина о замене военной службы по призыву альтернативной гражданской службой</a:t>
            </a:r>
          </a:p>
          <a:p>
            <a:r>
              <a:rPr lang="ru-RU" dirty="0" smtClean="0"/>
              <a:t>1. Заявление гражданина о замене военной службы по призыву альтернативной гражданской службой рассматривается на заседании призывной комиссии только в его присутствии.</a:t>
            </a:r>
          </a:p>
          <a:p>
            <a:r>
              <a:rPr lang="ru-RU" dirty="0" smtClean="0"/>
              <a:t>О времени и месте проведения заседания призывной комиссии гражданин извещается заблаговременно.</a:t>
            </a:r>
          </a:p>
          <a:p>
            <a:r>
              <a:rPr lang="ru-RU" dirty="0" smtClean="0"/>
              <a:t>2. Призывная комиссия рассматривает доводы гражданина о том, что несение военной службы противоречит его убеждениям или вероисповеданию, на основании:</a:t>
            </a:r>
          </a:p>
          <a:p>
            <a:r>
              <a:rPr lang="ru-RU" dirty="0" smtClean="0"/>
              <a:t>выступлений на заседании призывной комиссии гражданина, а также лиц, которые согласились подтвердить достоверность его доводов о том, что несение военной службы противоречит его убеждениям или вероисповеданию;</a:t>
            </a:r>
          </a:p>
          <a:p>
            <a:r>
              <a:rPr lang="ru-RU" dirty="0" smtClean="0"/>
              <a:t>анализа документов, представленных гражданином;</a:t>
            </a:r>
          </a:p>
          <a:p>
            <a:r>
              <a:rPr lang="ru-RU" dirty="0" smtClean="0"/>
              <a:t>анализа дополнительных материалов, полученных призывной комиссией</a:t>
            </a:r>
            <a:endParaRPr lang="ru-RU"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755576" y="260648"/>
            <a:ext cx="7931224" cy="6094912"/>
          </a:xfrm>
        </p:spPr>
        <p:txBody>
          <a:bodyPr>
            <a:normAutofit fontScale="70000" lnSpcReduction="20000"/>
          </a:bodyPr>
          <a:lstStyle/>
          <a:p>
            <a:r>
              <a:rPr lang="ru-RU" dirty="0" smtClean="0"/>
              <a:t>4. Гражданину может быть отказано в замене военной службы по призыву альтернативной гражданской службой в случаях, если:</a:t>
            </a:r>
          </a:p>
          <a:p>
            <a:r>
              <a:rPr lang="ru-RU" dirty="0" smtClean="0"/>
              <a:t>он нарушил срок и (или) порядок подачи заявления о замене военной службы по призыву альтернативной гражданской службой, определяемые статьей 11 настоящего Федерального закона и положением о порядке прохождения альтернативной гражданской службы;</a:t>
            </a:r>
          </a:p>
          <a:p>
            <a:r>
              <a:rPr lang="ru-RU" dirty="0" smtClean="0"/>
              <a:t>характеризующие его документы и другие данные не соответствуют доводам гражданина о том, что несение военной службы противоречит его убеждениям или вероисповеданию;</a:t>
            </a:r>
          </a:p>
          <a:p>
            <a:r>
              <a:rPr lang="ru-RU" dirty="0" smtClean="0"/>
              <a:t>в заявлении гражданина о замене военной службы по призыву альтернативной гражданской службой и прилагаемых к нему документах указаны заведомо ложные сведения;</a:t>
            </a:r>
          </a:p>
          <a:p>
            <a:r>
              <a:rPr lang="ru-RU" dirty="0" smtClean="0"/>
              <a:t>он дважды вызывался на заседания призывной комиссии и не являлся на них без уважительной причины;</a:t>
            </a:r>
          </a:p>
          <a:p>
            <a:r>
              <a:rPr lang="ru-RU" dirty="0" smtClean="0"/>
              <a:t>ранее ему была предоставлена возможность пройти альтернативную гражданскую службу и он от нее уклонился.</a:t>
            </a:r>
            <a:endParaRPr lang="ru-RU"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683568" y="548680"/>
            <a:ext cx="8003232" cy="5806880"/>
          </a:xfrm>
        </p:spPr>
        <p:txBody>
          <a:bodyPr>
            <a:normAutofit fontScale="85000" lnSpcReduction="10000"/>
          </a:bodyPr>
          <a:lstStyle/>
          <a:p>
            <a:r>
              <a:rPr lang="ru-RU" dirty="0" smtClean="0"/>
              <a:t>5. Уважительными причинами неявки гражданина на заседание призывной комиссии при условии документального подтверждения причин неявки являются:</a:t>
            </a:r>
          </a:p>
          <a:p>
            <a:r>
              <a:rPr lang="ru-RU" dirty="0" smtClean="0"/>
              <a:t>заболевание или увечье (травма) гражданина, связанные с утратой трудоспособности;</a:t>
            </a:r>
          </a:p>
          <a:p>
            <a:r>
              <a:rPr lang="ru-RU" dirty="0" smtClean="0"/>
              <a:t>тяжелое состояние здоровья отца, матери, жены, сына, дочери, родного брата, родной сестры, дедушки, бабушки или усыновителя гражданина либо участие в похоронах указанных лиц;</a:t>
            </a:r>
          </a:p>
          <a:p>
            <a:r>
              <a:rPr lang="ru-RU" dirty="0" smtClean="0"/>
              <a:t>препятствие, возникшее в результате действия непреодолимой силы, или иное обстоятельство, не зависящее от воли гражданина;</a:t>
            </a:r>
          </a:p>
          <a:p>
            <a:r>
              <a:rPr lang="ru-RU" dirty="0" smtClean="0"/>
              <a:t>иные причины, признанные уважительными призывной комиссией или судом.</a:t>
            </a:r>
            <a:endParaRPr lang="ru-RU"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683568" y="404664"/>
            <a:ext cx="8003232" cy="5950896"/>
          </a:xfrm>
        </p:spPr>
        <p:txBody>
          <a:bodyPr>
            <a:normAutofit lnSpcReduction="10000"/>
          </a:bodyPr>
          <a:lstStyle/>
          <a:p>
            <a:r>
              <a:rPr lang="ru-RU" dirty="0" smtClean="0"/>
              <a:t>Статья 15. Разрешение споров, связанных с направлением граждан на альтернативную гражданскую службу</a:t>
            </a:r>
          </a:p>
          <a:p>
            <a:r>
              <a:rPr lang="ru-RU" dirty="0" smtClean="0"/>
              <a:t>Решение призывной комиссии об отказе в замене военной службы по призыву альтернативной гражданской службой может быть обжаловано гражданином в суд в порядке, установленном законодательством Российской Федерации.</a:t>
            </a:r>
          </a:p>
          <a:p>
            <a:r>
              <a:rPr lang="ru-RU" dirty="0" smtClean="0"/>
              <a:t>В случае обжалования гражданином указанного решения его выполнение приостанавливается до вступления в законную силу решения суда.</a:t>
            </a:r>
          </a:p>
          <a:p>
            <a:endParaRPr lang="ru-RU"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1600" dirty="0" smtClean="0"/>
              <a:t>определение Конституционного Суда РФ от 17 октября 2006 г. N 447-О "По жалобам граждан Жидкова Михаила Александровича и </a:t>
            </a:r>
            <a:r>
              <a:rPr lang="ru-RU" sz="1600" dirty="0" err="1" smtClean="0"/>
              <a:t>Пильникова</a:t>
            </a:r>
            <a:r>
              <a:rPr lang="ru-RU" sz="1600" dirty="0" smtClean="0"/>
              <a:t> Олега Сергеевича на нарушение их конституционных прав статьей 11 Федерального закона "Об альтернативной гражданской службе"</a:t>
            </a:r>
            <a:endParaRPr lang="ru-RU" sz="1600" dirty="0"/>
          </a:p>
        </p:txBody>
      </p:sp>
      <p:sp>
        <p:nvSpPr>
          <p:cNvPr id="3" name="Содержимое 2"/>
          <p:cNvSpPr>
            <a:spLocks noGrp="1"/>
          </p:cNvSpPr>
          <p:nvPr>
            <p:ph idx="1"/>
          </p:nvPr>
        </p:nvSpPr>
        <p:spPr/>
        <p:txBody>
          <a:bodyPr>
            <a:normAutofit fontScale="70000" lnSpcReduction="20000"/>
          </a:bodyPr>
          <a:lstStyle/>
          <a:p>
            <a:r>
              <a:rPr lang="ru-RU" dirty="0" smtClean="0"/>
              <a:t>Исходя из того, что право на замену военной службы альтернативной гражданской службой является непосредственно действующим</a:t>
            </a:r>
            <a:r>
              <a:rPr lang="ru-RU" u="sng" dirty="0" smtClean="0"/>
              <a:t>, федеральный законодатель не вправе ограничивать процедурными нормами, принятыми в целях рационализации деятельности государственных органов, свободу совести и вероисповедания и связанное с ней право на альтернативную гражданскую службу. </a:t>
            </a:r>
            <a:r>
              <a:rPr lang="ru-RU" dirty="0" smtClean="0"/>
              <a:t>Следовательно, статья 11 Федерального закона "Об альтернативной гражданской службе" - с учетом приведенной правовой позиции Конституционного Суда Российской Федерации - не может рассматриваться как устанавливающая такие сроки обращения гражданина с заявлением о замене военной службы по призыву альтернативной гражданской службой, которые не могли бы быть восстановлены при их пропуске </a:t>
            </a:r>
            <a:r>
              <a:rPr lang="ru-RU" u="sng" dirty="0" smtClean="0"/>
              <a:t>по уважительным причинам. </a:t>
            </a:r>
            <a:endParaRPr lang="ru-RU" u="sng"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Образование</a:t>
            </a:r>
            <a:endParaRPr lang="ru-RU" dirty="0"/>
          </a:p>
        </p:txBody>
      </p:sp>
      <p:sp>
        <p:nvSpPr>
          <p:cNvPr id="3" name="Содержимое 2"/>
          <p:cNvSpPr>
            <a:spLocks noGrp="1"/>
          </p:cNvSpPr>
          <p:nvPr>
            <p:ph idx="1"/>
          </p:nvPr>
        </p:nvSpPr>
        <p:spPr/>
        <p:txBody>
          <a:bodyPr/>
          <a:lstStyle/>
          <a:p>
            <a:endParaRPr lang="ru-RU"/>
          </a:p>
        </p:txBody>
      </p:sp>
      <p:pic>
        <p:nvPicPr>
          <p:cNvPr id="37890" name="Picture 2" descr="Картинка 2 из 212848">
            <a:hlinkClick r:id="rId2"/>
          </p:cNvPr>
          <p:cNvPicPr>
            <a:picLocks noChangeAspect="1" noChangeArrowheads="1"/>
          </p:cNvPicPr>
          <p:nvPr/>
        </p:nvPicPr>
        <p:blipFill>
          <a:blip r:embed="rId3" cstate="print"/>
          <a:srcRect/>
          <a:stretch>
            <a:fillRect/>
          </a:stretch>
        </p:blipFill>
        <p:spPr bwMode="auto">
          <a:xfrm>
            <a:off x="892874" y="1556792"/>
            <a:ext cx="7639566" cy="4916269"/>
          </a:xfrm>
          <a:prstGeom prst="rect">
            <a:avLst/>
          </a:prstGeo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p:cNvPicPr>
            <a:picLocks noChangeAspect="1" noChangeArrowheads="1"/>
          </p:cNvPicPr>
          <p:nvPr/>
        </p:nvPicPr>
        <p:blipFill>
          <a:blip r:embed="rId2" cstate="print"/>
          <a:srcRect/>
          <a:stretch>
            <a:fillRect/>
          </a:stretch>
        </p:blipFill>
        <p:spPr bwMode="auto">
          <a:xfrm>
            <a:off x="468313" y="0"/>
            <a:ext cx="8202612" cy="6858000"/>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p:cNvPicPr>
            <a:picLocks noChangeAspect="1" noChangeArrowheads="1"/>
          </p:cNvPicPr>
          <p:nvPr/>
        </p:nvPicPr>
        <p:blipFill>
          <a:blip r:embed="rId2" cstate="print"/>
          <a:srcRect/>
          <a:stretch>
            <a:fillRect/>
          </a:stretch>
        </p:blipFill>
        <p:spPr bwMode="auto">
          <a:xfrm>
            <a:off x="0" y="620713"/>
            <a:ext cx="8532813" cy="5522912"/>
          </a:xfrm>
          <a:prstGeom prst="rect">
            <a:avLst/>
          </a:prstGeom>
          <a:noFill/>
          <a:ln w="9525">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p:cNvPicPr>
            <a:picLocks noChangeAspect="1" noChangeArrowheads="1"/>
          </p:cNvPicPr>
          <p:nvPr/>
        </p:nvPicPr>
        <p:blipFill>
          <a:blip r:embed="rId2" cstate="print"/>
          <a:srcRect/>
          <a:stretch>
            <a:fillRect/>
          </a:stretch>
        </p:blipFill>
        <p:spPr bwMode="auto">
          <a:xfrm>
            <a:off x="0" y="1052513"/>
            <a:ext cx="8748713" cy="5430837"/>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eaLnBrk="1" fontAlgn="auto" hangingPunct="1">
              <a:spcAft>
                <a:spcPts val="0"/>
              </a:spcAft>
              <a:defRPr/>
            </a:pPr>
            <a:r>
              <a:rPr lang="ru-RU" dirty="0" smtClean="0"/>
              <a:t>Федеральные законы и иные нормативно-правовые акты</a:t>
            </a:r>
            <a:endParaRPr lang="ru-RU" dirty="0"/>
          </a:p>
        </p:txBody>
      </p:sp>
      <p:sp>
        <p:nvSpPr>
          <p:cNvPr id="43011" name="Содержимое 2"/>
          <p:cNvSpPr>
            <a:spLocks noGrp="1"/>
          </p:cNvSpPr>
          <p:nvPr>
            <p:ph idx="1"/>
          </p:nvPr>
        </p:nvSpPr>
        <p:spPr/>
        <p:txBody>
          <a:bodyPr>
            <a:normAutofit lnSpcReduction="10000"/>
          </a:bodyPr>
          <a:lstStyle/>
          <a:p>
            <a:pPr eaLnBrk="1" hangingPunct="1"/>
            <a:r>
              <a:rPr lang="ru-RU" smtClean="0"/>
              <a:t>1. Закон «О свободе совести и религиозных объединениях» от  1997 г.</a:t>
            </a:r>
          </a:p>
          <a:p>
            <a:pPr eaLnBrk="1" hangingPunct="1"/>
            <a:r>
              <a:rPr lang="ru-RU" smtClean="0"/>
              <a:t>2. Федеральные законы непрямого назначения. «Об образовании», «О воинской службе», «О некоммерческих объединениях»</a:t>
            </a:r>
          </a:p>
          <a:p>
            <a:pPr eaLnBrk="1" hangingPunct="1"/>
            <a:r>
              <a:rPr lang="ru-RU" smtClean="0"/>
              <a:t>3. Иные нормативно-правовые акты, ограничивающие действие религиозных объединений. К примеру «Об основах госслужбы»</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3"/>
          <p:cNvPicPr>
            <a:picLocks noChangeAspect="1" noChangeArrowheads="1"/>
          </p:cNvPicPr>
          <p:nvPr/>
        </p:nvPicPr>
        <p:blipFill>
          <a:blip r:embed="rId2" cstate="print"/>
          <a:srcRect/>
          <a:stretch>
            <a:fillRect/>
          </a:stretch>
        </p:blipFill>
        <p:spPr bwMode="auto">
          <a:xfrm>
            <a:off x="0" y="692150"/>
            <a:ext cx="9186863" cy="5788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p:cNvPicPr>
            <a:picLocks noChangeAspect="1" noChangeArrowheads="1"/>
          </p:cNvPicPr>
          <p:nvPr/>
        </p:nvPicPr>
        <p:blipFill>
          <a:blip r:embed="rId2" cstate="print"/>
          <a:srcRect/>
          <a:stretch>
            <a:fillRect/>
          </a:stretch>
        </p:blipFill>
        <p:spPr bwMode="auto">
          <a:xfrm>
            <a:off x="0" y="93663"/>
            <a:ext cx="8597900" cy="6764337"/>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p:cNvPicPr>
            <a:picLocks noChangeAspect="1" noChangeArrowheads="1"/>
          </p:cNvPicPr>
          <p:nvPr/>
        </p:nvPicPr>
        <p:blipFill>
          <a:blip r:embed="rId2" cstate="print"/>
          <a:srcRect/>
          <a:stretch>
            <a:fillRect/>
          </a:stretch>
        </p:blipFill>
        <p:spPr bwMode="auto">
          <a:xfrm>
            <a:off x="0" y="123825"/>
            <a:ext cx="9320213" cy="4673600"/>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p:cNvPicPr>
            <a:picLocks noChangeAspect="1" noChangeArrowheads="1"/>
          </p:cNvPicPr>
          <p:nvPr/>
        </p:nvPicPr>
        <p:blipFill>
          <a:blip r:embed="rId2" cstate="print"/>
          <a:srcRect/>
          <a:stretch>
            <a:fillRect/>
          </a:stretch>
        </p:blipFill>
        <p:spPr bwMode="auto">
          <a:xfrm>
            <a:off x="-131763" y="765175"/>
            <a:ext cx="9275763" cy="5521325"/>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r>
              <a:rPr lang="ru-RU" dirty="0" smtClean="0"/>
              <a:t>Статья 2 Федерального Закона «Об образовании» от 10 июля 1992 г. № 3266-1</a:t>
            </a:r>
          </a:p>
          <a:p>
            <a:r>
              <a:rPr lang="ru-RU" dirty="0" smtClean="0"/>
              <a:t>Определяет что государство придерживается светского характера образования в государственных и муниципальных образовательных учреждениях.</a:t>
            </a:r>
            <a:endParaRPr lang="ru-RU"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899592" y="260648"/>
            <a:ext cx="7787208" cy="6094912"/>
          </a:xfrm>
        </p:spPr>
        <p:txBody>
          <a:bodyPr>
            <a:normAutofit fontScale="85000" lnSpcReduction="10000"/>
          </a:bodyPr>
          <a:lstStyle/>
          <a:p>
            <a:r>
              <a:rPr lang="ru-RU" dirty="0" smtClean="0"/>
              <a:t>Статья 5. Государственные гарантии прав граждан Российской Федерации в области образования</a:t>
            </a:r>
          </a:p>
          <a:p>
            <a:r>
              <a:rPr lang="ru-RU" dirty="0" smtClean="0"/>
              <a:t>1. Гражданам Российской Федерации гарантируется возможность получения образования независимо от пола, расы, национальности, языка, происхождения, места жительства, отношения к религии, убеждений, принадлежности к общественным организациям (объединениям), возраста, состояния здоровья, социального, имущественного и должностного положения, наличия судимости.</a:t>
            </a:r>
          </a:p>
          <a:p>
            <a:r>
              <a:rPr lang="ru-RU" dirty="0" smtClean="0"/>
              <a:t>Ограничения прав граждан на профессиональное образование по признакам пола, возраста, состояния здоровья, наличия судимости могут быть установлены только законом.</a:t>
            </a:r>
            <a:endParaRPr lang="ru-RU"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r>
              <a:rPr lang="ru-RU" dirty="0" smtClean="0"/>
              <a:t>3. Образовательное учреждение несет в установленном законодательством Российской Федерации порядке ответственность за: 4) нарушение прав и свобод обучающихся, воспитанников и работников образовательного учреждения;</a:t>
            </a:r>
          </a:p>
          <a:p>
            <a:endParaRPr lang="ru-RU"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800" dirty="0" smtClean="0"/>
              <a:t>О введении с 2012/13 учебного года учебного курса для школ «Основы религиозных культур и светской этики»</a:t>
            </a:r>
            <a:endParaRPr lang="ru-RU" sz="2800" dirty="0"/>
          </a:p>
        </p:txBody>
      </p:sp>
      <p:sp>
        <p:nvSpPr>
          <p:cNvPr id="3" name="Содержимое 2"/>
          <p:cNvSpPr>
            <a:spLocks noGrp="1"/>
          </p:cNvSpPr>
          <p:nvPr>
            <p:ph idx="1"/>
          </p:nvPr>
        </p:nvSpPr>
        <p:spPr>
          <a:xfrm>
            <a:off x="755576" y="2060848"/>
            <a:ext cx="7931224" cy="4294712"/>
          </a:xfrm>
        </p:spPr>
        <p:txBody>
          <a:bodyPr>
            <a:normAutofit/>
          </a:bodyPr>
          <a:lstStyle/>
          <a:p>
            <a:r>
              <a:rPr lang="ru-RU" sz="2000" dirty="0" smtClean="0"/>
              <a:t>С 1 сентября 2012 г. учебный курс «Основы религиозных культур и светской этики» включен в обязательную часть образовательной программы 4-го класса начальной школы в объеме 34 часа</a:t>
            </a:r>
          </a:p>
          <a:p>
            <a:r>
              <a:rPr lang="ru-RU" sz="2000" dirty="0" smtClean="0"/>
              <a:t>По состоянию на 1 мая 2012 г. модуль «Основы светской этики» выбрали 41,7 %, «Основы православной культуры» 32%, «Основы мировых религиозных культур» – 21,5%, «Основы исламской культуры» – 4,2%, «Основы буддисткой культуры» – 0,57%, «Основы иудейской культуры» – 0,05%</a:t>
            </a:r>
          </a:p>
          <a:p>
            <a:endParaRPr lang="ru-RU" sz="2000"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Средства массовой информации</a:t>
            </a:r>
            <a:endParaRPr lang="ru-RU" dirty="0"/>
          </a:p>
        </p:txBody>
      </p:sp>
      <p:sp>
        <p:nvSpPr>
          <p:cNvPr id="3" name="Содержимое 2"/>
          <p:cNvSpPr>
            <a:spLocks noGrp="1"/>
          </p:cNvSpPr>
          <p:nvPr>
            <p:ph idx="1"/>
          </p:nvPr>
        </p:nvSpPr>
        <p:spPr/>
        <p:txBody>
          <a:bodyPr/>
          <a:lstStyle/>
          <a:p>
            <a:endParaRPr lang="ru-RU"/>
          </a:p>
        </p:txBody>
      </p:sp>
      <p:pic>
        <p:nvPicPr>
          <p:cNvPr id="77826" name="Picture 2" descr="Картинка 18 из 209113">
            <a:hlinkClick r:id="rId2"/>
          </p:cNvPr>
          <p:cNvPicPr>
            <a:picLocks noChangeAspect="1" noChangeArrowheads="1"/>
          </p:cNvPicPr>
          <p:nvPr/>
        </p:nvPicPr>
        <p:blipFill>
          <a:blip r:embed="rId3" cstate="print"/>
          <a:srcRect/>
          <a:stretch>
            <a:fillRect/>
          </a:stretch>
        </p:blipFill>
        <p:spPr bwMode="auto">
          <a:xfrm>
            <a:off x="2123728" y="1340768"/>
            <a:ext cx="5400600" cy="5400600"/>
          </a:xfrm>
          <a:prstGeom prst="rect">
            <a:avLst/>
          </a:prstGeom>
          <a:noFill/>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sz="3200" dirty="0" smtClean="0"/>
              <a:t>Федеральный закон «О средствах массовой информации» от 27 декабря 1991 г. №2124-1</a:t>
            </a:r>
            <a:endParaRPr lang="ru-RU" sz="3200" dirty="0"/>
          </a:p>
        </p:txBody>
      </p:sp>
      <p:sp>
        <p:nvSpPr>
          <p:cNvPr id="3" name="Содержимое 2"/>
          <p:cNvSpPr>
            <a:spLocks noGrp="1"/>
          </p:cNvSpPr>
          <p:nvPr>
            <p:ph idx="1"/>
          </p:nvPr>
        </p:nvSpPr>
        <p:spPr>
          <a:xfrm>
            <a:off x="683568" y="2060848"/>
            <a:ext cx="8003232" cy="4294712"/>
          </a:xfrm>
        </p:spPr>
        <p:txBody>
          <a:bodyPr>
            <a:normAutofit fontScale="92500" lnSpcReduction="20000"/>
          </a:bodyPr>
          <a:lstStyle/>
          <a:p>
            <a:r>
              <a:rPr lang="ru-RU" dirty="0" smtClean="0"/>
              <a:t>Статья 51. Недопустимость злоупотребления правами журналиста</a:t>
            </a:r>
          </a:p>
          <a:p>
            <a:r>
              <a:rPr lang="ru-RU" dirty="0" smtClean="0"/>
              <a:t>Запрещается использовать право журналиста на распространение информации с целью опорочить гражданина или отдельные категории граждан исключительно по признакам пола, возраста, расовой или национальной принадлежности, языка, отношения к религии, профессии, места жительства и работы, а также в связи с их политическими убеждениями.</a:t>
            </a:r>
          </a:p>
          <a:p>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Заголовок 1"/>
          <p:cNvSpPr>
            <a:spLocks noGrp="1"/>
          </p:cNvSpPr>
          <p:nvPr>
            <p:ph type="title"/>
          </p:nvPr>
        </p:nvSpPr>
        <p:spPr/>
        <p:txBody>
          <a:bodyPr/>
          <a:lstStyle/>
          <a:p>
            <a:pPr eaLnBrk="1" hangingPunct="1"/>
            <a:endParaRPr lang="ru-RU" smtClean="0"/>
          </a:p>
        </p:txBody>
      </p:sp>
      <p:sp>
        <p:nvSpPr>
          <p:cNvPr id="44035" name="Содержимое 2"/>
          <p:cNvSpPr>
            <a:spLocks noGrp="1"/>
          </p:cNvSpPr>
          <p:nvPr>
            <p:ph idx="1"/>
          </p:nvPr>
        </p:nvSpPr>
        <p:spPr/>
        <p:txBody>
          <a:bodyPr/>
          <a:lstStyle/>
          <a:p>
            <a:pPr eaLnBrk="1" hangingPunct="1"/>
            <a:r>
              <a:rPr lang="ru-RU" smtClean="0"/>
              <a:t>4. Законы регулирующие общественные в отношения в особых учреждениях (тюрьмы, армия больницы, и т.д.)</a:t>
            </a:r>
          </a:p>
          <a:p>
            <a:pPr eaLnBrk="1" hangingPunct="1"/>
            <a:r>
              <a:rPr lang="ru-RU" smtClean="0"/>
              <a:t>5. Законы регулирующие имущественные отношения, например Налоговый Кодекс</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683568" y="548680"/>
            <a:ext cx="8003232" cy="5806880"/>
          </a:xfrm>
        </p:spPr>
        <p:txBody>
          <a:bodyPr>
            <a:normAutofit fontScale="70000" lnSpcReduction="20000"/>
          </a:bodyPr>
          <a:lstStyle/>
          <a:p>
            <a:r>
              <a:rPr lang="ru-RU" dirty="0" smtClean="0"/>
              <a:t>Статья 43. Право на опровержение</a:t>
            </a:r>
          </a:p>
          <a:p>
            <a:r>
              <a:rPr lang="ru-RU" dirty="0" smtClean="0"/>
              <a:t>Гражданин или организация вправе потребовать от редакции опровержения не соответствующих действительности и порочащих их честь и достоинство сведений, которые были распространены в данном средстве массовой информации. Такое право имеют также законные представители гражданина, если сам гражданин не имеет возможности потребовать опровержения. Если редакция средства массовой информации не располагает доказательствами того, что распространенные им сведения соответствуют действительности, она обязана опровергнуть их в том же средстве массовой информации.</a:t>
            </a:r>
          </a:p>
          <a:p>
            <a:r>
              <a:rPr lang="ru-RU" dirty="0" smtClean="0"/>
              <a:t>Если гражданин или организация представили текст опровержения, то распространению подлежит данный текст при условии его соответствия требованиям настоящего закона. Редакция радио-, телепрограммы, обязанная распространить опровержение, может предоставить гражданину или представителю организации, потребовавшему этого, возможность зачитать собственный текст и передать его в записи.</a:t>
            </a:r>
          </a:p>
          <a:p>
            <a:endParaRPr lang="ru-RU"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827584" y="548680"/>
            <a:ext cx="7859216" cy="5806880"/>
          </a:xfrm>
        </p:spPr>
        <p:txBody>
          <a:bodyPr>
            <a:normAutofit fontScale="70000" lnSpcReduction="20000"/>
          </a:bodyPr>
          <a:lstStyle/>
          <a:p>
            <a:r>
              <a:rPr lang="ru-RU" dirty="0" smtClean="0"/>
              <a:t>Статья 44. Порядок опровержения</a:t>
            </a:r>
          </a:p>
          <a:p>
            <a:r>
              <a:rPr lang="ru-RU" dirty="0" smtClean="0"/>
              <a:t>В опровержении должно быть указано, какие сведения не соответствуют действительности, когда и как они были распространены данным средством массовой информации.</a:t>
            </a:r>
          </a:p>
          <a:p>
            <a:r>
              <a:rPr lang="ru-RU" dirty="0" smtClean="0"/>
              <a:t>Опровержение в периодическом печатном издании должно быть набрано тем же шрифтом и помещено под заголовком "Опровержение", как правило, на том же месте полосы, что и опровергаемое сообщение или материал. По радио и телевидению опровержение должно быть передано в то же время суток и, как правило, в той же передаче, что и опровергаемое сообщение или материал. Объем опровержения не может более чем вдвое превышать объем опровергаемого фрагмента распространенного сообщения или материала. Нельзя требовать, чтобы текст опровержения был короче одной стандартной страницы машинописного текста. Опровержение по радио и телевидению не должно занимать меньше эфирного времени, чем требуется для прочтения диктором стандартной страницы машинописного текста.</a:t>
            </a:r>
          </a:p>
          <a:p>
            <a:endParaRPr lang="ru-RU"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755576" y="548680"/>
            <a:ext cx="7931224" cy="5806880"/>
          </a:xfrm>
        </p:spPr>
        <p:txBody>
          <a:bodyPr>
            <a:normAutofit fontScale="85000" lnSpcReduction="10000"/>
          </a:bodyPr>
          <a:lstStyle/>
          <a:p>
            <a:r>
              <a:rPr lang="ru-RU" dirty="0" smtClean="0"/>
              <a:t>Опровержение должно последовать:</a:t>
            </a:r>
          </a:p>
          <a:p>
            <a:r>
              <a:rPr lang="ru-RU" dirty="0" smtClean="0"/>
              <a:t>1) в средствах массовой информации, выходящих в свет (в эфир) не реже одного раза в неделю, - в течение десяти дней со дня получения требования об опровержении или его текста;</a:t>
            </a:r>
          </a:p>
          <a:p>
            <a:r>
              <a:rPr lang="ru-RU" dirty="0" smtClean="0"/>
              <a:t>2) в иных средствах массовой информации - в подготавливаемом или ближайшем планируемом выпуске.</a:t>
            </a:r>
          </a:p>
          <a:p>
            <a:r>
              <a:rPr lang="ru-RU" dirty="0" smtClean="0"/>
              <a:t>В течение месяца со дня получения требования об опровержении либо его текста редакция обязана в письменной форме уведомить заинтересованных гражданина или организацию о предполагаемом сроке распространения опровержения либо об отказе в его распространении с указанием оснований отказа.</a:t>
            </a:r>
          </a:p>
          <a:p>
            <a:endParaRPr lang="ru-RU"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endParaRPr lang="ru-RU" dirty="0"/>
          </a:p>
        </p:txBody>
      </p:sp>
      <p:pic>
        <p:nvPicPr>
          <p:cNvPr id="90114" name="Picture 2" descr="Картинка 2 из 70150">
            <a:hlinkClick r:id="rId2"/>
          </p:cNvPr>
          <p:cNvPicPr>
            <a:picLocks noChangeAspect="1" noChangeArrowheads="1"/>
          </p:cNvPicPr>
          <p:nvPr/>
        </p:nvPicPr>
        <p:blipFill>
          <a:blip r:embed="rId3" cstate="print"/>
          <a:srcRect/>
          <a:stretch>
            <a:fillRect/>
          </a:stretch>
        </p:blipFill>
        <p:spPr bwMode="auto">
          <a:xfrm>
            <a:off x="539552" y="192430"/>
            <a:ext cx="7920880" cy="6670214"/>
          </a:xfrm>
          <a:prstGeom prst="rect">
            <a:avLst/>
          </a:prstGeom>
          <a:noFill/>
        </p:spPr>
      </p:pic>
      <p:sp>
        <p:nvSpPr>
          <p:cNvPr id="5" name="Заголовок 4"/>
          <p:cNvSpPr>
            <a:spLocks noGrp="1"/>
          </p:cNvSpPr>
          <p:nvPr>
            <p:ph type="title"/>
          </p:nvPr>
        </p:nvSpPr>
        <p:spPr/>
        <p:txBody>
          <a:bodyPr/>
          <a:lstStyle/>
          <a:p>
            <a:endParaRPr lang="ru-RU"/>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3600" dirty="0" smtClean="0"/>
              <a:t>Федеральный закон «О противодействии экстремистской деятельности» от 25 июля 2002 года №114 </a:t>
            </a:r>
            <a:endParaRPr lang="ru-RU" sz="3600" dirty="0"/>
          </a:p>
        </p:txBody>
      </p:sp>
      <p:sp>
        <p:nvSpPr>
          <p:cNvPr id="3" name="Содержимое 2"/>
          <p:cNvSpPr>
            <a:spLocks noGrp="1"/>
          </p:cNvSpPr>
          <p:nvPr>
            <p:ph idx="1"/>
          </p:nvPr>
        </p:nvSpPr>
        <p:spPr>
          <a:xfrm>
            <a:off x="971600" y="3212976"/>
            <a:ext cx="7715200" cy="3142584"/>
          </a:xfrm>
        </p:spPr>
        <p:txBody>
          <a:bodyPr>
            <a:normAutofit fontScale="85000" lnSpcReduction="10000"/>
          </a:bodyPr>
          <a:lstStyle/>
          <a:p>
            <a:r>
              <a:rPr lang="ru-RU" dirty="0" smtClean="0"/>
              <a:t>Ст.1 Определяет экстремистскую деятельность как возбуждение социальной, расовой, национальной или религиозной розни; пропаганда исключительности, превосходства либо неполноценности человека по признаку его социальной, расовой, национальной, религиозной или языковой принадлежности или отношения к религии.</a:t>
            </a:r>
            <a:endParaRPr lang="ru-RU"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971600" y="0"/>
            <a:ext cx="7772400" cy="4572000"/>
          </a:xfrm>
        </p:spPr>
        <p:txBody>
          <a:bodyPr/>
          <a:lstStyle/>
          <a:p>
            <a:r>
              <a:rPr lang="ru-RU" dirty="0" smtClean="0"/>
              <a:t>публичные призывы к осуществлению указанных деяний либо массовое распространение заведомо экстремистских материалов, а равно их изготовление или хранение в целях массового распространения.</a:t>
            </a:r>
          </a:p>
          <a:p>
            <a:endParaRPr lang="ru-RU" dirty="0"/>
          </a:p>
        </p:txBody>
      </p:sp>
      <p:pic>
        <p:nvPicPr>
          <p:cNvPr id="95234" name="Picture 2" descr="Картинка 16 из 212437">
            <a:hlinkClick r:id="rId2"/>
          </p:cNvPr>
          <p:cNvPicPr>
            <a:picLocks noChangeAspect="1" noChangeArrowheads="1"/>
          </p:cNvPicPr>
          <p:nvPr/>
        </p:nvPicPr>
        <p:blipFill>
          <a:blip r:embed="rId3" cstate="print"/>
          <a:srcRect/>
          <a:stretch>
            <a:fillRect/>
          </a:stretch>
        </p:blipFill>
        <p:spPr bwMode="auto">
          <a:xfrm>
            <a:off x="2339752" y="2780928"/>
            <a:ext cx="5076825" cy="3800476"/>
          </a:xfrm>
          <a:prstGeom prst="rect">
            <a:avLst/>
          </a:prstGeom>
          <a:noFill/>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827584" y="476672"/>
            <a:ext cx="7859216" cy="5878888"/>
          </a:xfrm>
        </p:spPr>
        <p:txBody>
          <a:bodyPr>
            <a:normAutofit fontScale="92500" lnSpcReduction="10000"/>
          </a:bodyPr>
          <a:lstStyle/>
          <a:p>
            <a:r>
              <a:rPr lang="ru-RU" dirty="0" smtClean="0"/>
              <a:t>экстремистские материалы - предназначенные для обнародования документы либо информация на иных носителях, призывающие к осуществлению экстремистской деятельности либо обосновывающие или оправдывающие необходимость осуществления такой деятельности… публикации, обосновывающие или оправдывающие национальное и (или) расовое превосходство либо оправдывающие практику совершения военных или иных преступлений, направленных на полное или частичное уничтожение какой-либо этнической, социальной, расовой, национальной или религиозной группы.</a:t>
            </a:r>
          </a:p>
          <a:p>
            <a:endParaRPr lang="ru-RU"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5576" y="260648"/>
            <a:ext cx="7992888" cy="1200329"/>
          </a:xfrm>
          <a:prstGeom prst="rect">
            <a:avLst/>
          </a:prstGeom>
        </p:spPr>
        <p:txBody>
          <a:bodyPr wrap="square">
            <a:spAutoFit/>
          </a:bodyPr>
          <a:lstStyle/>
          <a:p>
            <a:r>
              <a:rPr lang="ru-RU" dirty="0" smtClean="0"/>
              <a:t>Статья 9. Ответственность общественных и религиозных объединений, иных организаций за осуществление экстремистской деятельности</a:t>
            </a:r>
          </a:p>
          <a:p>
            <a:endParaRPr lang="ru-RU" dirty="0"/>
          </a:p>
          <a:p>
            <a:endParaRPr lang="ru-RU" dirty="0"/>
          </a:p>
        </p:txBody>
      </p:sp>
      <p:sp>
        <p:nvSpPr>
          <p:cNvPr id="3" name="Прямоугольник 2"/>
          <p:cNvSpPr/>
          <p:nvPr/>
        </p:nvSpPr>
        <p:spPr>
          <a:xfrm>
            <a:off x="611560" y="1196752"/>
            <a:ext cx="8064896" cy="5848335"/>
          </a:xfrm>
          <a:prstGeom prst="rect">
            <a:avLst/>
          </a:prstGeom>
        </p:spPr>
        <p:txBody>
          <a:bodyPr wrap="square">
            <a:spAutoFit/>
          </a:bodyPr>
          <a:lstStyle/>
          <a:p>
            <a:r>
              <a:rPr lang="ru-RU" sz="2400" dirty="0" smtClean="0"/>
              <a:t>В случае принятия судом по основаниям, предусмотренным настоящим Федеральным законом, решения о ликвидации общественного или религиозного объединения их региональные и другие структурные подразделения также подлежат ликвидации.</a:t>
            </a:r>
          </a:p>
          <a:p>
            <a:r>
              <a:rPr lang="ru-RU" sz="2400" dirty="0" smtClean="0"/>
              <a:t>Оставшееся после удовлетворения требований кредиторов имущество общественного или религиозного объединения либо иной организации, ликвидируемых по основаниям, предусмотренным настоящим Федеральным законом, подлежит обращению в собственность Российской Федерации. Решение об обращении указанного имущества в собственность Российской Федерации выносится судом одновременно с решением о ликвидации общественного или религиозного объединения либо иной организации.</a:t>
            </a:r>
            <a:endParaRPr lang="ru-RU" sz="2400"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404664"/>
            <a:ext cx="8136904" cy="5755422"/>
          </a:xfrm>
          <a:prstGeom prst="rect">
            <a:avLst/>
          </a:prstGeom>
        </p:spPr>
        <p:txBody>
          <a:bodyPr wrap="square">
            <a:spAutoFit/>
          </a:bodyPr>
          <a:lstStyle/>
          <a:p>
            <a:r>
              <a:rPr lang="ru-RU" sz="2800" dirty="0" smtClean="0"/>
              <a:t>Концепция национальной безопасности РФ</a:t>
            </a:r>
          </a:p>
          <a:p>
            <a:endParaRPr lang="ru-RU" sz="2800" dirty="0" smtClean="0"/>
          </a:p>
          <a:p>
            <a:r>
              <a:rPr lang="ru-RU" sz="2400" dirty="0" smtClean="0"/>
              <a:t>Обеспечение национальной безопасности Российской Федерации включает в себя также защиту культурного, духовно - нравственного наследия, исторических традиций и норм общественной жизни, сохранение культурного достояния всех народов России, формирование государственной политики в области духовного и нравственного воспитания населения, введение запрета на использование эфирного времени в электронных средствах массовой информации для проката программ, пропагандирующих насилие, эксплуатирующих низменные проявления, а также включает в себя </a:t>
            </a:r>
            <a:r>
              <a:rPr lang="ru-RU" sz="2400" u="sng" dirty="0" smtClean="0"/>
              <a:t>противодействие негативному влиянию иностранных религиозных организаций и миссионеров.</a:t>
            </a:r>
            <a:endParaRPr lang="ru-RU" sz="2400" u="sng"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Заголовок 1"/>
          <p:cNvSpPr>
            <a:spLocks noGrp="1"/>
          </p:cNvSpPr>
          <p:nvPr>
            <p:ph type="title"/>
          </p:nvPr>
        </p:nvSpPr>
        <p:spPr/>
        <p:txBody>
          <a:bodyPr/>
          <a:lstStyle/>
          <a:p>
            <a:pPr eaLnBrk="1" hangingPunct="1"/>
            <a:endParaRPr lang="ru-RU" smtClean="0"/>
          </a:p>
        </p:txBody>
      </p:sp>
      <p:sp>
        <p:nvSpPr>
          <p:cNvPr id="3" name="Содержимое 2"/>
          <p:cNvSpPr>
            <a:spLocks noGrp="1"/>
          </p:cNvSpPr>
          <p:nvPr>
            <p:ph idx="1"/>
          </p:nvPr>
        </p:nvSpPr>
        <p:spPr/>
        <p:txBody>
          <a:bodyPr>
            <a:normAutofit fontScale="92500" lnSpcReduction="20000"/>
          </a:bodyPr>
          <a:lstStyle/>
          <a:p>
            <a:pPr marL="274320" indent="-274320" eaLnBrk="1" fontAlgn="auto" hangingPunct="1">
              <a:spcAft>
                <a:spcPts val="0"/>
              </a:spcAft>
              <a:buClr>
                <a:schemeClr val="accent3"/>
              </a:buClr>
              <a:buFont typeface="Wingdings 2"/>
              <a:buChar char=""/>
              <a:defRPr/>
            </a:pPr>
            <a:r>
              <a:rPr lang="ru-RU" b="1" dirty="0" smtClean="0"/>
              <a:t>В отдельную группу </a:t>
            </a:r>
          </a:p>
          <a:p>
            <a:pPr marL="274320" indent="-274320" eaLnBrk="1" fontAlgn="auto" hangingPunct="1">
              <a:spcAft>
                <a:spcPts val="0"/>
              </a:spcAft>
              <a:buClr>
                <a:schemeClr val="accent3"/>
              </a:buClr>
              <a:buFont typeface="Wingdings 2"/>
              <a:buChar char=""/>
              <a:defRPr/>
            </a:pPr>
            <a:r>
              <a:rPr lang="ru-RU" dirty="0" smtClean="0"/>
              <a:t>следует выделить также законодательные акты, регламентирующие осуществление государственного контроля и надзора за соблюдением законодательства о свободе совести и о религиозных объединениях и устанавливающие ответственность за его нарушения. Прежде всего, это соответствующие нормы Уголовного кодекса РФ, Уголовно-процессуального кодекса РСФСР и Кодекса РСФСР об административных правонарушениях.</a:t>
            </a:r>
          </a:p>
          <a:p>
            <a:pPr marL="274320" indent="-274320" eaLnBrk="1" fontAlgn="auto" hangingPunct="1">
              <a:spcAft>
                <a:spcPts val="0"/>
              </a:spcAft>
              <a:buClr>
                <a:schemeClr val="accent3"/>
              </a:buClr>
              <a:buFont typeface="Wingdings 2"/>
              <a:buChar char=""/>
              <a:defRPr/>
            </a:pPr>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eaLnBrk="1" fontAlgn="auto" hangingPunct="1">
              <a:spcAft>
                <a:spcPts val="0"/>
              </a:spcAft>
              <a:defRPr/>
            </a:pPr>
            <a:r>
              <a:rPr lang="ru-RU" dirty="0" smtClean="0"/>
              <a:t>Законодательство субъектов РФ</a:t>
            </a:r>
            <a:endParaRPr lang="ru-RU" dirty="0"/>
          </a:p>
        </p:txBody>
      </p:sp>
      <p:sp>
        <p:nvSpPr>
          <p:cNvPr id="3" name="Содержимое 2"/>
          <p:cNvSpPr>
            <a:spLocks noGrp="1"/>
          </p:cNvSpPr>
          <p:nvPr>
            <p:ph idx="1"/>
          </p:nvPr>
        </p:nvSpPr>
        <p:spPr/>
        <p:txBody>
          <a:bodyPr>
            <a:normAutofit fontScale="85000" lnSpcReduction="20000"/>
          </a:bodyPr>
          <a:lstStyle/>
          <a:p>
            <a:pPr marL="274320" indent="-274320" eaLnBrk="1" fontAlgn="auto" hangingPunct="1">
              <a:spcAft>
                <a:spcPts val="0"/>
              </a:spcAft>
              <a:buClr>
                <a:schemeClr val="accent3"/>
              </a:buClr>
              <a:buFont typeface="Wingdings 2"/>
              <a:buChar char=""/>
              <a:defRPr/>
            </a:pPr>
            <a:r>
              <a:rPr lang="ru-RU" dirty="0" smtClean="0"/>
              <a:t>Законы принятые как правило в республиках РФ и предназначенные для регулирования всего комплекса вопросов государственно-конфессиональных отношений. Они повторяют содержание ФЗ «О свободе совести и религиозных объединениях».</a:t>
            </a:r>
          </a:p>
          <a:p>
            <a:pPr marL="274320" indent="-274320" eaLnBrk="1" fontAlgn="auto" hangingPunct="1">
              <a:spcAft>
                <a:spcPts val="0"/>
              </a:spcAft>
              <a:buClr>
                <a:schemeClr val="accent3"/>
              </a:buClr>
              <a:buFont typeface="Wingdings 2"/>
              <a:buChar char=""/>
              <a:defRPr/>
            </a:pPr>
            <a:r>
              <a:rPr lang="ru-RU" dirty="0" smtClean="0"/>
              <a:t>Законы и иные нормативно-правовые акты, принятые в целях ограничения деятельности иностранных миссионеров и иностранных религиозных организаций на территории субъектов РФ.</a:t>
            </a:r>
          </a:p>
          <a:p>
            <a:pPr marL="274320" indent="-274320" eaLnBrk="1" fontAlgn="auto" hangingPunct="1">
              <a:spcAft>
                <a:spcPts val="0"/>
              </a:spcAft>
              <a:buClr>
                <a:schemeClr val="accent3"/>
              </a:buClr>
              <a:buFont typeface="Wingdings 2"/>
              <a:buChar char=""/>
              <a:defRPr/>
            </a:pPr>
            <a:r>
              <a:rPr lang="ru-RU" dirty="0" smtClean="0"/>
              <a:t>Нормативно-правовые акты, регулирующие деятельность сект и иных нетрадиционных </a:t>
            </a:r>
            <a:r>
              <a:rPr lang="ru-RU" smtClean="0"/>
              <a:t>р.о.</a:t>
            </a:r>
            <a:r>
              <a:rPr lang="ru-RU" dirty="0" smtClean="0"/>
              <a:t>	</a:t>
            </a:r>
          </a:p>
          <a:p>
            <a:pPr marL="274320" indent="-274320" eaLnBrk="1" fontAlgn="auto" hangingPunct="1">
              <a:spcAft>
                <a:spcPts val="0"/>
              </a:spcAft>
              <a:buClr>
                <a:schemeClr val="accent3"/>
              </a:buClr>
              <a:buFont typeface="Wingdings 2"/>
              <a:buChar char=""/>
              <a:defRPr/>
            </a:pPr>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97282" name="Picture 2" descr="http://73online.ru/uploads/garant.jpg">
            <a:hlinkClick r:id="rId2"/>
          </p:cNvPr>
          <p:cNvPicPr>
            <a:picLocks noChangeAspect="1" noChangeArrowheads="1"/>
          </p:cNvPicPr>
          <p:nvPr/>
        </p:nvPicPr>
        <p:blipFill>
          <a:blip r:embed="rId3" cstate="print"/>
          <a:srcRect/>
          <a:stretch>
            <a:fillRect/>
          </a:stretch>
        </p:blipFill>
        <p:spPr bwMode="auto">
          <a:xfrm>
            <a:off x="395536" y="620688"/>
            <a:ext cx="8351439" cy="5400600"/>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Армия</a:t>
            </a:r>
            <a:endParaRPr lang="ru-RU" dirty="0"/>
          </a:p>
        </p:txBody>
      </p:sp>
      <p:sp>
        <p:nvSpPr>
          <p:cNvPr id="3" name="Содержимое 2"/>
          <p:cNvSpPr>
            <a:spLocks noGrp="1"/>
          </p:cNvSpPr>
          <p:nvPr>
            <p:ph idx="1"/>
          </p:nvPr>
        </p:nvSpPr>
        <p:spPr/>
        <p:txBody>
          <a:bodyPr/>
          <a:lstStyle/>
          <a:p>
            <a:endParaRPr lang="ru-RU" dirty="0"/>
          </a:p>
        </p:txBody>
      </p:sp>
      <p:pic>
        <p:nvPicPr>
          <p:cNvPr id="36866" name="Picture 2" descr="Картинка 4 из 211813">
            <a:hlinkClick r:id="rId2"/>
          </p:cNvPr>
          <p:cNvPicPr>
            <a:picLocks noChangeAspect="1" noChangeArrowheads="1"/>
          </p:cNvPicPr>
          <p:nvPr/>
        </p:nvPicPr>
        <p:blipFill>
          <a:blip r:embed="rId3" cstate="print"/>
          <a:srcRect/>
          <a:stretch>
            <a:fillRect/>
          </a:stretch>
        </p:blipFill>
        <p:spPr bwMode="auto">
          <a:xfrm>
            <a:off x="1547664" y="1988840"/>
            <a:ext cx="6342108" cy="4331196"/>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Метро">
  <a:themeElements>
    <a:clrScheme name="Метро">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Метро">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Метро">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468</TotalTime>
  <Words>3363</Words>
  <Application>Microsoft Office PowerPoint</Application>
  <PresentationFormat>Экран (4:3)</PresentationFormat>
  <Paragraphs>141</Paragraphs>
  <Slides>58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58</vt:i4>
      </vt:variant>
    </vt:vector>
  </HeadingPairs>
  <TitlesOfParts>
    <vt:vector size="59" baseType="lpstr">
      <vt:lpstr>Метро</vt:lpstr>
      <vt:lpstr>Российское законодательство в области государственно-конфессиональных отношений</vt:lpstr>
      <vt:lpstr>Конституция Российской Федерации</vt:lpstr>
      <vt:lpstr>Слайд 3</vt:lpstr>
      <vt:lpstr>Федеральные законы и иные нормативно-правовые акты</vt:lpstr>
      <vt:lpstr>Слайд 5</vt:lpstr>
      <vt:lpstr>Слайд 6</vt:lpstr>
      <vt:lpstr>Законодательство субъектов РФ</vt:lpstr>
      <vt:lpstr>Слайд 8</vt:lpstr>
      <vt:lpstr>Армия</vt:lpstr>
      <vt:lpstr>Основы социального учения Церкви АСД 3.2. Военная служба</vt:lpstr>
      <vt:lpstr>Слайд 11</vt:lpstr>
      <vt:lpstr>Слайд 12</vt:lpstr>
      <vt:lpstr>Слайд 13</vt:lpstr>
      <vt:lpstr>Слайд 14</vt:lpstr>
      <vt:lpstr>Слайд 15</vt:lpstr>
      <vt:lpstr>Слайд 16</vt:lpstr>
      <vt:lpstr>Слайд 17</vt:lpstr>
      <vt:lpstr>Федеральный закон от 25 июля 2002 г. N 113-ФЗ"Об альтернативной гражданской службе» и Постановление Правительства РФ от 28 мая 2004 г. №258 «Положение о порядке прохождения АГС»  </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определение Конституционного Суда РФ от 17 октября 2006 г. N 447-О "По жалобам граждан Жидкова Михаила Александровича и Пильникова Олега Сергеевича на нарушение их конституционных прав статьей 11 Федерального закона "Об альтернативной гражданской службе"</vt:lpstr>
      <vt:lpstr>Образование</vt:lpstr>
      <vt:lpstr>Слайд 37</vt:lpstr>
      <vt:lpstr>Слайд 38</vt:lpstr>
      <vt:lpstr>Слайд 39</vt:lpstr>
      <vt:lpstr>Слайд 40</vt:lpstr>
      <vt:lpstr>Слайд 41</vt:lpstr>
      <vt:lpstr>Слайд 42</vt:lpstr>
      <vt:lpstr>Слайд 43</vt:lpstr>
      <vt:lpstr>Слайд 44</vt:lpstr>
      <vt:lpstr>Слайд 45</vt:lpstr>
      <vt:lpstr>Слайд 46</vt:lpstr>
      <vt:lpstr>О введении с 2012/13 учебного года учебного курса для школ «Основы религиозных культур и светской этики»</vt:lpstr>
      <vt:lpstr>Средства массовой информации</vt:lpstr>
      <vt:lpstr>Федеральный закон «О средствах массовой информации» от 27 декабря 1991 г. №2124-1</vt:lpstr>
      <vt:lpstr>Слайд 50</vt:lpstr>
      <vt:lpstr>Слайд 51</vt:lpstr>
      <vt:lpstr>Слайд 52</vt:lpstr>
      <vt:lpstr>Слайд 53</vt:lpstr>
      <vt:lpstr>Федеральный закон «О противодействии экстремистской деятельности» от 25 июля 2002 года №114 </vt:lpstr>
      <vt:lpstr>Слайд 55</vt:lpstr>
      <vt:lpstr>Слайд 56</vt:lpstr>
      <vt:lpstr>Слайд 57</vt:lpstr>
      <vt:lpstr>Слайд 58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Российское законодательство в области государственно-конфессиональных отношений</dc:title>
  <dc:creator>Oleg</dc:creator>
  <cp:lastModifiedBy>Oleg Goncharov</cp:lastModifiedBy>
  <cp:revision>30</cp:revision>
  <dcterms:created xsi:type="dcterms:W3CDTF">2012-07-10T08:03:04Z</dcterms:created>
  <dcterms:modified xsi:type="dcterms:W3CDTF">2013-10-28T06:32:20Z</dcterms:modified>
</cp:coreProperties>
</file>