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4" d="100"/>
          <a:sy n="54" d="100"/>
        </p:scale>
        <p:origin x="-1084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6B07A5-1DC6-4DE0-8729-3B13E0E82544}" type="datetimeFigureOut">
              <a:rPr lang="ru-RU">
                <a:solidFill>
                  <a:srgbClr val="DBF5F9">
                    <a:shade val="90000"/>
                  </a:srgbClr>
                </a:solidFill>
              </a:rPr>
              <a:pPr>
                <a:defRPr/>
              </a:pPr>
              <a:t>10.07.2012</a:t>
            </a:fld>
            <a:endParaRPr lang="ru-RU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6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BB39AB-3005-4C64-9CBA-ECB79ECD547C}" type="slidenum">
              <a:rPr lang="ru-RU">
                <a:solidFill>
                  <a:srgbClr val="DBF5F9">
                    <a:shade val="9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BF5F9">
                  <a:shade val="90000"/>
                </a:srgbClr>
              </a:solidFill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8D7211-FFC2-4F00-B8BA-19FA1B0A6BFC}" type="datetimeFigureOut">
              <a:rPr lang="ru-RU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10.07.2012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2F4D60-53F7-4963-9D24-2BF0D4CD8E38}" type="slidenum">
              <a:rPr lang="ru-RU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5CC1C7-D18E-4394-A45E-697F9FF175C5}" type="datetimeFigureOut">
              <a:rPr lang="ru-RU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10.07.2012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211526-1687-4668-A1E5-E89FF3C30500}" type="slidenum">
              <a:rPr lang="ru-RU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E0A0B2-F67D-4355-88B3-6AA8C297C2FE}" type="datetimeFigureOut">
              <a:rPr lang="ru-RU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10.07.2012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3041AF-C573-436F-B61B-4F16B8D836BD}" type="slidenum">
              <a:rPr lang="ru-RU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16C748-E3B8-4083-B322-71B244759419}" type="datetimeFigureOut">
              <a:rPr lang="ru-RU">
                <a:solidFill>
                  <a:srgbClr val="DBF5F9">
                    <a:shade val="90000"/>
                  </a:srgbClr>
                </a:solidFill>
              </a:rPr>
              <a:pPr>
                <a:defRPr/>
              </a:pPr>
              <a:t>10.07.2012</a:t>
            </a:fld>
            <a:endParaRPr lang="ru-RU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E38256-E202-4620-A54D-8B0499380DA2}" type="slidenum">
              <a:rPr lang="ru-RU">
                <a:solidFill>
                  <a:srgbClr val="DBF5F9">
                    <a:shade val="9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BF5F9">
                  <a:shade val="90000"/>
                </a:srgbClr>
              </a:solidFill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D6F3AE-674B-44A3-86E1-535C8CB513D5}" type="datetimeFigureOut">
              <a:rPr lang="ru-RU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10.07.2012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97BFFA-1BD3-4059-BE34-74F64DCA15AD}" type="slidenum">
              <a:rPr lang="ru-RU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AD7045-CBE9-4C91-A62B-83349A0943A7}" type="datetimeFigureOut">
              <a:rPr lang="ru-RU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10.07.2012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8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9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91CE20-4943-4D73-A091-E823FDC10B9A}" type="slidenum">
              <a:rPr lang="ru-RU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964D9A-D937-4673-8CF4-ABE87D006AC8}" type="datetimeFigureOut">
              <a:rPr lang="ru-RU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10.07.2012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2D5006-D55C-4CED-8FDE-D422DB5E56DF}" type="slidenum">
              <a:rPr lang="ru-RU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BB6831-D053-4E29-B154-8D988BFF2257}" type="datetimeFigureOut">
              <a:rPr lang="ru-RU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10.07.2012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3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90F428-375F-49CC-8AA3-5AB154C3FC5C}" type="slidenum">
              <a:rPr lang="ru-RU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D1666A-6EB1-44BF-8FEA-A4BB93C6AF4E}" type="datetimeFigureOut">
              <a:rPr lang="ru-RU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10.07.2012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EF1871-D082-4C39-8F2F-3D0AF3B49D49}" type="slidenum">
              <a:rPr lang="ru-RU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с одним вырезанным скругленным углом 4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Прямоугольный треугольник 5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Полилиния 6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  <a:cs typeface="Arial" charset="0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  <a:cs typeface="Arial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9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4E6849-8059-47CC-AA70-69452A6C362A}" type="datetimeFigureOut">
              <a:rPr lang="ru-RU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10.07.2012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10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11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FCA1A3-869E-4D18-A3BB-17B11B914465}" type="slidenum">
              <a:rPr lang="ru-RU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  <a:cs typeface="Arial" charset="0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  <a:cs typeface="Arial" charset="0"/>
            </a:endParaRPr>
          </a:p>
        </p:txBody>
      </p:sp>
      <p:sp>
        <p:nvSpPr>
          <p:cNvPr id="1028" name="Заголовок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9" name="Текст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96C3FA6-77CD-42AB-A032-87AFE68DD2C0}" type="datetimeFigureOut">
              <a:rPr lang="ru-RU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10.07.2012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A7AE5DC-F4AD-4109-913A-C35C17378271}" type="slidenum">
              <a:rPr lang="ru-RU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grpSp>
        <p:nvGrpSpPr>
          <p:cNvPr id="2" name="Группа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>
                <a:solidFill>
                  <a:prstClr val="black"/>
                </a:solidFill>
                <a:cs typeface="Arial" charset="0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50" y="2286000"/>
            <a:ext cx="8229600" cy="114300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Органы государственной власти взаимодействующие с религиозными объединениями</a:t>
            </a:r>
            <a:endParaRPr lang="ru-RU" dirty="0"/>
          </a:p>
        </p:txBody>
      </p:sp>
      <p:sp>
        <p:nvSpPr>
          <p:cNvPr id="27651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smtClean="0"/>
              <a:t>Органы субъектов РФ</a:t>
            </a:r>
          </a:p>
        </p:txBody>
      </p:sp>
      <p:sp>
        <p:nvSpPr>
          <p:cNvPr id="36867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ru-RU" b="1" i="1" smtClean="0"/>
              <a:t>Федеральные органы по связям с религиозными объединениями не имеют региональных структур. В субъектах Федерации подразделения и должности по связям с религиозными объединениями создаются в структуре администрации региона. Эти подразделения независимы от федеральных органов власти и отличаются многообразием организационно-правовых форм.</a:t>
            </a:r>
            <a:endParaRPr lang="ru-RU" smtClean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Муниципальные образования</a:t>
            </a:r>
          </a:p>
        </p:txBody>
      </p:sp>
      <p:sp>
        <p:nvSpPr>
          <p:cNvPr id="37891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На уровне муниципальных образований также существуют свои должности и органы по взаимодействию с религиозными объединениями, которые как и подобные органы субъектов РФ не подчиняются федеральным органам и органам субъектов РФ, решения которых для них носят рекомендательный и информационный характер.</a:t>
            </a:r>
            <a:endParaRPr lang="ru-RU" b="1" i="1" smtClean="0"/>
          </a:p>
          <a:p>
            <a:pPr eaLnBrk="1" hangingPunct="1"/>
            <a:endParaRPr lang="ru-RU" smtClean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Высшие органы власти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b="1" i="1" dirty="0" smtClean="0"/>
              <a:t>Президент России: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dirty="0" smtClean="0"/>
              <a:t>Является гарантом конституционных прав.</a:t>
            </a:r>
            <a:endParaRPr lang="ru-RU" b="1" i="1" dirty="0" smtClean="0"/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dirty="0" smtClean="0"/>
              <a:t>Определяет основные направления внутренней политики.</a:t>
            </a:r>
            <a:endParaRPr lang="ru-RU" b="1" i="1" dirty="0" smtClean="0"/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dirty="0" smtClean="0"/>
              <a:t>Вносит в Государственную Думу законопроекты.</a:t>
            </a:r>
            <a:endParaRPr lang="ru-RU" b="1" i="1" dirty="0" smtClean="0"/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dirty="0" smtClean="0"/>
              <a:t>Приостанавливает действия актов органов исполнительной власти субъектов РФ в случае если они противоречат Международному праву, Конституции и федеральным законам.</a:t>
            </a:r>
            <a:endParaRPr lang="ru-RU" b="1" i="1" dirty="0" smtClean="0"/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dirty="0" smtClean="0"/>
              <a:t>Подписывает международные договоры</a:t>
            </a:r>
            <a:endParaRPr lang="ru-RU" b="1" i="1" dirty="0" smtClean="0"/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dirty="0" smtClean="0"/>
              <a:t>Издает указы и распоряжения.</a:t>
            </a:r>
            <a:endParaRPr lang="ru-RU" b="1" i="1" dirty="0" smtClean="0"/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29699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ru-RU" b="1" i="1" smtClean="0"/>
              <a:t>Федеральное Собрание РФ</a:t>
            </a:r>
          </a:p>
          <a:p>
            <a:pPr eaLnBrk="1" hangingPunct="1"/>
            <a:r>
              <a:rPr lang="ru-RU" smtClean="0"/>
              <a:t>Как законодательный орган совершенствует законодательную базу. В качестве представительного органа выражает волю и интересы общества.</a:t>
            </a:r>
            <a:endParaRPr lang="ru-RU" b="1" i="1" smtClean="0"/>
          </a:p>
          <a:p>
            <a:pPr eaLnBrk="1" hangingPunct="1"/>
            <a:endParaRPr lang="ru-RU" smtClean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072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ru-RU" b="1" i="1" smtClean="0"/>
              <a:t>Правительство РФ</a:t>
            </a:r>
          </a:p>
          <a:p>
            <a:pPr eaLnBrk="1" hangingPunct="1"/>
            <a:r>
              <a:rPr lang="ru-RU" smtClean="0"/>
              <a:t>Организует реализацию внутренней  и внешней политики РФ. Осуществляет управление федеральной собственностью и в ведение Правительства входит вопрос передачи федерального имущества р.о. Правительство обладает правом законодательной инициативы. Нормативно-правовые акты, издаваемые Правительством, являются составной частью законодательства о свободе совести.</a:t>
            </a:r>
            <a:endParaRPr lang="ru-RU" b="1" i="1" smtClean="0"/>
          </a:p>
          <a:p>
            <a:pPr eaLnBrk="1" hangingPunct="1"/>
            <a:endParaRPr lang="ru-RU" smtClean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dirty="0" smtClean="0"/>
              <a:t>Органы обеспечивающие соблюдение законности</a:t>
            </a:r>
            <a:endParaRPr lang="ru-RU" dirty="0"/>
          </a:p>
        </p:txBody>
      </p:sp>
      <p:sp>
        <p:nvSpPr>
          <p:cNvPr id="31747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ru-RU" sz="2000" b="1" i="1" smtClean="0"/>
              <a:t>Органы прокуратуры РФ </a:t>
            </a:r>
            <a:r>
              <a:rPr lang="ru-RU" sz="2000" smtClean="0"/>
              <a:t>осуществляют надзор за исполнением законодательства РФ.</a:t>
            </a:r>
            <a:endParaRPr lang="ru-RU" sz="2000" b="1" i="1" smtClean="0"/>
          </a:p>
          <a:p>
            <a:pPr eaLnBrk="1" hangingPunct="1"/>
            <a:r>
              <a:rPr lang="ru-RU" sz="2000" b="1" i="1" smtClean="0"/>
              <a:t>Министерство юстиции РФ и органы юстиции субъектов РФ </a:t>
            </a:r>
            <a:r>
              <a:rPr lang="ru-RU" sz="2000" smtClean="0"/>
              <a:t>осуществляют регистрацию р.о., контроль за соблюдением устава р.о. в плане целей и порядка ее деятельности.</a:t>
            </a:r>
            <a:endParaRPr lang="ru-RU" sz="2000" b="1" i="1" smtClean="0"/>
          </a:p>
          <a:p>
            <a:pPr eaLnBrk="1" hangingPunct="1"/>
            <a:r>
              <a:rPr lang="ru-RU" sz="2000" b="1" i="1" smtClean="0"/>
              <a:t>Судебная власть </a:t>
            </a:r>
            <a:r>
              <a:rPr lang="ru-RU" sz="2000" smtClean="0"/>
              <a:t> рассматривает дела связанные с нарушением законодательства как органами госвласти так и религиозными объединениями. Суд может признать недействительность нормативно-правового акта нарушающего конституционные права. В суде можно обжаловать отказ в регистрации. Только суд осуществляет ликвидацию р.о. и запрет деятельности религиозных групп. Конституционный Суд РФ дает разъяснения по поводу применения Закона «О свободе совести и о религиозных объединениях».</a:t>
            </a:r>
            <a:endParaRPr lang="ru-RU" sz="2000" b="1" i="1" smtClean="0"/>
          </a:p>
          <a:p>
            <a:pPr eaLnBrk="1" hangingPunct="1"/>
            <a:endParaRPr lang="ru-RU" sz="2000" smtClean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38" y="3571875"/>
            <a:ext cx="8229600" cy="114300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/>
              <a:t>Органы власти, сотрудничающие с религиозными объединениями и оказывающие им помощь</a:t>
            </a:r>
            <a:br>
              <a:rPr lang="ru-RU" b="1" dirty="0" smtClean="0"/>
            </a:br>
            <a:endParaRPr lang="ru-RU" dirty="0"/>
          </a:p>
        </p:txBody>
      </p:sp>
      <p:sp>
        <p:nvSpPr>
          <p:cNvPr id="32771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b="1" i="1" dirty="0" smtClean="0"/>
              <a:t>Совет по взаимодействию с религиозными объединениями при Президенте РФ.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dirty="0" smtClean="0"/>
              <a:t>Согласно Положению о Совете от 17 марта 2001 г. основными функциями Совета являются обеспечение взаимодействия Президента с религиозными объединениями и содействие укреплению общественного согласия, достижение взаимопонимания, терпимости и взаимного уважения в вопросах свободы совести и вероисповедания. Конкретные задачи, решаемые Советом, имеют в основном информационно-аналитический характер. На Совете обсуждаются федеральные законы, указы Президента и иные нормативно-правовые акты в вопросах </a:t>
            </a:r>
            <a:r>
              <a:rPr lang="ru-RU" dirty="0" err="1" smtClean="0"/>
              <a:t>госконфессиональных</a:t>
            </a:r>
            <a:r>
              <a:rPr lang="ru-RU" dirty="0" smtClean="0"/>
              <a:t> отношений.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63" y="2071688"/>
            <a:ext cx="8229600" cy="114300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i="1" dirty="0" smtClean="0"/>
              <a:t>Комиссия по вопросам религиозных объединений при Правительстве РФ.</a:t>
            </a:r>
            <a:br>
              <a:rPr lang="ru-RU" b="1" i="1" dirty="0" smtClean="0"/>
            </a:br>
            <a:endParaRPr lang="ru-RU" dirty="0"/>
          </a:p>
        </p:txBody>
      </p:sp>
      <p:sp>
        <p:nvSpPr>
          <p:cNvPr id="34819" name="Содержимое 3"/>
          <p:cNvSpPr>
            <a:spLocks noGrp="1"/>
          </p:cNvSpPr>
          <p:nvPr>
            <p:ph idx="1"/>
          </p:nvPr>
        </p:nvSpPr>
        <p:spPr>
          <a:xfrm>
            <a:off x="457200" y="3143250"/>
            <a:ext cx="8229600" cy="3181350"/>
          </a:xfrm>
        </p:spPr>
        <p:txBody>
          <a:bodyPr/>
          <a:lstStyle/>
          <a:p>
            <a:pPr eaLnBrk="1" hangingPunct="1"/>
            <a:r>
              <a:rPr lang="ru-RU" smtClean="0"/>
              <a:t>Решает имущественные вопросы, участвует в разработке законодательства</a:t>
            </a:r>
          </a:p>
          <a:p>
            <a:pPr eaLnBrk="1" hangingPunct="1"/>
            <a:r>
              <a:rPr lang="ru-RU" smtClean="0"/>
              <a:t>Представители религиозных объединений приглашаются на заседания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dirty="0" smtClean="0"/>
              <a:t>Подразделения министерств, агентств и службы </a:t>
            </a:r>
            <a:endParaRPr lang="ru-RU" dirty="0"/>
          </a:p>
        </p:txBody>
      </p:sp>
      <p:sp>
        <p:nvSpPr>
          <p:cNvPr id="3584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ru-RU" b="1" i="1" smtClean="0"/>
              <a:t>В ряде федеральных министерств и ведомств созданы самостоятельные подразделения или должности для осуществления связей с религиозными объединениями. Их характер определяется внутренними актами. Они не подчиняются Комиссии при Правительстве РФ, решения которой носят для них лишь рекомендательный и информационный характер.</a:t>
            </a:r>
            <a:endParaRPr lang="ru-RU" smtClean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2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73</TotalTime>
  <Words>479</Words>
  <Application>Microsoft Office PowerPoint</Application>
  <PresentationFormat>Экран (4:3)</PresentationFormat>
  <Paragraphs>29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Поток</vt:lpstr>
      <vt:lpstr>Органы государственной власти взаимодействующие с религиозными объединениями</vt:lpstr>
      <vt:lpstr>Высшие органы власти</vt:lpstr>
      <vt:lpstr>Слайд 3</vt:lpstr>
      <vt:lpstr>Слайд 4</vt:lpstr>
      <vt:lpstr>Органы обеспечивающие соблюдение законности</vt:lpstr>
      <vt:lpstr>Органы власти, сотрудничающие с религиозными объединениями и оказывающие им помощь </vt:lpstr>
      <vt:lpstr>Слайд 7</vt:lpstr>
      <vt:lpstr>Комиссия по вопросам религиозных объединений при Правительстве РФ. </vt:lpstr>
      <vt:lpstr>Подразделения министерств, агентств и службы </vt:lpstr>
      <vt:lpstr>Органы субъектов РФ</vt:lpstr>
      <vt:lpstr>Муниципальные образования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Органы государственной власти взаимодействующие с религиозными объединениями</dc:title>
  <dc:creator>Oleg</dc:creator>
  <cp:lastModifiedBy>Oleg</cp:lastModifiedBy>
  <cp:revision>8</cp:revision>
  <dcterms:created xsi:type="dcterms:W3CDTF">2012-07-10T07:59:45Z</dcterms:created>
  <dcterms:modified xsi:type="dcterms:W3CDTF">2012-07-10T09:15:49Z</dcterms:modified>
</cp:coreProperties>
</file>