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notesSlides/notesSlide5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theme/theme9.xml" ContentType="application/vnd.openxmlformats-officedocument.theme+xml"/>
  <Override PartName="/ppt/notesSlides/notesSlide6.xml" ContentType="application/vnd.openxmlformats-officedocument.presentationml.notesSlide+xml"/>
  <Override PartName="/ppt/slides/slide87.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Layouts/slideLayout99.xml" ContentType="application/vnd.openxmlformats-officedocument.presentationml.slideLayout+xml"/>
  <Override PartName="/ppt/slides/slide78.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Layouts/slideLayout100.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slides/slide97.xml" ContentType="application/vnd.openxmlformats-officedocument.presentationml.slide+xml"/>
  <Override PartName="/ppt/slideLayouts/slideLayout14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notesSlides/notesSlide55.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theme/theme13.xml" ContentType="application/vnd.openxmlformats-officedocument.theme+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135.xml" ContentType="application/vnd.openxmlformats-officedocument.presentationml.slideLayout+xml"/>
  <Override PartName="/ppt/notesSlides/notesSlide49.xml" ContentType="application/vnd.openxmlformats-officedocument.presentationml.notesSlide+xml"/>
  <Override PartName="/ppt/notesSlides/notesSlide9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Lst>
  <p:notesMasterIdLst>
    <p:notesMasterId r:id="rId117"/>
  </p:notesMasterIdLst>
  <p:sldIdLst>
    <p:sldId id="447" r:id="rId15"/>
    <p:sldId id="448" r:id="rId16"/>
    <p:sldId id="257" r:id="rId17"/>
    <p:sldId id="279" r:id="rId18"/>
    <p:sldId id="261" r:id="rId19"/>
    <p:sldId id="336" r:id="rId20"/>
    <p:sldId id="337" r:id="rId21"/>
    <p:sldId id="319" r:id="rId22"/>
    <p:sldId id="320" r:id="rId23"/>
    <p:sldId id="338" r:id="rId24"/>
    <p:sldId id="339" r:id="rId25"/>
    <p:sldId id="321" r:id="rId26"/>
    <p:sldId id="343" r:id="rId27"/>
    <p:sldId id="345" r:id="rId28"/>
    <p:sldId id="346" r:id="rId29"/>
    <p:sldId id="322" r:id="rId30"/>
    <p:sldId id="347" r:id="rId31"/>
    <p:sldId id="323" r:id="rId32"/>
    <p:sldId id="258" r:id="rId33"/>
    <p:sldId id="259" r:id="rId34"/>
    <p:sldId id="260" r:id="rId35"/>
    <p:sldId id="262" r:id="rId36"/>
    <p:sldId id="263" r:id="rId37"/>
    <p:sldId id="264" r:id="rId38"/>
    <p:sldId id="265" r:id="rId39"/>
    <p:sldId id="266" r:id="rId40"/>
    <p:sldId id="267" r:id="rId41"/>
    <p:sldId id="268" r:id="rId42"/>
    <p:sldId id="269" r:id="rId43"/>
    <p:sldId id="270" r:id="rId44"/>
    <p:sldId id="271" r:id="rId45"/>
    <p:sldId id="272" r:id="rId46"/>
    <p:sldId id="274" r:id="rId47"/>
    <p:sldId id="275" r:id="rId48"/>
    <p:sldId id="276" r:id="rId49"/>
    <p:sldId id="277" r:id="rId50"/>
    <p:sldId id="278" r:id="rId51"/>
    <p:sldId id="280" r:id="rId52"/>
    <p:sldId id="281" r:id="rId53"/>
    <p:sldId id="282" r:id="rId54"/>
    <p:sldId id="283" r:id="rId55"/>
    <p:sldId id="284" r:id="rId56"/>
    <p:sldId id="324" r:id="rId57"/>
    <p:sldId id="285" r:id="rId58"/>
    <p:sldId id="286" r:id="rId59"/>
    <p:sldId id="287" r:id="rId60"/>
    <p:sldId id="288" r:id="rId61"/>
    <p:sldId id="289" r:id="rId62"/>
    <p:sldId id="290" r:id="rId63"/>
    <p:sldId id="291" r:id="rId64"/>
    <p:sldId id="292" r:id="rId65"/>
    <p:sldId id="293" r:id="rId66"/>
    <p:sldId id="294" r:id="rId67"/>
    <p:sldId id="295" r:id="rId68"/>
    <p:sldId id="296" r:id="rId69"/>
    <p:sldId id="297" r:id="rId70"/>
    <p:sldId id="298" r:id="rId71"/>
    <p:sldId id="299" r:id="rId72"/>
    <p:sldId id="300" r:id="rId73"/>
    <p:sldId id="301" r:id="rId74"/>
    <p:sldId id="302" r:id="rId75"/>
    <p:sldId id="303" r:id="rId76"/>
    <p:sldId id="304" r:id="rId77"/>
    <p:sldId id="305" r:id="rId78"/>
    <p:sldId id="306" r:id="rId79"/>
    <p:sldId id="307" r:id="rId80"/>
    <p:sldId id="308" r:id="rId81"/>
    <p:sldId id="309" r:id="rId82"/>
    <p:sldId id="310" r:id="rId83"/>
    <p:sldId id="311" r:id="rId84"/>
    <p:sldId id="312" r:id="rId85"/>
    <p:sldId id="313" r:id="rId86"/>
    <p:sldId id="314" r:id="rId87"/>
    <p:sldId id="315" r:id="rId88"/>
    <p:sldId id="316" r:id="rId89"/>
    <p:sldId id="317" r:id="rId90"/>
    <p:sldId id="325" r:id="rId91"/>
    <p:sldId id="326" r:id="rId92"/>
    <p:sldId id="327" r:id="rId93"/>
    <p:sldId id="328" r:id="rId94"/>
    <p:sldId id="329" r:id="rId95"/>
    <p:sldId id="330" r:id="rId96"/>
    <p:sldId id="331" r:id="rId97"/>
    <p:sldId id="332" r:id="rId98"/>
    <p:sldId id="333" r:id="rId99"/>
    <p:sldId id="446" r:id="rId100"/>
    <p:sldId id="334" r:id="rId101"/>
    <p:sldId id="335" r:id="rId102"/>
    <p:sldId id="340" r:id="rId103"/>
    <p:sldId id="342" r:id="rId104"/>
    <p:sldId id="431" r:id="rId105"/>
    <p:sldId id="432" r:id="rId106"/>
    <p:sldId id="433" r:id="rId107"/>
    <p:sldId id="434" r:id="rId108"/>
    <p:sldId id="435" r:id="rId109"/>
    <p:sldId id="436" r:id="rId110"/>
    <p:sldId id="437" r:id="rId111"/>
    <p:sldId id="442" r:id="rId112"/>
    <p:sldId id="443" r:id="rId113"/>
    <p:sldId id="444" r:id="rId114"/>
    <p:sldId id="445" r:id="rId115"/>
    <p:sldId id="341" r:id="rId116"/>
  </p:sldIdLst>
  <p:sldSz cx="10160000" cy="7620000"/>
  <p:notesSz cx="6858000" cy="9144000"/>
  <p:defaultTextStyle>
    <a:defPPr>
      <a:defRPr lang="en-US"/>
    </a:defPPr>
    <a:lvl1pPr algn="ctr" rtl="0" fontAlgn="base">
      <a:spcBef>
        <a:spcPct val="0"/>
      </a:spcBef>
      <a:spcAft>
        <a:spcPct val="0"/>
      </a:spcAft>
      <a:defRPr sz="3200" kern="1200">
        <a:solidFill>
          <a:srgbClr val="FFFFFF"/>
        </a:solidFill>
        <a:latin typeface="Gill Sans" pitchFamily="1" charset="0"/>
        <a:ea typeface="ヒラギノ角ゴ ProN W3" pitchFamily="1" charset="-128"/>
        <a:cs typeface="+mn-cs"/>
        <a:sym typeface="Gill Sans" pitchFamily="1" charset="0"/>
      </a:defRPr>
    </a:lvl1pPr>
    <a:lvl2pPr marL="457200" algn="ctr" rtl="0" fontAlgn="base">
      <a:spcBef>
        <a:spcPct val="0"/>
      </a:spcBef>
      <a:spcAft>
        <a:spcPct val="0"/>
      </a:spcAft>
      <a:defRPr sz="3200" kern="1200">
        <a:solidFill>
          <a:srgbClr val="FFFFFF"/>
        </a:solidFill>
        <a:latin typeface="Gill Sans" pitchFamily="1" charset="0"/>
        <a:ea typeface="ヒラギノ角ゴ ProN W3" pitchFamily="1" charset="-128"/>
        <a:cs typeface="+mn-cs"/>
        <a:sym typeface="Gill Sans" pitchFamily="1" charset="0"/>
      </a:defRPr>
    </a:lvl2pPr>
    <a:lvl3pPr marL="914400" algn="ctr" rtl="0" fontAlgn="base">
      <a:spcBef>
        <a:spcPct val="0"/>
      </a:spcBef>
      <a:spcAft>
        <a:spcPct val="0"/>
      </a:spcAft>
      <a:defRPr sz="3200" kern="1200">
        <a:solidFill>
          <a:srgbClr val="FFFFFF"/>
        </a:solidFill>
        <a:latin typeface="Gill Sans" pitchFamily="1" charset="0"/>
        <a:ea typeface="ヒラギノ角ゴ ProN W3" pitchFamily="1" charset="-128"/>
        <a:cs typeface="+mn-cs"/>
        <a:sym typeface="Gill Sans" pitchFamily="1" charset="0"/>
      </a:defRPr>
    </a:lvl3pPr>
    <a:lvl4pPr marL="1371600" algn="ctr" rtl="0" fontAlgn="base">
      <a:spcBef>
        <a:spcPct val="0"/>
      </a:spcBef>
      <a:spcAft>
        <a:spcPct val="0"/>
      </a:spcAft>
      <a:defRPr sz="3200" kern="1200">
        <a:solidFill>
          <a:srgbClr val="FFFFFF"/>
        </a:solidFill>
        <a:latin typeface="Gill Sans" pitchFamily="1" charset="0"/>
        <a:ea typeface="ヒラギノ角ゴ ProN W3" pitchFamily="1" charset="-128"/>
        <a:cs typeface="+mn-cs"/>
        <a:sym typeface="Gill Sans" pitchFamily="1" charset="0"/>
      </a:defRPr>
    </a:lvl4pPr>
    <a:lvl5pPr marL="1828800" algn="ctr" rtl="0" fontAlgn="base">
      <a:spcBef>
        <a:spcPct val="0"/>
      </a:spcBef>
      <a:spcAft>
        <a:spcPct val="0"/>
      </a:spcAft>
      <a:defRPr sz="3200" kern="1200">
        <a:solidFill>
          <a:srgbClr val="FFFFFF"/>
        </a:solidFill>
        <a:latin typeface="Gill Sans" pitchFamily="1" charset="0"/>
        <a:ea typeface="ヒラギノ角ゴ ProN W3" pitchFamily="1" charset="-128"/>
        <a:cs typeface="+mn-cs"/>
        <a:sym typeface="Gill Sans" pitchFamily="1" charset="0"/>
      </a:defRPr>
    </a:lvl5pPr>
    <a:lvl6pPr marL="2286000" algn="l" defTabSz="914400" rtl="0" eaLnBrk="1" latinLnBrk="0" hangingPunct="1">
      <a:defRPr sz="3200" kern="1200">
        <a:solidFill>
          <a:srgbClr val="FFFFFF"/>
        </a:solidFill>
        <a:latin typeface="Gill Sans" pitchFamily="1" charset="0"/>
        <a:ea typeface="ヒラギノ角ゴ ProN W3" pitchFamily="1" charset="-128"/>
        <a:cs typeface="+mn-cs"/>
        <a:sym typeface="Gill Sans" pitchFamily="1" charset="0"/>
      </a:defRPr>
    </a:lvl6pPr>
    <a:lvl7pPr marL="2743200" algn="l" defTabSz="914400" rtl="0" eaLnBrk="1" latinLnBrk="0" hangingPunct="1">
      <a:defRPr sz="3200" kern="1200">
        <a:solidFill>
          <a:srgbClr val="FFFFFF"/>
        </a:solidFill>
        <a:latin typeface="Gill Sans" pitchFamily="1" charset="0"/>
        <a:ea typeface="ヒラギノ角ゴ ProN W3" pitchFamily="1" charset="-128"/>
        <a:cs typeface="+mn-cs"/>
        <a:sym typeface="Gill Sans" pitchFamily="1" charset="0"/>
      </a:defRPr>
    </a:lvl7pPr>
    <a:lvl8pPr marL="3200400" algn="l" defTabSz="914400" rtl="0" eaLnBrk="1" latinLnBrk="0" hangingPunct="1">
      <a:defRPr sz="3200" kern="1200">
        <a:solidFill>
          <a:srgbClr val="FFFFFF"/>
        </a:solidFill>
        <a:latin typeface="Gill Sans" pitchFamily="1" charset="0"/>
        <a:ea typeface="ヒラギノ角ゴ ProN W3" pitchFamily="1" charset="-128"/>
        <a:cs typeface="+mn-cs"/>
        <a:sym typeface="Gill Sans" pitchFamily="1" charset="0"/>
      </a:defRPr>
    </a:lvl8pPr>
    <a:lvl9pPr marL="3657600" algn="l" defTabSz="914400" rtl="0" eaLnBrk="1" latinLnBrk="0" hangingPunct="1">
      <a:defRPr sz="3200" kern="1200">
        <a:solidFill>
          <a:srgbClr val="FFFFFF"/>
        </a:solidFill>
        <a:latin typeface="Gill Sans" pitchFamily="1" charset="0"/>
        <a:ea typeface="ヒラギノ角ゴ ProN W3" pitchFamily="1" charset="-128"/>
        <a:cs typeface="+mn-cs"/>
        <a:sym typeface="Gill Sans" pitchFamily="1"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383" autoAdjust="0"/>
  </p:normalViewPr>
  <p:slideViewPr>
    <p:cSldViewPr>
      <p:cViewPr>
        <p:scale>
          <a:sx n="60" d="100"/>
          <a:sy n="60" d="100"/>
        </p:scale>
        <p:origin x="-1242" y="-420"/>
      </p:cViewPr>
      <p:guideLst>
        <p:guide orient="horz" pos="2400"/>
        <p:guide pos="320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notesMaster" Target="notesMasters/notesMaster1.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slide" Target="slides/slide68.xml"/><Relationship Id="rId90" Type="http://schemas.openxmlformats.org/officeDocument/2006/relationships/slide" Target="slides/slide76.xml"/><Relationship Id="rId95" Type="http://schemas.openxmlformats.org/officeDocument/2006/relationships/slide" Target="slides/slide81.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13" Type="http://schemas.openxmlformats.org/officeDocument/2006/relationships/slide" Target="slides/slide99.xml"/><Relationship Id="rId11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slide" Target="slides/slide89.xml"/><Relationship Id="rId108" Type="http://schemas.openxmlformats.org/officeDocument/2006/relationships/slide" Target="slides/slide94.xml"/><Relationship Id="rId116" Type="http://schemas.openxmlformats.org/officeDocument/2006/relationships/slide" Target="slides/slide102.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11" Type="http://schemas.openxmlformats.org/officeDocument/2006/relationships/slide" Target="slides/slide9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slide" Target="slides/slide92.xml"/><Relationship Id="rId114" Type="http://schemas.openxmlformats.org/officeDocument/2006/relationships/slide" Target="slides/slide100.xml"/><Relationship Id="rId119"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p:spPr>
      </p:sp>
      <p:sp>
        <p:nvSpPr>
          <p:cNvPr id="18434" name="Rectangle 2"/>
          <p:cNvSpPr>
            <a:spLocks noGrp="1" noChangeArrowheads="1"/>
          </p:cNvSpPr>
          <p:nvPr>
            <p:ph type="body" sz="quarter" idx="1"/>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ＭＳ Ｐゴシック" pitchFamily="1" charset="-128"/>
      </a:defRPr>
    </a:lvl1pPr>
    <a:lvl2pPr marL="4572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2pPr>
    <a:lvl3pPr marL="9144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3pPr>
    <a:lvl4pPr marL="13716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4pPr>
    <a:lvl5pPr marL="18288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ＭＳ Ｐゴシック" pitchFamily="1" charset="-128"/>
              </a:rPr>
              <a:t>Вести от Иисуса для последнего </a:t>
            </a:r>
            <a:r>
              <a:rPr lang="ru-RU" sz="1200" b="1" kern="1200" dirty="0" smtClean="0">
                <a:solidFill>
                  <a:schemeClr val="tx1"/>
                </a:solidFill>
                <a:latin typeface="Gill Sans" pitchFamily="1" charset="0"/>
                <a:ea typeface="ＭＳ Ｐゴシック" pitchFamily="1" charset="-128"/>
                <a:cs typeface="ＭＳ Ｐゴシック" pitchFamily="1" charset="-128"/>
              </a:rPr>
              <a:t>времени</a:t>
            </a:r>
          </a:p>
          <a:p>
            <a:endParaRPr lang="ru-RU" sz="1200" b="1" i="1" kern="1200" smtClean="0">
              <a:solidFill>
                <a:schemeClr val="tx1"/>
              </a:solidFill>
              <a:latin typeface="Gill Sans" pitchFamily="1" charset="0"/>
              <a:ea typeface="ＭＳ Ｐゴシック" pitchFamily="1" charset="-128"/>
              <a:cs typeface="ＭＳ Ｐゴシック" pitchFamily="1" charset="-128"/>
            </a:endParaRPr>
          </a:p>
          <a:p>
            <a:r>
              <a:rPr lang="ru-RU" sz="1200" i="1" kern="1200" smtClean="0">
                <a:solidFill>
                  <a:schemeClr val="tx1"/>
                </a:solidFill>
                <a:latin typeface="Gill Sans" pitchFamily="1" charset="0"/>
                <a:ea typeface="ＭＳ Ｐゴシック" pitchFamily="1" charset="-128"/>
                <a:cs typeface="ＭＳ Ｐゴシック" pitchFamily="1" charset="-128"/>
              </a:rPr>
              <a:t>«</a:t>
            </a:r>
            <a:r>
              <a:rPr lang="ru-RU" sz="1200" kern="1200" smtClean="0">
                <a:solidFill>
                  <a:schemeClr val="tx1"/>
                </a:solidFill>
                <a:latin typeface="Gill Sans" pitchFamily="1" charset="0"/>
                <a:ea typeface="ＭＳ Ｐゴシック" pitchFamily="1" charset="-128"/>
                <a:cs typeface="ＭＳ Ｐゴシック" pitchFamily="1" charset="-128"/>
              </a:rPr>
              <a:t>Уча </a:t>
            </a:r>
            <a:r>
              <a:rPr lang="ru-RU" sz="1200" kern="1200" dirty="0" smtClean="0">
                <a:solidFill>
                  <a:schemeClr val="tx1"/>
                </a:solidFill>
                <a:latin typeface="Gill Sans" pitchFamily="1" charset="0"/>
                <a:ea typeface="ＭＳ Ｐゴシック" pitchFamily="1" charset="-128"/>
                <a:cs typeface="ＭＳ Ｐゴシック" pitchFamily="1" charset="-128"/>
              </a:rPr>
              <a:t>их соблюдать все, что Я повелел вам; и се, Я с вами во все дни до скончания века» (</a:t>
            </a:r>
            <a:r>
              <a:rPr lang="ru-RU" sz="1200" kern="1200" dirty="0" err="1" smtClean="0">
                <a:solidFill>
                  <a:schemeClr val="tx1"/>
                </a:solidFill>
                <a:latin typeface="Gill Sans" pitchFamily="1" charset="0"/>
                <a:ea typeface="ＭＳ Ｐゴシック" pitchFamily="1" charset="-128"/>
                <a:cs typeface="ＭＳ Ｐゴシック" pitchFamily="1" charset="-128"/>
              </a:rPr>
              <a:t>Мф</a:t>
            </a:r>
            <a:r>
              <a:rPr lang="ru-RU" sz="1200" kern="1200" dirty="0" smtClean="0">
                <a:solidFill>
                  <a:schemeClr val="tx1"/>
                </a:solidFill>
                <a:latin typeface="Gill Sans" pitchFamily="1" charset="0"/>
                <a:ea typeface="ＭＳ Ｐゴシック" pitchFamily="1" charset="-128"/>
                <a:cs typeface="ＭＳ Ｐゴシック" pitchFamily="1" charset="-128"/>
              </a:rPr>
              <a:t>. 28:20).</a:t>
            </a:r>
            <a:endParaRPr lang="ru-RU"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Мрак сгущается и мы чувствуем себя небезопасно, подобно маленькому мальчику, боящемуся темноты. Мама уложила его спать и выключила свет, намереваясь уйти. Но он тут же тревожно спросил: «Ты же не оставишь меня одного без света?» «Что ты, малыш, ты не один — Бог всегда с тобой!» «Да, я знаю, но мне нужен кто-нибудь «с кожею». </a:t>
            </a:r>
            <a:endParaRPr lang="ru-RU"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Бог понимает нашу потребность в осязаемом доказательстве</a:t>
            </a:r>
            <a:r>
              <a:rPr lang="uk-UA" sz="1200" kern="1200" dirty="0" smtClean="0">
                <a:solidFill>
                  <a:schemeClr val="tx1"/>
                </a:solidFill>
                <a:latin typeface="Gill Sans" pitchFamily="1" charset="0"/>
                <a:ea typeface="ＭＳ Ｐゴシック" pitchFamily="1" charset="-128"/>
                <a:cs typeface="ＭＳ Ｐゴシック" pitchFamily="1" charset="-128"/>
              </a:rPr>
              <a:t>.</a:t>
            </a:r>
            <a:r>
              <a:rPr lang="ru-RU" sz="1200" kern="1200" dirty="0" smtClean="0">
                <a:solidFill>
                  <a:schemeClr val="tx1"/>
                </a:solidFill>
                <a:latin typeface="Gill Sans" pitchFamily="1" charset="0"/>
                <a:ea typeface="ＭＳ Ｐゴシック" pitchFamily="1" charset="-128"/>
                <a:cs typeface="ＭＳ Ｐゴシック" pitchFamily="1" charset="-128"/>
              </a:rPr>
              <a:t> Поэтому Он послал Иисуса Христа</a:t>
            </a:r>
            <a:r>
              <a:rPr lang="uk-UA" sz="1200"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Сына Своего Единородного в человеческом теле. Он — это ответ на всемирный крик человечества. Он пришел, чтобы открыть Отца. В Иисусе мы видим Бога, Которого мы можем познать. Есть выход для человеческих проблем. Христос — это выход. Когда смотрим на Него, слышим как Он говорит:</a:t>
            </a:r>
          </a:p>
          <a:p>
            <a:r>
              <a:rPr lang="ru-RU" sz="1200" kern="1200" dirty="0" smtClean="0">
                <a:solidFill>
                  <a:schemeClr val="tx1"/>
                </a:solidFill>
                <a:latin typeface="Gill Sans" pitchFamily="1" charset="0"/>
                <a:ea typeface="ＭＳ Ｐゴシック" pitchFamily="1" charset="-128"/>
                <a:cs typeface="ＭＳ Ｐゴシック" pitchFamily="1" charset="-128"/>
              </a:rPr>
              <a:t>Евангелие от Иоанна 14:6 </a:t>
            </a:r>
            <a:r>
              <a:rPr lang="ru-RU" sz="1200" b="1" kern="1200" dirty="0" smtClean="0">
                <a:solidFill>
                  <a:schemeClr val="tx1"/>
                </a:solidFill>
                <a:latin typeface="Gill Sans" pitchFamily="1" charset="0"/>
                <a:ea typeface="ＭＳ Ｐゴシック" pitchFamily="1" charset="-128"/>
                <a:cs typeface="ＭＳ Ｐゴシック" pitchFamily="1" charset="-128"/>
              </a:rPr>
              <a:t>«Я </a:t>
            </a:r>
            <a:r>
              <a:rPr lang="ru-RU" sz="1200" b="1" kern="1200" dirty="0" err="1" smtClean="0">
                <a:solidFill>
                  <a:schemeClr val="tx1"/>
                </a:solidFill>
                <a:latin typeface="Gill Sans" pitchFamily="1" charset="0"/>
                <a:ea typeface="ＭＳ Ｐゴシック" pitchFamily="1" charset="-128"/>
                <a:cs typeface="ＭＳ Ｐゴシック" pitchFamily="1" charset="-128"/>
              </a:rPr>
              <a:t>есмь</a:t>
            </a:r>
            <a:r>
              <a:rPr lang="ru-RU" sz="1200" b="1" kern="1200" dirty="0" smtClean="0">
                <a:solidFill>
                  <a:schemeClr val="tx1"/>
                </a:solidFill>
                <a:latin typeface="Gill Sans" pitchFamily="1" charset="0"/>
                <a:ea typeface="ＭＳ Ｐゴシック" pitchFamily="1" charset="-128"/>
                <a:cs typeface="ＭＳ Ｐゴシック" pitchFamily="1" charset="-128"/>
              </a:rPr>
              <a:t> путь, и истина, и жизнь…</a:t>
            </a:r>
            <a:endParaRPr lang="ru-RU"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Евангелие от Иоанна 14:6 </a:t>
            </a:r>
          </a:p>
          <a:p>
            <a:r>
              <a:rPr lang="ru-RU" sz="1200" b="1" kern="1200" dirty="0" smtClean="0">
                <a:solidFill>
                  <a:schemeClr val="tx1"/>
                </a:solidFill>
                <a:latin typeface="Gill Sans" pitchFamily="1" charset="0"/>
                <a:ea typeface="ＭＳ Ｐゴシック" pitchFamily="1" charset="-128"/>
                <a:cs typeface="ＭＳ Ｐゴシック" pitchFamily="1" charset="-128"/>
              </a:rPr>
              <a:t>никто не приходит к Отцу, как только через Меня»</a:t>
            </a:r>
            <a:endParaRPr lang="ru-RU"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uk-UA" sz="1200" kern="1200" dirty="0" err="1" smtClean="0">
                <a:solidFill>
                  <a:schemeClr val="tx1"/>
                </a:solidFill>
                <a:latin typeface="Gill Sans" pitchFamily="1" charset="0"/>
                <a:ea typeface="ＭＳ Ｐゴシック" pitchFamily="1" charset="-128"/>
                <a:cs typeface="ＭＳ Ｐゴシック" pitchFamily="1" charset="-128"/>
              </a:rPr>
              <a:t>Только</a:t>
            </a:r>
            <a:r>
              <a:rPr lang="uk-UA" sz="1200" kern="1200" dirty="0" smtClean="0">
                <a:solidFill>
                  <a:schemeClr val="tx1"/>
                </a:solidFill>
                <a:latin typeface="Gill Sans" pitchFamily="1" charset="0"/>
                <a:ea typeface="ＭＳ Ｐゴシック" pitchFamily="1" charset="-128"/>
                <a:cs typeface="ＭＳ Ｐゴシック" pitchFamily="1" charset="-128"/>
              </a:rPr>
              <a:t> </a:t>
            </a:r>
            <a:r>
              <a:rPr lang="uk-UA" sz="1200" kern="1200" dirty="0" err="1" smtClean="0">
                <a:solidFill>
                  <a:schemeClr val="tx1"/>
                </a:solidFill>
                <a:latin typeface="Gill Sans" pitchFamily="1" charset="0"/>
                <a:ea typeface="ＭＳ Ｐゴシック" pitchFamily="1" charset="-128"/>
                <a:cs typeface="ＭＳ Ｐゴシック" pitchFamily="1" charset="-128"/>
              </a:rPr>
              <a:t>во</a:t>
            </a:r>
            <a:r>
              <a:rPr lang="uk-UA" sz="1200" kern="1200" dirty="0" smtClean="0">
                <a:solidFill>
                  <a:schemeClr val="tx1"/>
                </a:solidFill>
                <a:latin typeface="Gill Sans" pitchFamily="1" charset="0"/>
                <a:ea typeface="ＭＳ Ｐゴシック" pitchFamily="1" charset="-128"/>
                <a:cs typeface="ＭＳ Ｐゴシック" pitchFamily="1" charset="-128"/>
              </a:rPr>
              <a:t> Христе и </a:t>
            </a:r>
            <a:r>
              <a:rPr lang="ru-RU" sz="1200" kern="1200" dirty="0" smtClean="0">
                <a:solidFill>
                  <a:schemeClr val="tx1"/>
                </a:solidFill>
                <a:latin typeface="Gill Sans" pitchFamily="1" charset="0"/>
                <a:ea typeface="ＭＳ Ｐゴシック" pitchFamily="1" charset="-128"/>
                <a:cs typeface="ＭＳ Ｐゴシック" pitchFamily="1" charset="-128"/>
              </a:rPr>
              <a:t>в </a:t>
            </a:r>
            <a:r>
              <a:rPr lang="uk-UA" sz="1200" kern="1200" dirty="0" err="1" smtClean="0">
                <a:solidFill>
                  <a:schemeClr val="tx1"/>
                </a:solidFill>
                <a:latin typeface="Gill Sans" pitchFamily="1" charset="0"/>
                <a:ea typeface="ＭＳ Ｐゴシック" pitchFamily="1" charset="-128"/>
                <a:cs typeface="ＭＳ Ｐゴシック" pitchFamily="1" charset="-128"/>
              </a:rPr>
              <a:t>Его</a:t>
            </a:r>
            <a:r>
              <a:rPr lang="uk-UA" sz="1200" kern="1200" dirty="0" smtClean="0">
                <a:solidFill>
                  <a:schemeClr val="tx1"/>
                </a:solidFill>
                <a:latin typeface="Gill Sans" pitchFamily="1" charset="0"/>
                <a:ea typeface="ＭＳ Ｐゴシック" pitchFamily="1" charset="-128"/>
                <a:cs typeface="ＭＳ Ｐゴシック" pitchFamily="1" charset="-128"/>
              </a:rPr>
              <a:t> </a:t>
            </a:r>
            <a:r>
              <a:rPr lang="uk-UA" sz="1200" kern="1200" dirty="0" err="1" smtClean="0">
                <a:solidFill>
                  <a:schemeClr val="tx1"/>
                </a:solidFill>
                <a:latin typeface="Gill Sans" pitchFamily="1" charset="0"/>
                <a:ea typeface="ＭＳ Ｐゴシック" pitchFamily="1" charset="-128"/>
                <a:cs typeface="ＭＳ Ｐゴシック" pitchFamily="1" charset="-128"/>
              </a:rPr>
              <a:t>Евангелии</a:t>
            </a:r>
            <a:r>
              <a:rPr lang="uk-UA" sz="1200"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есть </a:t>
            </a:r>
            <a:r>
              <a:rPr lang="uk-UA" sz="1200" kern="1200" dirty="0" err="1" smtClean="0">
                <a:solidFill>
                  <a:schemeClr val="tx1"/>
                </a:solidFill>
                <a:latin typeface="Gill Sans" pitchFamily="1" charset="0"/>
                <a:ea typeface="ＭＳ Ｐゴシック" pitchFamily="1" charset="-128"/>
                <a:cs typeface="ＭＳ Ｐゴシック" pitchFamily="1" charset="-128"/>
              </a:rPr>
              <a:t>надежда</a:t>
            </a:r>
            <a:r>
              <a:rPr lang="uk-UA" sz="1200"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и </a:t>
            </a:r>
            <a:r>
              <a:rPr lang="uk-UA" sz="1200" kern="1200" dirty="0" err="1" smtClean="0">
                <a:solidFill>
                  <a:schemeClr val="tx1"/>
                </a:solidFill>
                <a:latin typeface="Gill Sans" pitchFamily="1" charset="0"/>
                <a:ea typeface="ＭＳ Ｐゴシック" pitchFamily="1" charset="-128"/>
                <a:cs typeface="ＭＳ Ｐゴシック" pitchFamily="1" charset="-128"/>
              </a:rPr>
              <a:t>жизнь</a:t>
            </a:r>
            <a:r>
              <a:rPr lang="uk-UA" sz="1200"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для нашего, об</a:t>
            </a:r>
            <a:r>
              <a:rPr lang="uk-UA" sz="1200" kern="1200" dirty="0" err="1" smtClean="0">
                <a:solidFill>
                  <a:schemeClr val="tx1"/>
                </a:solidFill>
                <a:latin typeface="Gill Sans" pitchFamily="1" charset="0"/>
                <a:ea typeface="ＭＳ Ｐゴシック" pitchFamily="1" charset="-128"/>
                <a:cs typeface="ＭＳ Ｐゴシック" pitchFamily="1" charset="-128"/>
              </a:rPr>
              <a:t>реченн</a:t>
            </a:r>
            <a:r>
              <a:rPr lang="ru-RU" sz="1200" kern="1200" dirty="0" smtClean="0">
                <a:solidFill>
                  <a:schemeClr val="tx1"/>
                </a:solidFill>
                <a:latin typeface="Gill Sans" pitchFamily="1" charset="0"/>
                <a:ea typeface="ＭＳ Ｐゴシック" pitchFamily="1" charset="-128"/>
                <a:cs typeface="ＭＳ Ｐゴシック" pitchFamily="1" charset="-128"/>
              </a:rPr>
              <a:t>ого на погибель, </a:t>
            </a:r>
            <a:r>
              <a:rPr lang="uk-UA" sz="1200" kern="1200" dirty="0" err="1" smtClean="0">
                <a:solidFill>
                  <a:schemeClr val="tx1"/>
                </a:solidFill>
                <a:latin typeface="Gill Sans" pitchFamily="1" charset="0"/>
                <a:ea typeface="ＭＳ Ｐゴシック" pitchFamily="1" charset="-128"/>
                <a:cs typeface="ＭＳ Ｐゴシック" pitchFamily="1" charset="-128"/>
              </a:rPr>
              <a:t>поколения</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Ин. </a:t>
            </a:r>
            <a:r>
              <a:rPr lang="uk-UA" sz="1200" kern="1200" dirty="0" smtClean="0">
                <a:solidFill>
                  <a:schemeClr val="tx1"/>
                </a:solidFill>
                <a:latin typeface="Gill Sans" pitchFamily="1" charset="0"/>
                <a:ea typeface="ＭＳ Ｐゴシック" pitchFamily="1" charset="-128"/>
                <a:cs typeface="ＭＳ Ｐゴシック" pitchFamily="1" charset="-128"/>
              </a:rPr>
              <a:t>1:4</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a:t>
            </a:r>
            <a:r>
              <a:rPr lang="uk-UA" sz="1200" b="1" kern="1200" dirty="0" smtClean="0">
                <a:solidFill>
                  <a:schemeClr val="tx1"/>
                </a:solidFill>
                <a:latin typeface="Gill Sans" pitchFamily="1" charset="0"/>
                <a:ea typeface="ＭＳ Ｐゴシック" pitchFamily="1" charset="-128"/>
                <a:cs typeface="ＭＳ Ｐゴシック" pitchFamily="1" charset="-128"/>
              </a:rPr>
              <a:t>В </a:t>
            </a:r>
            <a:r>
              <a:rPr lang="uk-UA" sz="1200" b="1" kern="1200" dirty="0" err="1" smtClean="0">
                <a:solidFill>
                  <a:schemeClr val="tx1"/>
                </a:solidFill>
                <a:latin typeface="Gill Sans" pitchFamily="1" charset="0"/>
                <a:ea typeface="ＭＳ Ｐゴシック" pitchFamily="1" charset="-128"/>
                <a:cs typeface="ＭＳ Ｐゴシック" pitchFamily="1" charset="-128"/>
              </a:rPr>
              <a:t>Нем</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была</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жизнь</a:t>
            </a:r>
            <a:r>
              <a:rPr lang="uk-UA" sz="1200" b="1" kern="1200" dirty="0" smtClean="0">
                <a:solidFill>
                  <a:schemeClr val="tx1"/>
                </a:solidFill>
                <a:latin typeface="Gill Sans" pitchFamily="1" charset="0"/>
                <a:ea typeface="ＭＳ Ｐゴシック" pitchFamily="1" charset="-128"/>
                <a:cs typeface="ＭＳ Ｐゴシック" pitchFamily="1" charset="-128"/>
              </a:rPr>
              <a:t>, и </a:t>
            </a:r>
            <a:r>
              <a:rPr lang="uk-UA" sz="1200" b="1" kern="1200" dirty="0" err="1" smtClean="0">
                <a:solidFill>
                  <a:schemeClr val="tx1"/>
                </a:solidFill>
                <a:latin typeface="Gill Sans" pitchFamily="1" charset="0"/>
                <a:ea typeface="ＭＳ Ｐゴシック" pitchFamily="1" charset="-128"/>
                <a:cs typeface="ＭＳ Ｐゴシック" pitchFamily="1" charset="-128"/>
              </a:rPr>
              <a:t>жизнь</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была</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свет</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человеков</a:t>
            </a:r>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uk-UA" sz="1200" kern="1200" dirty="0" err="1" smtClean="0">
                <a:solidFill>
                  <a:schemeClr val="tx1"/>
                </a:solidFill>
                <a:latin typeface="Gill Sans" pitchFamily="1" charset="0"/>
                <a:ea typeface="ＭＳ Ｐゴシック" pitchFamily="1" charset="-128"/>
                <a:cs typeface="ＭＳ Ｐゴシック" pitchFamily="1" charset="-128"/>
              </a:rPr>
              <a:t>Однажды</a:t>
            </a:r>
            <a:r>
              <a:rPr lang="uk-UA" sz="1200" kern="1200" dirty="0" smtClean="0">
                <a:solidFill>
                  <a:schemeClr val="tx1"/>
                </a:solidFill>
                <a:latin typeface="Gill Sans" pitchFamily="1" charset="0"/>
                <a:ea typeface="ＭＳ Ｐゴシック" pitchFamily="1" charset="-128"/>
                <a:cs typeface="ＭＳ Ｐゴシック" pitchFamily="1" charset="-128"/>
              </a:rPr>
              <a:t> </a:t>
            </a:r>
            <a:r>
              <a:rPr lang="uk-UA" sz="1200" kern="1200" dirty="0" err="1" smtClean="0">
                <a:solidFill>
                  <a:schemeClr val="tx1"/>
                </a:solidFill>
                <a:latin typeface="Gill Sans" pitchFamily="1" charset="0"/>
                <a:ea typeface="ＭＳ Ｐゴシック" pitchFamily="1" charset="-128"/>
                <a:cs typeface="ＭＳ Ｐゴシック" pitchFamily="1" charset="-128"/>
              </a:rPr>
              <a:t>утром</a:t>
            </a:r>
            <a:r>
              <a:rPr lang="uk-UA" sz="1200" kern="1200" dirty="0" smtClean="0">
                <a:solidFill>
                  <a:schemeClr val="tx1"/>
                </a:solidFill>
                <a:latin typeface="Gill Sans" pitchFamily="1" charset="0"/>
                <a:ea typeface="ＭＳ Ｐゴシック" pitchFamily="1" charset="-128"/>
                <a:cs typeface="ＭＳ Ｐゴシック" pitchFamily="1" charset="-128"/>
              </a:rPr>
              <a:t> редактора газеты, </a:t>
            </a:r>
            <a:r>
              <a:rPr lang="ru-RU" sz="1200" kern="1200" dirty="0" smtClean="0">
                <a:solidFill>
                  <a:schemeClr val="tx1"/>
                </a:solidFill>
                <a:latin typeface="Gill Sans" pitchFamily="1" charset="0"/>
                <a:ea typeface="ＭＳ Ｐゴシック" pitchFamily="1" charset="-128"/>
                <a:cs typeface="ＭＳ Ｐゴシック" pitchFamily="1" charset="-128"/>
              </a:rPr>
              <a:t>уверовавшего в Бога,</a:t>
            </a:r>
            <a:r>
              <a:rPr lang="uk-UA" sz="1200" kern="1200" dirty="0" smtClean="0">
                <a:solidFill>
                  <a:schemeClr val="tx1"/>
                </a:solidFill>
                <a:latin typeface="Gill Sans" pitchFamily="1" charset="0"/>
                <a:ea typeface="ＭＳ Ｐゴシック" pitchFamily="1" charset="-128"/>
                <a:cs typeface="ＭＳ Ｐゴシック" pitchFamily="1" charset="-128"/>
              </a:rPr>
              <a:t> </a:t>
            </a:r>
            <a:r>
              <a:rPr lang="uk-UA" sz="1200" kern="1200" dirty="0" err="1" smtClean="0">
                <a:solidFill>
                  <a:schemeClr val="tx1"/>
                </a:solidFill>
                <a:latin typeface="Gill Sans" pitchFamily="1" charset="0"/>
                <a:ea typeface="ＭＳ Ｐゴシック" pitchFamily="1" charset="-128"/>
                <a:cs typeface="ＭＳ Ｐゴシック" pitchFamily="1" charset="-128"/>
              </a:rPr>
              <a:t>спросил</a:t>
            </a:r>
            <a:r>
              <a:rPr lang="uk-UA" sz="1200" kern="1200" dirty="0" smtClean="0">
                <a:solidFill>
                  <a:schemeClr val="tx1"/>
                </a:solidFill>
                <a:latin typeface="Gill Sans" pitchFamily="1" charset="0"/>
                <a:ea typeface="ＭＳ Ｐゴシック" pitchFamily="1" charset="-128"/>
                <a:cs typeface="ＭＳ Ｐゴシック" pitchFamily="1" charset="-128"/>
              </a:rPr>
              <a:t> </a:t>
            </a:r>
            <a:r>
              <a:rPr lang="uk-UA" sz="1200" kern="1200" dirty="0" err="1" smtClean="0">
                <a:solidFill>
                  <a:schemeClr val="tx1"/>
                </a:solidFill>
                <a:latin typeface="Gill Sans" pitchFamily="1" charset="0"/>
                <a:ea typeface="ＭＳ Ｐゴシック" pitchFamily="1" charset="-128"/>
                <a:cs typeface="ＭＳ Ｐゴシック" pitchFamily="1" charset="-128"/>
              </a:rPr>
              <a:t>его</a:t>
            </a:r>
            <a:r>
              <a:rPr lang="uk-UA" sz="1200" kern="1200" dirty="0" smtClean="0">
                <a:solidFill>
                  <a:schemeClr val="tx1"/>
                </a:solidFill>
                <a:latin typeface="Gill Sans" pitchFamily="1" charset="0"/>
                <a:ea typeface="ＭＳ Ｐゴシック" pitchFamily="1" charset="-128"/>
                <a:cs typeface="ＭＳ Ｐゴシック" pitchFamily="1" charset="-128"/>
              </a:rPr>
              <a:t> </a:t>
            </a:r>
            <a:r>
              <a:rPr lang="uk-UA" sz="1200" kern="1200" dirty="0" err="1" smtClean="0">
                <a:solidFill>
                  <a:schemeClr val="tx1"/>
                </a:solidFill>
                <a:latin typeface="Gill Sans" pitchFamily="1" charset="0"/>
                <a:ea typeface="ＭＳ Ｐゴシック" pitchFamily="1" charset="-128"/>
                <a:cs typeface="ＭＳ Ｐゴシック" pitchFamily="1" charset="-128"/>
              </a:rPr>
              <a:t>знакомый</a:t>
            </a:r>
            <a:r>
              <a:rPr lang="ru-RU" sz="1200" kern="1200" dirty="0" smtClean="0">
                <a:solidFill>
                  <a:schemeClr val="tx1"/>
                </a:solidFill>
                <a:latin typeface="Gill Sans" pitchFamily="1" charset="0"/>
                <a:ea typeface="ＭＳ Ｐゴシック" pitchFamily="1" charset="-128"/>
                <a:cs typeface="ＭＳ Ｐゴシック" pitchFamily="1" charset="-128"/>
              </a:rPr>
              <a:t>.: «Какие новости этим утром</a:t>
            </a:r>
            <a:r>
              <a:rPr lang="uk-UA" sz="1200" kern="1200" dirty="0" smtClean="0">
                <a:solidFill>
                  <a:schemeClr val="tx1"/>
                </a:solidFill>
                <a:latin typeface="Gill Sans" pitchFamily="1" charset="0"/>
                <a:ea typeface="ＭＳ Ｐゴシック" pitchFamily="1" charset="-128"/>
                <a:cs typeface="ＭＳ Ｐゴシック" pitchFamily="1" charset="-128"/>
              </a:rPr>
              <a:t>?</a:t>
            </a:r>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uk-UA" sz="1200" kern="1200" dirty="0" smtClean="0">
                <a:solidFill>
                  <a:schemeClr val="tx1"/>
                </a:solidFill>
                <a:latin typeface="Gill Sans" pitchFamily="1" charset="0"/>
                <a:ea typeface="ＭＳ Ｐゴシック" pitchFamily="1" charset="-128"/>
                <a:cs typeface="ＭＳ Ｐゴシック" pitchFamily="1" charset="-128"/>
              </a:rPr>
              <a:t> Редактор</a:t>
            </a:r>
            <a:r>
              <a:rPr lang="ru-RU" sz="1200" kern="1200" dirty="0" smtClean="0">
                <a:solidFill>
                  <a:schemeClr val="tx1"/>
                </a:solidFill>
                <a:latin typeface="Gill Sans" pitchFamily="1" charset="0"/>
                <a:ea typeface="ＭＳ Ｐゴシック" pitchFamily="1" charset="-128"/>
                <a:cs typeface="ＭＳ Ｐゴシック" pitchFamily="1" charset="-128"/>
              </a:rPr>
              <a:t>-христианин</a:t>
            </a:r>
            <a:r>
              <a:rPr lang="uk-UA" sz="1200" kern="1200" dirty="0" smtClean="0">
                <a:solidFill>
                  <a:schemeClr val="tx1"/>
                </a:solidFill>
                <a:latin typeface="Gill Sans" pitchFamily="1" charset="0"/>
                <a:ea typeface="ＭＳ Ｐゴシック" pitchFamily="1" charset="-128"/>
                <a:cs typeface="ＭＳ Ｐゴシック" pitchFamily="1" charset="-128"/>
              </a:rPr>
              <a:t>, </a:t>
            </a:r>
            <a:r>
              <a:rPr lang="uk-UA" sz="1200" kern="1200" dirty="0" err="1" smtClean="0">
                <a:solidFill>
                  <a:schemeClr val="tx1"/>
                </a:solidFill>
                <a:latin typeface="Gill Sans" pitchFamily="1" charset="0"/>
                <a:ea typeface="ＭＳ Ｐゴシック" pitchFamily="1" charset="-128"/>
                <a:cs typeface="ＭＳ Ｐゴシック" pitchFamily="1" charset="-128"/>
              </a:rPr>
              <a:t>душой</a:t>
            </a:r>
            <a:r>
              <a:rPr lang="uk-UA" sz="1200" kern="1200" dirty="0" smtClean="0">
                <a:solidFill>
                  <a:schemeClr val="tx1"/>
                </a:solidFill>
                <a:latin typeface="Gill Sans" pitchFamily="1" charset="0"/>
                <a:ea typeface="ＭＳ Ｐゴシック" pitchFamily="1" charset="-128"/>
                <a:cs typeface="ＭＳ Ｐゴシック" pitchFamily="1" charset="-128"/>
              </a:rPr>
              <a:t> и </a:t>
            </a:r>
            <a:r>
              <a:rPr lang="uk-UA" sz="1200" kern="1200" dirty="0" err="1" smtClean="0">
                <a:solidFill>
                  <a:schemeClr val="tx1"/>
                </a:solidFill>
                <a:latin typeface="Gill Sans" pitchFamily="1" charset="0"/>
                <a:ea typeface="ＭＳ Ｐゴシック" pitchFamily="1" charset="-128"/>
                <a:cs typeface="ＭＳ Ｐゴシック" pitchFamily="1" charset="-128"/>
              </a:rPr>
              <a:t>сердцем</a:t>
            </a:r>
            <a:r>
              <a:rPr lang="uk-UA" sz="1200" kern="1200" dirty="0" smtClean="0">
                <a:solidFill>
                  <a:schemeClr val="tx1"/>
                </a:solidFill>
                <a:latin typeface="Gill Sans" pitchFamily="1" charset="0"/>
                <a:ea typeface="ＭＳ Ｐゴシック" pitchFamily="1" charset="-128"/>
                <a:cs typeface="ＭＳ Ｐゴシック" pitchFamily="1" charset="-128"/>
              </a:rPr>
              <a:t> </a:t>
            </a:r>
            <a:r>
              <a:rPr lang="uk-UA" sz="1200" kern="1200" dirty="0" err="1" smtClean="0">
                <a:solidFill>
                  <a:schemeClr val="tx1"/>
                </a:solidFill>
                <a:latin typeface="Gill Sans" pitchFamily="1" charset="0"/>
                <a:ea typeface="ＭＳ Ｐゴシック" pitchFamily="1" charset="-128"/>
                <a:cs typeface="ＭＳ Ｐゴシック" pitchFamily="1" charset="-128"/>
              </a:rPr>
              <a:t>восторгаясь</a:t>
            </a:r>
            <a:r>
              <a:rPr lang="uk-UA" sz="1200" kern="1200" dirty="0" smtClean="0">
                <a:solidFill>
                  <a:schemeClr val="tx1"/>
                </a:solidFill>
                <a:latin typeface="Gill Sans" pitchFamily="1" charset="0"/>
                <a:ea typeface="ＭＳ Ｐゴシック" pitchFamily="1" charset="-128"/>
                <a:cs typeface="ＭＳ Ｐゴシック" pitchFamily="1" charset="-128"/>
              </a:rPr>
              <a:t> </a:t>
            </a:r>
            <a:r>
              <a:rPr lang="uk-UA" sz="1200" kern="1200" dirty="0" err="1" smtClean="0">
                <a:solidFill>
                  <a:schemeClr val="tx1"/>
                </a:solidFill>
                <a:latin typeface="Gill Sans" pitchFamily="1" charset="0"/>
                <a:ea typeface="ＭＳ Ｐゴシック" pitchFamily="1" charset="-128"/>
                <a:cs typeface="ＭＳ Ｐゴシック" pitchFamily="1" charset="-128"/>
              </a:rPr>
              <a:t>благой</a:t>
            </a:r>
            <a:r>
              <a:rPr lang="uk-UA" sz="1200" kern="1200" dirty="0" smtClean="0">
                <a:solidFill>
                  <a:schemeClr val="tx1"/>
                </a:solidFill>
                <a:latin typeface="Gill Sans" pitchFamily="1" charset="0"/>
                <a:ea typeface="ＭＳ Ｐゴシック" pitchFamily="1" charset="-128"/>
                <a:cs typeface="ＭＳ Ｐゴシック" pitchFamily="1" charset="-128"/>
              </a:rPr>
              <a:t> </a:t>
            </a:r>
            <a:r>
              <a:rPr lang="uk-UA" sz="1200" kern="1200" dirty="0" err="1" smtClean="0">
                <a:solidFill>
                  <a:schemeClr val="tx1"/>
                </a:solidFill>
                <a:latin typeface="Gill Sans" pitchFamily="1" charset="0"/>
                <a:ea typeface="ＭＳ Ｐゴシック" pitchFamily="1" charset="-128"/>
                <a:cs typeface="ＭＳ Ｐゴシック" pitchFamily="1" charset="-128"/>
              </a:rPr>
              <a:t>вестью</a:t>
            </a:r>
            <a:r>
              <a:rPr lang="ru-RU" sz="1200" kern="1200" dirty="0" smtClean="0">
                <a:solidFill>
                  <a:schemeClr val="tx1"/>
                </a:solidFill>
                <a:latin typeface="Gill Sans" pitchFamily="1" charset="0"/>
                <a:ea typeface="ＭＳ Ｐゴシック" pitchFamily="1" charset="-128"/>
                <a:cs typeface="ＭＳ Ｐゴシック" pitchFamily="1" charset="-128"/>
              </a:rPr>
              <a:t> Евангелия</a:t>
            </a:r>
            <a:r>
              <a:rPr lang="uk-UA" sz="1200"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передал ее в</a:t>
            </a:r>
            <a:r>
              <a:rPr lang="uk-UA" sz="1200" kern="1200" dirty="0" smtClean="0">
                <a:solidFill>
                  <a:schemeClr val="tx1"/>
                </a:solidFill>
                <a:latin typeface="Gill Sans" pitchFamily="1" charset="0"/>
                <a:ea typeface="ＭＳ Ｐゴシック" pitchFamily="1" charset="-128"/>
                <a:cs typeface="ＭＳ Ｐゴシック" pitchFamily="1" charset="-128"/>
              </a:rPr>
              <a:t> </a:t>
            </a:r>
            <a:r>
              <a:rPr lang="uk-UA" sz="1200" kern="1200" dirty="0" err="1" smtClean="0">
                <a:solidFill>
                  <a:schemeClr val="tx1"/>
                </a:solidFill>
                <a:latin typeface="Gill Sans" pitchFamily="1" charset="0"/>
                <a:ea typeface="ＭＳ Ｐゴシック" pitchFamily="1" charset="-128"/>
                <a:cs typeface="ＭＳ Ｐゴシック" pitchFamily="1" charset="-128"/>
              </a:rPr>
              <a:t>заголовке</a:t>
            </a:r>
            <a:r>
              <a:rPr lang="uk-UA" sz="1200"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своей передовицы (редакторской статьи на первой полосе): «Жизнь вечная уже сегодня!» Да, Христос — единственный лидер, который дарит жизнь и свет человечеству в самый темный и трудный час. Поэтому, протяните к Нему руку за жизнью. </a:t>
            </a:r>
            <a:endParaRPr lang="ru-RU"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Почти две тысячи лет прошло с тех пор, как Бог пролил новый поток жизни в наш мир через Иисуса Христа. Но весть о Христе всегда актуальна. Христос — не Личность из прошлого. Иисус пришел не слишком рано, но люди пренебрегали Им слишком долго. Он — достояние всех людей и всех времен — вчера, сегодня и завтра. </a:t>
            </a:r>
            <a:endParaRPr lang="ru-RU"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Иисус, оглядываясь назад и взирая в будущее, видел кризис нашего поколения, как и знал историю предыдущих кризисов. В одном из Своих пророческих обзоров, простирающихся от дней Его земной жизни до конца времени, Иисус описал все, что мы видим сегодня. Жизнь скатиться к уровню дней Ноя, когда Бог был вынужден вмешаться и прибегнуть к крайним мерам. </a:t>
            </a:r>
            <a:endParaRPr lang="ru-RU"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Евангелие от Матфея 24:37-39:</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Н</a:t>
            </a:r>
            <a:r>
              <a:rPr lang="uk-UA" sz="1200" b="1" kern="1200" dirty="0" smtClean="0">
                <a:solidFill>
                  <a:schemeClr val="tx1"/>
                </a:solidFill>
                <a:latin typeface="Gill Sans" pitchFamily="1" charset="0"/>
                <a:ea typeface="ＭＳ Ｐゴシック" pitchFamily="1" charset="-128"/>
                <a:cs typeface="ＭＳ Ｐゴシック" pitchFamily="1" charset="-128"/>
              </a:rPr>
              <a:t>о, </a:t>
            </a:r>
            <a:r>
              <a:rPr lang="uk-UA" sz="1200" b="1" kern="1200" dirty="0" err="1" smtClean="0">
                <a:solidFill>
                  <a:schemeClr val="tx1"/>
                </a:solidFill>
                <a:latin typeface="Gill Sans" pitchFamily="1" charset="0"/>
                <a:ea typeface="ＭＳ Ｐゴシック" pitchFamily="1" charset="-128"/>
                <a:cs typeface="ＭＳ Ｐゴシック" pitchFamily="1" charset="-128"/>
              </a:rPr>
              <a:t>как</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было</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во</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дни</a:t>
            </a:r>
            <a:r>
              <a:rPr lang="uk-UA" sz="1200" b="1" kern="1200" dirty="0" smtClean="0">
                <a:solidFill>
                  <a:schemeClr val="tx1"/>
                </a:solidFill>
                <a:latin typeface="Gill Sans" pitchFamily="1" charset="0"/>
                <a:ea typeface="ＭＳ Ｐゴシック" pitchFamily="1" charset="-128"/>
                <a:cs typeface="ＭＳ Ｐゴシック" pitchFamily="1" charset="-128"/>
              </a:rPr>
              <a:t> Ноя, так </a:t>
            </a:r>
            <a:r>
              <a:rPr lang="uk-UA" sz="1200" b="1" kern="1200" dirty="0" err="1" smtClean="0">
                <a:solidFill>
                  <a:schemeClr val="tx1"/>
                </a:solidFill>
                <a:latin typeface="Gill Sans" pitchFamily="1" charset="0"/>
                <a:ea typeface="ＭＳ Ｐゴシック" pitchFamily="1" charset="-128"/>
                <a:cs typeface="ＭＳ Ｐゴシック" pitchFamily="1" charset="-128"/>
              </a:rPr>
              <a:t>будет</a:t>
            </a:r>
            <a:r>
              <a:rPr lang="uk-UA" sz="1200" b="1" kern="1200" dirty="0" smtClean="0">
                <a:solidFill>
                  <a:schemeClr val="tx1"/>
                </a:solidFill>
                <a:latin typeface="Gill Sans" pitchFamily="1" charset="0"/>
                <a:ea typeface="ＭＳ Ｐゴシック" pitchFamily="1" charset="-128"/>
                <a:cs typeface="ＭＳ Ｐゴシック" pitchFamily="1" charset="-128"/>
              </a:rPr>
              <a:t> и в </a:t>
            </a:r>
            <a:r>
              <a:rPr lang="uk-UA" sz="1200" b="1" kern="1200" dirty="0" err="1" smtClean="0">
                <a:solidFill>
                  <a:schemeClr val="tx1"/>
                </a:solidFill>
                <a:latin typeface="Gill Sans" pitchFamily="1" charset="0"/>
                <a:ea typeface="ＭＳ Ｐゴシック" pitchFamily="1" charset="-128"/>
                <a:cs typeface="ＭＳ Ｐゴシック" pitchFamily="1" charset="-128"/>
              </a:rPr>
              <a:t>пришествие</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Сына</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Человеческог</a:t>
            </a:r>
            <a:r>
              <a:rPr lang="ru-RU" sz="1200" b="1" kern="1200" dirty="0" smtClean="0">
                <a:solidFill>
                  <a:schemeClr val="tx1"/>
                </a:solidFill>
                <a:latin typeface="Gill Sans" pitchFamily="1" charset="0"/>
                <a:ea typeface="ＭＳ Ｐゴシック" pitchFamily="1" charset="-128"/>
                <a:cs typeface="ＭＳ Ｐゴシック" pitchFamily="1" charset="-128"/>
              </a:rPr>
              <a:t>о.</a:t>
            </a:r>
            <a:endParaRPr lang="ru-RU"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Евангелие от Матфея 24:37-39:</a:t>
            </a:r>
          </a:p>
          <a:p>
            <a:r>
              <a:rPr lang="ru-RU" sz="1200" b="1" kern="1200" dirty="0" smtClean="0">
                <a:solidFill>
                  <a:schemeClr val="tx1"/>
                </a:solidFill>
                <a:latin typeface="Gill Sans" pitchFamily="1" charset="0"/>
                <a:ea typeface="ＭＳ Ｐゴシック" pitchFamily="1" charset="-128"/>
                <a:cs typeface="ＭＳ Ｐゴシック" pitchFamily="1" charset="-128"/>
              </a:rPr>
              <a:t>И</a:t>
            </a:r>
            <a:r>
              <a:rPr lang="uk-UA" sz="1200" b="1" kern="1200" dirty="0" smtClean="0">
                <a:solidFill>
                  <a:schemeClr val="tx1"/>
                </a:solidFill>
                <a:latin typeface="Gill Sans" pitchFamily="1" charset="0"/>
                <a:ea typeface="ＭＳ Ｐゴシック" pitchFamily="1" charset="-128"/>
                <a:cs typeface="ＭＳ Ｐゴシック" pitchFamily="1" charset="-128"/>
              </a:rPr>
              <a:t>бо, </a:t>
            </a:r>
            <a:r>
              <a:rPr lang="uk-UA" sz="1200" b="1" kern="1200" dirty="0" err="1" smtClean="0">
                <a:solidFill>
                  <a:schemeClr val="tx1"/>
                </a:solidFill>
                <a:latin typeface="Gill Sans" pitchFamily="1" charset="0"/>
                <a:ea typeface="ＭＳ Ｐゴシック" pitchFamily="1" charset="-128"/>
                <a:cs typeface="ＭＳ Ｐゴシック" pitchFamily="1" charset="-128"/>
              </a:rPr>
              <a:t>как</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во</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дни</a:t>
            </a:r>
            <a:r>
              <a:rPr lang="uk-UA" sz="1200" b="1" kern="1200" dirty="0" smtClean="0">
                <a:solidFill>
                  <a:schemeClr val="tx1"/>
                </a:solidFill>
                <a:latin typeface="Gill Sans" pitchFamily="1" charset="0"/>
                <a:ea typeface="ＭＳ Ｐゴシック" pitchFamily="1" charset="-128"/>
                <a:cs typeface="ＭＳ Ｐゴシック" pitchFamily="1" charset="-128"/>
              </a:rPr>
              <a:t> перед потопом </a:t>
            </a:r>
            <a:r>
              <a:rPr lang="uk-UA" sz="1200" b="1" kern="1200" dirty="0" err="1" smtClean="0">
                <a:solidFill>
                  <a:schemeClr val="tx1"/>
                </a:solidFill>
                <a:latin typeface="Gill Sans" pitchFamily="1" charset="0"/>
                <a:ea typeface="ＭＳ Ｐゴシック" pitchFamily="1" charset="-128"/>
                <a:cs typeface="ＭＳ Ｐゴシック" pitchFamily="1" charset="-128"/>
              </a:rPr>
              <a:t>ели</a:t>
            </a:r>
            <a:r>
              <a:rPr lang="uk-UA" sz="1200" b="1" kern="1200" dirty="0" smtClean="0">
                <a:solidFill>
                  <a:schemeClr val="tx1"/>
                </a:solidFill>
                <a:latin typeface="Gill Sans" pitchFamily="1" charset="0"/>
                <a:ea typeface="ＭＳ Ｐゴシック" pitchFamily="1" charset="-128"/>
                <a:cs typeface="ＭＳ Ｐゴシック" pitchFamily="1" charset="-128"/>
              </a:rPr>
              <a:t>, пили, женились и </a:t>
            </a:r>
            <a:r>
              <a:rPr lang="uk-UA" sz="1200" b="1" kern="1200" dirty="0" err="1" smtClean="0">
                <a:solidFill>
                  <a:schemeClr val="tx1"/>
                </a:solidFill>
                <a:latin typeface="Gill Sans" pitchFamily="1" charset="0"/>
                <a:ea typeface="ＭＳ Ｐゴシック" pitchFamily="1" charset="-128"/>
                <a:cs typeface="ＭＳ Ｐゴシック" pitchFamily="1" charset="-128"/>
              </a:rPr>
              <a:t>выходили</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замуж</a:t>
            </a:r>
            <a:r>
              <a:rPr lang="uk-UA" sz="1200" b="1" kern="1200" dirty="0" smtClean="0">
                <a:solidFill>
                  <a:schemeClr val="tx1"/>
                </a:solidFill>
                <a:latin typeface="Gill Sans" pitchFamily="1" charset="0"/>
                <a:ea typeface="ＭＳ Ｐゴシック" pitchFamily="1" charset="-128"/>
                <a:cs typeface="ＭＳ Ｐゴシック" pitchFamily="1" charset="-128"/>
              </a:rPr>
              <a:t>, до того дня, </a:t>
            </a:r>
            <a:r>
              <a:rPr lang="uk-UA" sz="1200" b="1" kern="1200" dirty="0" err="1" smtClean="0">
                <a:solidFill>
                  <a:schemeClr val="tx1"/>
                </a:solidFill>
                <a:latin typeface="Gill Sans" pitchFamily="1" charset="0"/>
                <a:ea typeface="ＭＳ Ｐゴシック" pitchFamily="1" charset="-128"/>
                <a:cs typeface="ＭＳ Ｐゴシック" pitchFamily="1" charset="-128"/>
              </a:rPr>
              <a:t>как</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вошел</a:t>
            </a:r>
            <a:r>
              <a:rPr lang="uk-UA" sz="1200" b="1" kern="1200" dirty="0" smtClean="0">
                <a:solidFill>
                  <a:schemeClr val="tx1"/>
                </a:solidFill>
                <a:latin typeface="Gill Sans" pitchFamily="1" charset="0"/>
                <a:ea typeface="ＭＳ Ｐゴシック" pitchFamily="1" charset="-128"/>
                <a:cs typeface="ＭＳ Ｐゴシック" pitchFamily="1" charset="-128"/>
              </a:rPr>
              <a:t> Ной в ковчег</a:t>
            </a:r>
            <a:r>
              <a:rPr lang="ru-RU" sz="1200" b="1" kern="1200" dirty="0" smtClean="0">
                <a:solidFill>
                  <a:schemeClr val="tx1"/>
                </a:solidFill>
                <a:latin typeface="Gill Sans" pitchFamily="1" charset="0"/>
                <a:ea typeface="ＭＳ Ｐゴシック" pitchFamily="1" charset="-128"/>
                <a:cs typeface="ＭＳ Ｐゴシック" pitchFamily="1" charset="-128"/>
              </a:rPr>
              <a:t>,</a:t>
            </a:r>
            <a:endParaRPr lang="ru-RU"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Евангелие от Матфея 24:37-39:</a:t>
            </a:r>
          </a:p>
          <a:p>
            <a:r>
              <a:rPr lang="uk-UA" sz="1200" b="1" kern="1200" dirty="0" smtClean="0">
                <a:solidFill>
                  <a:schemeClr val="tx1"/>
                </a:solidFill>
                <a:latin typeface="Gill Sans" pitchFamily="1" charset="0"/>
                <a:ea typeface="ＭＳ Ｐゴシック" pitchFamily="1" charset="-128"/>
                <a:cs typeface="ＭＳ Ｐゴシック" pitchFamily="1" charset="-128"/>
              </a:rPr>
              <a:t>и не думали, </a:t>
            </a:r>
            <a:r>
              <a:rPr lang="uk-UA" sz="1200" b="1" kern="1200" dirty="0" err="1" smtClean="0">
                <a:solidFill>
                  <a:schemeClr val="tx1"/>
                </a:solidFill>
                <a:latin typeface="Gill Sans" pitchFamily="1" charset="0"/>
                <a:ea typeface="ＭＳ Ｐゴシック" pitchFamily="1" charset="-128"/>
                <a:cs typeface="ＭＳ Ｐゴシック" pitchFamily="1" charset="-128"/>
              </a:rPr>
              <a:t>пока</a:t>
            </a:r>
            <a:r>
              <a:rPr lang="uk-UA" sz="1200" b="1" kern="1200" dirty="0" smtClean="0">
                <a:solidFill>
                  <a:schemeClr val="tx1"/>
                </a:solidFill>
                <a:latin typeface="Gill Sans" pitchFamily="1" charset="0"/>
                <a:ea typeface="ＭＳ Ｐゴシック" pitchFamily="1" charset="-128"/>
                <a:cs typeface="ＭＳ Ｐゴシック" pitchFamily="1" charset="-128"/>
              </a:rPr>
              <a:t> не </a:t>
            </a:r>
            <a:r>
              <a:rPr lang="uk-UA" sz="1200" b="1" kern="1200" dirty="0" err="1" smtClean="0">
                <a:solidFill>
                  <a:schemeClr val="tx1"/>
                </a:solidFill>
                <a:latin typeface="Gill Sans" pitchFamily="1" charset="0"/>
                <a:ea typeface="ＭＳ Ｐゴシック" pitchFamily="1" charset="-128"/>
                <a:cs typeface="ＭＳ Ｐゴシック" pitchFamily="1" charset="-128"/>
              </a:rPr>
              <a:t>пришел</a:t>
            </a:r>
            <a:r>
              <a:rPr lang="uk-UA" sz="1200" b="1" kern="1200" dirty="0" smtClean="0">
                <a:solidFill>
                  <a:schemeClr val="tx1"/>
                </a:solidFill>
                <a:latin typeface="Gill Sans" pitchFamily="1" charset="0"/>
                <a:ea typeface="ＭＳ Ｐゴシック" pitchFamily="1" charset="-128"/>
                <a:cs typeface="ＭＳ Ｐゴシック" pitchFamily="1" charset="-128"/>
              </a:rPr>
              <a:t> потоп и не </a:t>
            </a:r>
            <a:r>
              <a:rPr lang="uk-UA" sz="1200" b="1" kern="1200" dirty="0" err="1" smtClean="0">
                <a:solidFill>
                  <a:schemeClr val="tx1"/>
                </a:solidFill>
                <a:latin typeface="Gill Sans" pitchFamily="1" charset="0"/>
                <a:ea typeface="ＭＳ Ｐゴシック" pitchFamily="1" charset="-128"/>
                <a:cs typeface="ＭＳ Ｐゴシック" pitchFamily="1" charset="-128"/>
              </a:rPr>
              <a:t>истребил</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всех</a:t>
            </a:r>
            <a:r>
              <a:rPr lang="uk-UA" sz="1200" b="1" kern="1200" dirty="0" smtClean="0">
                <a:solidFill>
                  <a:schemeClr val="tx1"/>
                </a:solidFill>
                <a:latin typeface="Gill Sans" pitchFamily="1" charset="0"/>
                <a:ea typeface="ＭＳ Ｐゴシック" pitchFamily="1" charset="-128"/>
                <a:cs typeface="ＭＳ Ｐゴシック" pitchFamily="1" charset="-128"/>
              </a:rPr>
              <a:t>, — так </a:t>
            </a:r>
            <a:r>
              <a:rPr lang="uk-UA" sz="1200" b="1" kern="1200" dirty="0" err="1" smtClean="0">
                <a:solidFill>
                  <a:schemeClr val="tx1"/>
                </a:solidFill>
                <a:latin typeface="Gill Sans" pitchFamily="1" charset="0"/>
                <a:ea typeface="ＭＳ Ｐゴシック" pitchFamily="1" charset="-128"/>
                <a:cs typeface="ＭＳ Ｐゴシック" pitchFamily="1" charset="-128"/>
              </a:rPr>
              <a:t>будет</a:t>
            </a:r>
            <a:r>
              <a:rPr lang="uk-UA" sz="1200" b="1" kern="1200" dirty="0" smtClean="0">
                <a:solidFill>
                  <a:schemeClr val="tx1"/>
                </a:solidFill>
                <a:latin typeface="Gill Sans" pitchFamily="1" charset="0"/>
                <a:ea typeface="ＭＳ Ｐゴシック" pitchFamily="1" charset="-128"/>
                <a:cs typeface="ＭＳ Ｐゴシック" pitchFamily="1" charset="-128"/>
              </a:rPr>
              <a:t> и в </a:t>
            </a:r>
            <a:r>
              <a:rPr lang="uk-UA" sz="1200" b="1" kern="1200" dirty="0" err="1" smtClean="0">
                <a:solidFill>
                  <a:schemeClr val="tx1"/>
                </a:solidFill>
                <a:latin typeface="Gill Sans" pitchFamily="1" charset="0"/>
                <a:ea typeface="ＭＳ Ｐゴシック" pitchFamily="1" charset="-128"/>
                <a:cs typeface="ＭＳ Ｐゴシック" pitchFamily="1" charset="-128"/>
              </a:rPr>
              <a:t>пришествие</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Сына</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Человеческого</a:t>
            </a:r>
            <a:r>
              <a:rPr lang="ru-RU" sz="1200" b="1" kern="1200" dirty="0" smtClean="0">
                <a:solidFill>
                  <a:schemeClr val="tx1"/>
                </a:solidFill>
                <a:latin typeface="Gill Sans" pitchFamily="1" charset="0"/>
                <a:ea typeface="ＭＳ Ｐゴシック" pitchFamily="1" charset="-128"/>
                <a:cs typeface="ＭＳ Ｐゴシック" pitchFamily="1" charset="-128"/>
              </a:rPr>
              <a:t>».</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Пришествие Сына Человеческого — это сердце Евангелия нашего времени. Явные признаки свидетельствуют о том, что мы живем в кризисные времена, о которых Иисус сказал, что жизнь во дни, предшествующие Его возвращению будет, как во дни Ноя.</a:t>
            </a:r>
            <a:endParaRPr lang="ru-RU"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uk-UA" sz="1200" kern="1200" dirty="0" err="1" smtClean="0">
                <a:solidFill>
                  <a:schemeClr val="tx1"/>
                </a:solidFill>
                <a:latin typeface="Gill Sans" pitchFamily="1" charset="0"/>
                <a:ea typeface="ＭＳ Ｐゴシック" pitchFamily="1" charset="-128"/>
                <a:cs typeface="ＭＳ Ｐゴシック" pitchFamily="1" charset="-128"/>
              </a:rPr>
              <a:t>Возможно</a:t>
            </a:r>
            <a:r>
              <a:rPr lang="uk-UA" sz="1200" kern="1200" dirty="0" smtClean="0">
                <a:solidFill>
                  <a:schemeClr val="tx1"/>
                </a:solidFill>
                <a:latin typeface="Gill Sans" pitchFamily="1" charset="0"/>
                <a:ea typeface="ＭＳ Ｐゴシック" pitchFamily="1" charset="-128"/>
                <a:cs typeface="ＭＳ Ｐゴシック" pitchFamily="1" charset="-128"/>
              </a:rPr>
              <a:t> </a:t>
            </a:r>
            <a:r>
              <a:rPr lang="uk-UA" sz="1200" kern="1200" dirty="0" err="1" smtClean="0">
                <a:solidFill>
                  <a:schemeClr val="tx1"/>
                </a:solidFill>
                <a:latin typeface="Gill Sans" pitchFamily="1" charset="0"/>
                <a:ea typeface="ＭＳ Ｐゴシック" pitchFamily="1" charset="-128"/>
                <a:cs typeface="ＭＳ Ｐゴシック" pitchFamily="1" charset="-128"/>
              </a:rPr>
              <a:t>вы</a:t>
            </a:r>
            <a:r>
              <a:rPr lang="uk-UA" sz="1200" kern="1200" dirty="0" smtClean="0">
                <a:solidFill>
                  <a:schemeClr val="tx1"/>
                </a:solidFill>
                <a:latin typeface="Gill Sans" pitchFamily="1" charset="0"/>
                <a:ea typeface="ＭＳ Ｐゴシック" pitchFamily="1" charset="-128"/>
                <a:cs typeface="ＭＳ Ｐゴシック" pitchFamily="1" charset="-128"/>
              </a:rPr>
              <a:t> спросите</a:t>
            </a:r>
            <a:r>
              <a:rPr lang="ru-RU" sz="1200" kern="1200" dirty="0" smtClean="0">
                <a:solidFill>
                  <a:schemeClr val="tx1"/>
                </a:solidFill>
                <a:latin typeface="Gill Sans" pitchFamily="1" charset="0"/>
                <a:ea typeface="ＭＳ Ｐゴシック" pitchFamily="1" charset="-128"/>
                <a:cs typeface="ＭＳ Ｐゴシック" pitchFamily="1" charset="-128"/>
              </a:rPr>
              <a:t>: Каким был мир до потопа? Какие обстоятельства привели к такому крайнему вмешательству Бога? Очень важно знать ответы на эти вопросы, потому что написано, что в наше время будет «как во дни Ноя». Особенности жизни людей времен Ноя детально переданы на страницах Писания.</a:t>
            </a:r>
            <a:endParaRPr 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1"/>
          <p:cNvSpPr>
            <a:spLocks noGrp="1" noRot="1" noChangeAspect="1" noChangeArrowheads="1" noTextEdit="1"/>
          </p:cNvSpPr>
          <p:nvPr>
            <p:ph type="sldImg"/>
          </p:nvPr>
        </p:nvSpPr>
        <p:spPr>
          <a:solidFill>
            <a:srgbClr val="FFFFFF"/>
          </a:solidFill>
          <a:ln/>
        </p:spPr>
      </p:sp>
      <p:sp>
        <p:nvSpPr>
          <p:cNvPr id="119811" name="Rectangle 2"/>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0"/>
              </a:spcBef>
              <a:spcAft>
                <a:spcPct val="0"/>
              </a:spcAft>
              <a:buClrTx/>
              <a:buSzTx/>
              <a:buFontTx/>
              <a:buNone/>
              <a:tabLst>
                <a:tab pos="595313" algn="l"/>
                <a:tab pos="2743200" algn="ctr"/>
                <a:tab pos="2971800" algn="l"/>
                <a:tab pos="5486400" algn="r"/>
                <a:tab pos="6491288" algn="r"/>
              </a:tabLst>
              <a:defRPr/>
            </a:pPr>
            <a:r>
              <a:rPr lang="ru-RU" sz="1200" b="1" kern="1200" smtClean="0">
                <a:solidFill>
                  <a:schemeClr val="tx1"/>
                </a:solidFill>
                <a:latin typeface="Gill Sans" pitchFamily="1" charset="0"/>
                <a:ea typeface="ＭＳ Ｐゴシック" pitchFamily="1" charset="-128"/>
                <a:cs typeface="ＭＳ Ｐゴシック" pitchFamily="1" charset="-128"/>
              </a:rPr>
              <a:t>Стремитесь к жизни</a:t>
            </a:r>
            <a:endParaRPr lang="ru-RU" sz="1200" kern="1200" smtClean="0">
              <a:solidFill>
                <a:schemeClr val="tx1"/>
              </a:solidFill>
              <a:latin typeface="Gill Sans" pitchFamily="1" charset="0"/>
              <a:ea typeface="ＭＳ Ｐゴシック" pitchFamily="1" charset="-128"/>
              <a:cs typeface="ＭＳ Ｐゴシック" pitchFamily="1" charset="-128"/>
            </a:endParaRPr>
          </a:p>
          <a:p>
            <a:pPr eaLnBrk="1" hangingPunct="1">
              <a:tabLst>
                <a:tab pos="595313" algn="l"/>
                <a:tab pos="2743200" algn="ctr"/>
                <a:tab pos="2971800" algn="l"/>
                <a:tab pos="5486400" algn="r"/>
                <a:tab pos="6491288" algn="r"/>
              </a:tabLst>
            </a:pPr>
            <a:endParaRPr lang="en-US" sz="1400" b="1" smtClean="0">
              <a:latin typeface="Palatino" pitchFamily="1" charset="0"/>
              <a:sym typeface="Palatino" pitchFamily="1"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uk-UA" sz="1200" b="1" kern="1200" dirty="0" smtClean="0">
                <a:solidFill>
                  <a:schemeClr val="tx1"/>
                </a:solidFill>
                <a:latin typeface="Gill Sans" pitchFamily="1" charset="0"/>
                <a:ea typeface="ＭＳ Ｐゴシック" pitchFamily="1" charset="-128"/>
                <a:cs typeface="ＭＳ Ｐゴシック" pitchFamily="1" charset="-128"/>
              </a:rPr>
              <a:t>1. </a:t>
            </a:r>
            <a:r>
              <a:rPr lang="ru-RU" sz="1200" b="1" kern="1200" dirty="0" smtClean="0">
                <a:solidFill>
                  <a:schemeClr val="tx1"/>
                </a:solidFill>
                <a:latin typeface="Gill Sans" pitchFamily="1" charset="0"/>
                <a:ea typeface="ＭＳ Ｐゴシック" pitchFamily="1" charset="-128"/>
                <a:cs typeface="ＭＳ Ｐゴシック" pitchFamily="1" charset="-128"/>
              </a:rPr>
              <a:t>РОСТ НАСЕЛЕНИЯ</a:t>
            </a:r>
            <a:endParaRPr lang="ru-RU"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Демографический взрыв — это первый признак, который наблюдаем. </a:t>
            </a:r>
          </a:p>
          <a:p>
            <a:r>
              <a:rPr lang="ru-RU" sz="1200" kern="1200" dirty="0" smtClean="0">
                <a:solidFill>
                  <a:schemeClr val="tx1"/>
                </a:solidFill>
                <a:latin typeface="Gill Sans" pitchFamily="1" charset="0"/>
                <a:ea typeface="ＭＳ Ｐゴシック" pitchFamily="1" charset="-128"/>
                <a:cs typeface="ＭＳ Ｐゴシック" pitchFamily="1" charset="-128"/>
              </a:rPr>
              <a:t>Бытие</a:t>
            </a:r>
            <a:r>
              <a:rPr lang="uk-UA" sz="1200" kern="1200" dirty="0" smtClean="0">
                <a:solidFill>
                  <a:schemeClr val="tx1"/>
                </a:solidFill>
                <a:latin typeface="Gill Sans" pitchFamily="1" charset="0"/>
                <a:ea typeface="ＭＳ Ｐゴシック" pitchFamily="1" charset="-128"/>
                <a:cs typeface="ＭＳ Ｐゴシック" pitchFamily="1" charset="-128"/>
              </a:rPr>
              <a:t> 6:1:</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«Ко</a:t>
            </a:r>
            <a:r>
              <a:rPr lang="uk-UA" sz="1200" b="1" kern="1200" dirty="0" err="1" smtClean="0">
                <a:solidFill>
                  <a:schemeClr val="tx1"/>
                </a:solidFill>
                <a:latin typeface="Gill Sans" pitchFamily="1" charset="0"/>
                <a:ea typeface="ＭＳ Ｐゴシック" pitchFamily="1" charset="-128"/>
                <a:cs typeface="ＭＳ Ｐゴシック" pitchFamily="1" charset="-128"/>
              </a:rPr>
              <a:t>гда</a:t>
            </a:r>
            <a:r>
              <a:rPr lang="uk-UA" sz="1200" b="1" kern="1200" dirty="0" smtClean="0">
                <a:solidFill>
                  <a:schemeClr val="tx1"/>
                </a:solidFill>
                <a:latin typeface="Gill Sans" pitchFamily="1" charset="0"/>
                <a:ea typeface="ＭＳ Ｐゴシック" pitchFamily="1" charset="-128"/>
                <a:cs typeface="ＭＳ Ｐゴシック" pitchFamily="1" charset="-128"/>
              </a:rPr>
              <a:t> люди начали умножаться на земле</a:t>
            </a:r>
            <a:r>
              <a:rPr lang="ru-RU" sz="1200" b="1" kern="1200" dirty="0" smtClean="0">
                <a:solidFill>
                  <a:schemeClr val="tx1"/>
                </a:solidFill>
                <a:latin typeface="Gill Sans" pitchFamily="1" charset="0"/>
                <a:ea typeface="ＭＳ Ｐゴシック" pitchFamily="1" charset="-128"/>
                <a:cs typeface="ＭＳ Ｐゴシック" pitchFamily="1" charset="-128"/>
              </a:rPr>
              <a:t>…»</a:t>
            </a:r>
            <a:r>
              <a:rPr lang="ru-RU" sz="1200" kern="1200" dirty="0" smtClean="0">
                <a:solidFill>
                  <a:schemeClr val="tx1"/>
                </a:solidFill>
                <a:latin typeface="Gill Sans" pitchFamily="1" charset="0"/>
                <a:ea typeface="ＭＳ Ｐゴシック" pitchFamily="1" charset="-128"/>
                <a:cs typeface="ＭＳ Ｐゴシック" pitchFamily="1" charset="-128"/>
              </a:rPr>
              <a:t>.</a:t>
            </a:r>
          </a:p>
          <a:p>
            <a:r>
              <a:rPr lang="ru-RU" sz="1200" kern="1200" dirty="0" smtClean="0">
                <a:solidFill>
                  <a:schemeClr val="tx1"/>
                </a:solidFill>
                <a:latin typeface="Gill Sans" pitchFamily="1" charset="0"/>
                <a:ea typeface="ＭＳ Ｐゴシック" pitchFamily="1" charset="-128"/>
                <a:cs typeface="ＭＳ Ｐゴシック" pitchFamily="1" charset="-128"/>
              </a:rPr>
              <a:t>Вероятно, что уже во времена Ноя люди сталкивались с проблемой перенаселения. Люди начали быстро умножаться на земле. Альфред </a:t>
            </a:r>
            <a:r>
              <a:rPr lang="ru-RU" sz="1200" kern="1200" dirty="0" err="1" smtClean="0">
                <a:solidFill>
                  <a:schemeClr val="tx1"/>
                </a:solidFill>
                <a:latin typeface="Gill Sans" pitchFamily="1" charset="0"/>
                <a:ea typeface="ＭＳ Ｐゴシック" pitchFamily="1" charset="-128"/>
                <a:cs typeface="ＭＳ Ｐゴシック" pitchFamily="1" charset="-128"/>
              </a:rPr>
              <a:t>Ревинкель</a:t>
            </a:r>
            <a:r>
              <a:rPr lang="ru-RU" sz="1200" kern="1200" dirty="0" smtClean="0">
                <a:solidFill>
                  <a:schemeClr val="tx1"/>
                </a:solidFill>
                <a:latin typeface="Gill Sans" pitchFamily="1" charset="0"/>
                <a:ea typeface="ＭＳ Ｐゴシック" pitchFamily="1" charset="-128"/>
                <a:cs typeface="ＭＳ Ｐゴシック" pitchFamily="1" charset="-128"/>
              </a:rPr>
              <a:t> в своей книге «Потоп», утверждает, что есть основания предполагать, что население планеты во времена Ноя было, по крайней мере, количественно равно населению планеты сегодня. </a:t>
            </a:r>
            <a:endParaRPr lang="ru-RU"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Прошло достаточно времени, прежде чем мы достигли нынешнего прироста населения, но именно в последнее столетие условия были самыми благоприятными для этого. Нет сомнений в том, что численность населения в наши дни, как и во дни Ноя, достигла кризисного уровня.</a:t>
            </a:r>
            <a:endParaRPr lang="ru-RU"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Один человек упростил современную дилемму между фактором перенаселения и недостатком пищи, до соперничества между аистом и плугом. Будущее представляется все более и более мрачным. Если человек не найдет решения, проблема перерастет в массовое голодание. В начале 20-го века на планете было 1,6 млрд. человек. Теперь нас более 7 миллиардов человек. И прокормить всех будет сложнее, чем послать человека на Луну и там снять цветное кино. </a:t>
            </a:r>
            <a:endParaRPr lang="ru-RU"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Через 200 лет, в недалеком, так скажем, будущем, численность населения приблизится к 150 миллиардам человек, и мы будем толкать друг друга за место, чтобы просто стоять. Если человек или Бог не вмешается, то вмешается природа, подобно тому как это происходит в мире животных</a:t>
            </a:r>
            <a:r>
              <a:rPr lang="uk-UA" sz="1200" kern="1200" dirty="0" smtClean="0">
                <a:solidFill>
                  <a:schemeClr val="tx1"/>
                </a:solidFill>
                <a:latin typeface="Gill Sans" pitchFamily="1" charset="0"/>
                <a:ea typeface="ＭＳ Ｐゴシック" pitchFamily="1" charset="-128"/>
                <a:cs typeface="ＭＳ Ｐゴシック" pitchFamily="1" charset="-128"/>
              </a:rPr>
              <a:t>.</a:t>
            </a:r>
            <a:r>
              <a:rPr lang="ru-RU" sz="1200" kern="1200" dirty="0" smtClean="0">
                <a:solidFill>
                  <a:schemeClr val="tx1"/>
                </a:solidFill>
                <a:latin typeface="Gill Sans" pitchFamily="1" charset="0"/>
                <a:ea typeface="ＭＳ Ｐゴシック" pitchFamily="1" charset="-128"/>
                <a:cs typeface="ＭＳ Ｐゴシック" pitchFamily="1" charset="-128"/>
              </a:rPr>
              <a:t> Люди, правительства, ООН и другие всемирные организации, кажется, пока еще не осознают всех масштабов надвигающейся катастрофы. </a:t>
            </a:r>
            <a:r>
              <a:rPr lang="ru-RU" sz="1200" b="1" kern="1200" dirty="0" smtClean="0">
                <a:solidFill>
                  <a:schemeClr val="tx1"/>
                </a:solidFill>
                <a:latin typeface="Gill Sans" pitchFamily="1" charset="0"/>
                <a:ea typeface="ＭＳ Ｐゴシック" pitchFamily="1" charset="-128"/>
                <a:cs typeface="ＭＳ Ｐゴシック" pitchFamily="1" charset="-128"/>
              </a:rPr>
              <a:t>«Но как было во дни Ноя, так будет и пришествие Сына Человеческого».</a:t>
            </a:r>
            <a:r>
              <a:rPr lang="ru-RU" sz="1200" kern="1200" dirty="0" smtClean="0">
                <a:solidFill>
                  <a:schemeClr val="tx1"/>
                </a:solidFill>
                <a:latin typeface="Gill Sans" pitchFamily="1" charset="0"/>
                <a:ea typeface="ＭＳ Ｐゴシック" pitchFamily="1" charset="-128"/>
                <a:cs typeface="ＭＳ Ｐゴシック" pitchFamily="1" charset="-128"/>
              </a:rPr>
              <a:t> Люди начали умножаться на земле!</a:t>
            </a:r>
            <a:endParaRPr lang="ru-RU"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uk-UA" sz="1200" b="1" kern="1200" dirty="0" smtClean="0">
                <a:solidFill>
                  <a:schemeClr val="tx1"/>
                </a:solidFill>
                <a:latin typeface="Gill Sans" pitchFamily="1" charset="0"/>
                <a:ea typeface="ＭＳ Ｐゴシック" pitchFamily="1" charset="-128"/>
                <a:cs typeface="ＭＳ Ｐゴシック" pitchFamily="1" charset="-128"/>
              </a:rPr>
              <a:t>2. </a:t>
            </a:r>
            <a:r>
              <a:rPr lang="ru-RU" sz="1200" b="1" kern="1200" dirty="0" smtClean="0">
                <a:solidFill>
                  <a:schemeClr val="tx1"/>
                </a:solidFill>
                <a:latin typeface="Gill Sans" pitchFamily="1" charset="0"/>
                <a:ea typeface="ＭＳ Ｐゴシック" pitchFamily="1" charset="-128"/>
                <a:cs typeface="ＭＳ Ｐゴシック" pitchFamily="1" charset="-128"/>
              </a:rPr>
              <a:t>Социальный кризис</a:t>
            </a:r>
            <a:endParaRPr lang="ru-RU"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Вторая характерная особенность современного общества — это социальный кризис. </a:t>
            </a:r>
          </a:p>
          <a:p>
            <a:r>
              <a:rPr lang="ru-RU" sz="1200" kern="1200" dirty="0" smtClean="0">
                <a:solidFill>
                  <a:schemeClr val="tx1"/>
                </a:solidFill>
                <a:latin typeface="Gill Sans" pitchFamily="1" charset="0"/>
                <a:ea typeface="ＭＳ Ｐゴシック" pitchFamily="1" charset="-128"/>
                <a:cs typeface="ＭＳ Ｐゴシック" pitchFamily="1" charset="-128"/>
              </a:rPr>
              <a:t> Бытие </a:t>
            </a:r>
            <a:r>
              <a:rPr lang="uk-UA" sz="1200" kern="1200" dirty="0" smtClean="0">
                <a:solidFill>
                  <a:schemeClr val="tx1"/>
                </a:solidFill>
                <a:latin typeface="Gill Sans" pitchFamily="1" charset="0"/>
                <a:ea typeface="ＭＳ Ｐゴシック" pitchFamily="1" charset="-128"/>
                <a:cs typeface="ＭＳ Ｐゴシック" pitchFamily="1" charset="-128"/>
              </a:rPr>
              <a:t>6:2</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«Т</a:t>
            </a:r>
            <a:r>
              <a:rPr lang="uk-UA" sz="1200" b="1" kern="1200" dirty="0" err="1" smtClean="0">
                <a:solidFill>
                  <a:schemeClr val="tx1"/>
                </a:solidFill>
                <a:latin typeface="Gill Sans" pitchFamily="1" charset="0"/>
                <a:ea typeface="ＭＳ Ｐゴシック" pitchFamily="1" charset="-128"/>
                <a:cs typeface="ＭＳ Ｐゴシック" pitchFamily="1" charset="-128"/>
              </a:rPr>
              <a:t>огда</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сыны</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Божии</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увидели</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дочерей</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человеческих</a:t>
            </a:r>
            <a:r>
              <a:rPr lang="uk-UA" sz="1200" b="1" kern="1200" dirty="0" smtClean="0">
                <a:solidFill>
                  <a:schemeClr val="tx1"/>
                </a:solidFill>
                <a:latin typeface="Gill Sans" pitchFamily="1" charset="0"/>
                <a:ea typeface="ＭＳ Ｐゴシック" pitchFamily="1" charset="-128"/>
                <a:cs typeface="ＭＳ Ｐゴシック" pitchFamily="1" charset="-128"/>
              </a:rPr>
              <a:t>…</a:t>
            </a:r>
            <a:endParaRPr lang="ru-RU"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Бытие </a:t>
            </a:r>
            <a:r>
              <a:rPr lang="uk-UA" sz="1200" kern="1200" dirty="0" smtClean="0">
                <a:solidFill>
                  <a:schemeClr val="tx1"/>
                </a:solidFill>
                <a:latin typeface="Gill Sans" pitchFamily="1" charset="0"/>
                <a:ea typeface="ＭＳ Ｐゴシック" pitchFamily="1" charset="-128"/>
                <a:cs typeface="ＭＳ Ｐゴシック" pitchFamily="1" charset="-128"/>
              </a:rPr>
              <a:t>6:2</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uk-UA" sz="1200" b="1" kern="1200" dirty="0" err="1" smtClean="0">
                <a:solidFill>
                  <a:schemeClr val="tx1"/>
                </a:solidFill>
                <a:latin typeface="Gill Sans" pitchFamily="1" charset="0"/>
                <a:ea typeface="ＭＳ Ｐゴシック" pitchFamily="1" charset="-128"/>
                <a:cs typeface="ＭＳ Ｐゴシック" pitchFamily="1" charset="-128"/>
              </a:rPr>
              <a:t>что</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они</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красивы</a:t>
            </a:r>
            <a:r>
              <a:rPr lang="uk-UA" sz="1200" b="1" kern="1200" dirty="0" smtClean="0">
                <a:solidFill>
                  <a:schemeClr val="tx1"/>
                </a:solidFill>
                <a:latin typeface="Gill Sans" pitchFamily="1" charset="0"/>
                <a:ea typeface="ＭＳ Ｐゴシック" pitchFamily="1" charset="-128"/>
                <a:cs typeface="ＭＳ Ｐゴシック" pitchFamily="1" charset="-128"/>
              </a:rPr>
              <a:t>,</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Бытие </a:t>
            </a:r>
            <a:r>
              <a:rPr lang="uk-UA" sz="1200" kern="1200" dirty="0" smtClean="0">
                <a:solidFill>
                  <a:schemeClr val="tx1"/>
                </a:solidFill>
                <a:latin typeface="Gill Sans" pitchFamily="1" charset="0"/>
                <a:ea typeface="ＭＳ Ｐゴシック" pitchFamily="1" charset="-128"/>
                <a:cs typeface="ＭＳ Ｐゴシック" pitchFamily="1" charset="-128"/>
              </a:rPr>
              <a:t>6:2</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uk-UA" sz="1200" b="1" kern="1200" dirty="0" smtClean="0">
                <a:solidFill>
                  <a:schemeClr val="tx1"/>
                </a:solidFill>
                <a:latin typeface="Gill Sans" pitchFamily="1" charset="0"/>
                <a:ea typeface="ＭＳ Ｐゴシック" pitchFamily="1" charset="-128"/>
                <a:cs typeface="ＭＳ Ｐゴシック" pitchFamily="1" charset="-128"/>
              </a:rPr>
              <a:t>и брали </a:t>
            </a:r>
            <a:r>
              <a:rPr lang="ru-RU" sz="1200" b="1" kern="1200" dirty="0" smtClean="0">
                <a:solidFill>
                  <a:schemeClr val="tx1"/>
                </a:solidFill>
                <a:latin typeface="Gill Sans" pitchFamily="1" charset="0"/>
                <a:ea typeface="ＭＳ Ｐゴシック" pitchFamily="1" charset="-128"/>
                <a:cs typeface="ＭＳ Ｐゴシック" pitchFamily="1" charset="-128"/>
              </a:rPr>
              <a:t>(</a:t>
            </a:r>
            <a:r>
              <a:rPr lang="uk-UA" sz="1200" b="1" kern="1200" dirty="0" err="1" smtClean="0">
                <a:solidFill>
                  <a:schemeClr val="tx1"/>
                </a:solidFill>
                <a:latin typeface="Gill Sans" pitchFamily="1" charset="0"/>
                <a:ea typeface="ＭＳ Ｐゴシック" pitchFamily="1" charset="-128"/>
                <a:cs typeface="ＭＳ Ｐゴシック" pitchFamily="1" charset="-128"/>
              </a:rPr>
              <a:t>их</a:t>
            </a:r>
            <a:r>
              <a:rPr lang="ru-RU" sz="1200" b="1" kern="1200" dirty="0" smtClean="0">
                <a:solidFill>
                  <a:schemeClr val="tx1"/>
                </a:solidFill>
                <a:latin typeface="Gill Sans" pitchFamily="1" charset="0"/>
                <a:ea typeface="ＭＳ Ｐゴシック" pitchFamily="1" charset="-128"/>
                <a:cs typeface="ＭＳ Ｐゴシック" pitchFamily="1" charset="-128"/>
              </a:rPr>
              <a:t>)</a:t>
            </a:r>
            <a:r>
              <a:rPr lang="uk-UA" sz="1200" b="1" kern="1200" dirty="0" smtClean="0">
                <a:solidFill>
                  <a:schemeClr val="tx1"/>
                </a:solidFill>
                <a:latin typeface="Gill Sans" pitchFamily="1" charset="0"/>
                <a:ea typeface="ＭＳ Ｐゴシック" pitchFamily="1" charset="-128"/>
                <a:cs typeface="ＭＳ Ｐゴシック" pitchFamily="1" charset="-128"/>
              </a:rPr>
              <a:t> себе в </a:t>
            </a:r>
            <a:r>
              <a:rPr lang="uk-UA" sz="1200" b="1" kern="1200" dirty="0" err="1" smtClean="0">
                <a:solidFill>
                  <a:schemeClr val="tx1"/>
                </a:solidFill>
                <a:latin typeface="Gill Sans" pitchFamily="1" charset="0"/>
                <a:ea typeface="ＭＳ Ｐゴシック" pitchFamily="1" charset="-128"/>
                <a:cs typeface="ＭＳ Ｐゴシック" pitchFamily="1" charset="-128"/>
              </a:rPr>
              <a:t>жены</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какую</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кто</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избрал</a:t>
            </a:r>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Эти сыны Божии были благочестивыми детьми Сима, и они женились на «дочерях человеческих» — безбожных потомках Каина. Как следствие смешанных браков между благочестивыми и безбожными, человеческая раса вырождалась, а состояние семьи и общества все ухудшалось</a:t>
            </a:r>
            <a:r>
              <a:rPr lang="uk-UA" sz="1200" kern="1200" dirty="0" smtClean="0">
                <a:solidFill>
                  <a:schemeClr val="tx1"/>
                </a:solidFill>
                <a:latin typeface="Gill Sans" pitchFamily="1" charset="0"/>
                <a:ea typeface="ＭＳ Ｐゴシック" pitchFamily="1" charset="-128"/>
                <a:cs typeface="ＭＳ Ｐゴシック" pitchFamily="1" charset="-128"/>
              </a:rPr>
              <a:t>.</a:t>
            </a:r>
            <a:endParaRPr lang="ru-RU"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Иисус обобщил проблему словами «</a:t>
            </a:r>
            <a:r>
              <a:rPr lang="ru-RU" sz="1200" b="1" kern="1200" dirty="0" smtClean="0">
                <a:solidFill>
                  <a:schemeClr val="tx1"/>
                </a:solidFill>
                <a:latin typeface="Gill Sans" pitchFamily="1" charset="0"/>
                <a:ea typeface="ＭＳ Ｐゴシック" pitchFamily="1" charset="-128"/>
                <a:cs typeface="ＭＳ Ｐゴシック" pitchFamily="1" charset="-128"/>
              </a:rPr>
              <a:t>женились и выходили замуж</a:t>
            </a:r>
            <a:r>
              <a:rPr lang="ru-RU" sz="1200" kern="1200" dirty="0" smtClean="0">
                <a:solidFill>
                  <a:schemeClr val="tx1"/>
                </a:solidFill>
                <a:latin typeface="Gill Sans" pitchFamily="1" charset="0"/>
                <a:ea typeface="ＭＳ Ｐゴシック" pitchFamily="1" charset="-128"/>
                <a:cs typeface="ＭＳ Ｐゴシック" pitchFamily="1" charset="-128"/>
              </a:rPr>
              <a:t>». И хотя нам мало известно о социальной системе времен Ноя, или факторах, которые привели к разрушению, но совершенно очевидно, что они большей частью касались дома, семьи, и интимных отношений. Иисус сказал, что так будет и в конце. И мы это видим! </a:t>
            </a:r>
            <a:endParaRPr lang="ru-R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Сбитые с толку! Вот такие мы. Наше поколение не просто сбилось с пути, но и потеряло свой адрес. Мы не знаем, где наша судьба.</a:t>
            </a:r>
            <a:endParaRPr lang="ru-RU"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baseline="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Который час? — спросил кто-то возле очень популярного ночного бара. </a:t>
            </a: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kern="1200" baseline="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Сейчас секс-час, — ответил другой посетитель, —</a:t>
            </a:r>
            <a:r>
              <a:rPr lang="ru-RU" sz="1200" kern="1200" baseline="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Здесь всегда секс-час. </a:t>
            </a:r>
          </a:p>
          <a:p>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Некоторые считают, что слова Христа относились к конкретной нации или же к западной культуре в целом. Как много сегодня тех, кто, не желая выглядеть старомодным, заразились вирусом безнравственности, который уничтожил целые цивилизации в прошлом. </a:t>
            </a:r>
          </a:p>
          <a:p>
            <a:endParaRPr lang="ru-RU"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Он уничтожил допотопный мир; он уничтожает веру миллионов, и будущее наций в наше время</a:t>
            </a:r>
            <a:r>
              <a:rPr lang="uk-UA" sz="1200" kern="1200" dirty="0" smtClean="0">
                <a:solidFill>
                  <a:schemeClr val="tx1"/>
                </a:solidFill>
                <a:latin typeface="Gill Sans" pitchFamily="1" charset="0"/>
                <a:ea typeface="ＭＳ Ｐゴシック" pitchFamily="1" charset="-128"/>
                <a:cs typeface="ＭＳ Ｐゴシック" pitchFamily="1" charset="-128"/>
              </a:rPr>
              <a:t>;</a:t>
            </a:r>
            <a:r>
              <a:rPr lang="ru-RU" sz="1200" kern="1200" dirty="0" smtClean="0">
                <a:solidFill>
                  <a:schemeClr val="tx1"/>
                </a:solidFill>
                <a:latin typeface="Gill Sans" pitchFamily="1" charset="0"/>
                <a:ea typeface="ＭＳ Ｐゴシック" pitchFamily="1" charset="-128"/>
                <a:cs typeface="ＭＳ Ｐゴシック" pitchFamily="1" charset="-128"/>
              </a:rPr>
              <a:t> и это пик кризиса в период завершающейся всемирной истории. Что-то парализовало нерв самоконтроля, ослабило внутренние границы, и освободило людей от жизненно важных границ и равновесия. Мы стали поколением «вседозволенности»</a:t>
            </a:r>
            <a:r>
              <a:rPr lang="uk-UA" sz="1200" kern="1200" dirty="0" smtClean="0">
                <a:solidFill>
                  <a:schemeClr val="tx1"/>
                </a:solidFill>
                <a:latin typeface="Gill Sans" pitchFamily="1" charset="0"/>
                <a:ea typeface="ＭＳ Ｐゴシック" pitchFamily="1" charset="-128"/>
                <a:cs typeface="ＭＳ Ｐゴシック" pitchFamily="1" charset="-128"/>
              </a:rPr>
              <a:t>.</a:t>
            </a:r>
            <a:r>
              <a:rPr lang="ru-RU" sz="1200" kern="1200" dirty="0" smtClean="0">
                <a:solidFill>
                  <a:schemeClr val="tx1"/>
                </a:solidFill>
                <a:latin typeface="Gill Sans" pitchFamily="1" charset="0"/>
                <a:ea typeface="ＭＳ Ｐゴシック" pitchFamily="1" charset="-128"/>
                <a:cs typeface="ＭＳ Ｐゴシック" pitchFamily="1" charset="-128"/>
              </a:rPr>
              <a:t> К сожалению, распространенность проблемы притупила наше восприятие. Мы больше не вздрагиваем от ужаса греховности, а даже смеемся или шутим… </a:t>
            </a:r>
            <a:endParaRPr lang="ru-RU"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Всякого рода развлекательные СМИ довольно открыто показывают наготу, оргии, обмен женами, порнографию, непристойности, гомосексуализм, кровосмешение, свободную любовь, беременных девушек-подростков, и мы можем очень легко забыть о губительности этого всего. Нет никаких сомнений, что это знамение времени. Как и во дни Ноя, институт семьи в современном обществе серьезно поколеблен. </a:t>
            </a:r>
            <a:endParaRPr lang="ru-RU"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Работающие женщины, изменение половых ролей, легкое отношение к добрачным и внебрачным интимным отношениям, таблетки, и разрешенный законом аборт — все это подорвало традиционный институт семьи. И как результат, хотя люди и больше женятся, они меньше этим наслаждаются. Развод считается частью жизни, и частью процесса созревания. И слишком много созревают именно к разводу. Наряду с новой сексуальной свободой за последние десятилетия венерические заболевания и число рожденных вне брака стремительно возрастают. </a:t>
            </a:r>
          </a:p>
          <a:p>
            <a:r>
              <a:rPr lang="ru-RU" sz="1200" kern="1200" dirty="0" smtClean="0">
                <a:solidFill>
                  <a:schemeClr val="tx1"/>
                </a:solidFill>
                <a:latin typeface="Gill Sans" pitchFamily="1" charset="0"/>
                <a:ea typeface="ＭＳ Ｐゴシック" pitchFamily="1" charset="-128"/>
                <a:cs typeface="ＭＳ Ｐゴシック" pitchFamily="1" charset="-128"/>
              </a:rPr>
              <a:t>Евангелие от Матфея 24:37</a:t>
            </a: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Но как было во дни Ноя… </a:t>
            </a:r>
            <a:endParaRPr lang="ru-RU"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err="1" smtClean="0">
                <a:solidFill>
                  <a:schemeClr val="tx1"/>
                </a:solidFill>
                <a:latin typeface="Gill Sans" pitchFamily="1" charset="0"/>
                <a:ea typeface="ＭＳ Ｐゴシック" pitchFamily="1" charset="-128"/>
                <a:cs typeface="ＭＳ Ｐゴシック" pitchFamily="1" charset="-128"/>
              </a:rPr>
              <a:t>Мф</a:t>
            </a:r>
            <a:r>
              <a:rPr lang="ru-RU" sz="1200" kern="1200" dirty="0" smtClean="0">
                <a:solidFill>
                  <a:schemeClr val="tx1"/>
                </a:solidFill>
                <a:latin typeface="Gill Sans" pitchFamily="1" charset="0"/>
                <a:ea typeface="ＭＳ Ｐゴシック" pitchFamily="1" charset="-128"/>
                <a:cs typeface="ＭＳ Ｐゴシック" pitchFamily="1" charset="-128"/>
              </a:rPr>
              <a:t>. 24:37</a:t>
            </a:r>
          </a:p>
          <a:p>
            <a:r>
              <a:rPr lang="ru-RU" sz="1200" b="1" kern="1200" dirty="0" smtClean="0">
                <a:solidFill>
                  <a:schemeClr val="tx1"/>
                </a:solidFill>
                <a:latin typeface="Gill Sans" pitchFamily="1" charset="0"/>
                <a:ea typeface="ＭＳ Ｐゴシック" pitchFamily="1" charset="-128"/>
                <a:cs typeface="ＭＳ Ｐゴシック" pitchFamily="1" charset="-128"/>
              </a:rPr>
              <a:t>... так будет и пришествие Сына Человеческого». </a:t>
            </a:r>
          </a:p>
          <a:p>
            <a:r>
              <a:rPr lang="ru-RU" sz="1200" kern="1200" dirty="0" smtClean="0">
                <a:solidFill>
                  <a:schemeClr val="tx1"/>
                </a:solidFill>
                <a:latin typeface="Gill Sans" pitchFamily="1" charset="0"/>
                <a:ea typeface="ＭＳ Ｐゴシック" pitchFamily="1" charset="-128"/>
                <a:cs typeface="ＭＳ Ｐゴシック" pitchFamily="1" charset="-128"/>
              </a:rPr>
              <a:t>Это часть надписи на стене нашей обреченной на разрушение цивилизации. Они женились и выходили замуж</a:t>
            </a:r>
            <a:r>
              <a:rPr lang="en-US" sz="1200" kern="1200" dirty="0" smtClean="0">
                <a:solidFill>
                  <a:schemeClr val="tx1"/>
                </a:solidFill>
                <a:latin typeface="Gill Sans" pitchFamily="1" charset="0"/>
                <a:ea typeface="ＭＳ Ｐゴシック" pitchFamily="1" charset="-128"/>
                <a:cs typeface="ＭＳ Ｐゴシック" pitchFamily="1" charset="-128"/>
              </a:rPr>
              <a:t>.</a:t>
            </a:r>
            <a:endParaRPr lang="ru-RU"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uk-UA" sz="1200" b="1" kern="1200" dirty="0" smtClean="0">
                <a:solidFill>
                  <a:schemeClr val="tx1"/>
                </a:solidFill>
                <a:latin typeface="Gill Sans" pitchFamily="1" charset="0"/>
                <a:ea typeface="ＭＳ Ｐゴシック" pitchFamily="1" charset="-128"/>
                <a:cs typeface="ＭＳ Ｐゴシック" pitchFamily="1" charset="-128"/>
              </a:rPr>
              <a:t>3. </a:t>
            </a:r>
            <a:r>
              <a:rPr lang="ru-RU" sz="1200" b="1" kern="1200" dirty="0" smtClean="0">
                <a:solidFill>
                  <a:schemeClr val="tx1"/>
                </a:solidFill>
                <a:latin typeface="Gill Sans" pitchFamily="1" charset="0"/>
                <a:ea typeface="ＭＳ Ｐゴシック" pitchFamily="1" charset="-128"/>
                <a:cs typeface="ＭＳ Ｐゴシック" pitchFamily="1" charset="-128"/>
              </a:rPr>
              <a:t>ПРЕСТУПНОСТЬ</a:t>
            </a:r>
            <a:endParaRPr lang="ru-RU"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Изучая особенности допотопного мира, мы также читаем о Великом Развращении: </a:t>
            </a:r>
          </a:p>
          <a:p>
            <a:r>
              <a:rPr lang="ru-RU" sz="1200" kern="1200" dirty="0" smtClean="0">
                <a:solidFill>
                  <a:schemeClr val="tx1"/>
                </a:solidFill>
                <a:latin typeface="Gill Sans" pitchFamily="1" charset="0"/>
                <a:ea typeface="ＭＳ Ｐゴシック" pitchFamily="1" charset="-128"/>
                <a:cs typeface="ＭＳ Ｐゴシック" pitchFamily="1" charset="-128"/>
              </a:rPr>
              <a:t>Бытие</a:t>
            </a:r>
            <a:r>
              <a:rPr lang="uk-UA" sz="1200" kern="1200" dirty="0" smtClean="0">
                <a:solidFill>
                  <a:schemeClr val="tx1"/>
                </a:solidFill>
                <a:latin typeface="Gill Sans" pitchFamily="1" charset="0"/>
                <a:ea typeface="ＭＳ Ｐゴシック" pitchFamily="1" charset="-128"/>
                <a:cs typeface="ＭＳ Ｐゴシック" pitchFamily="1" charset="-128"/>
              </a:rPr>
              <a:t> 6:</a:t>
            </a:r>
            <a:r>
              <a:rPr lang="ru-RU" sz="1200" kern="1200" dirty="0" smtClean="0">
                <a:solidFill>
                  <a:schemeClr val="tx1"/>
                </a:solidFill>
                <a:latin typeface="Gill Sans" pitchFamily="1" charset="0"/>
                <a:ea typeface="ＭＳ Ｐゴシック" pitchFamily="1" charset="-128"/>
                <a:cs typeface="ＭＳ Ｐゴシック" pitchFamily="1" charset="-128"/>
              </a:rPr>
              <a:t>5</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smtClean="0">
                <a:solidFill>
                  <a:schemeClr val="tx1"/>
                </a:solidFill>
                <a:latin typeface="Gill Sans" pitchFamily="1" charset="0"/>
                <a:ea typeface="ＭＳ Ｐゴシック" pitchFamily="1" charset="-128"/>
                <a:cs typeface="ＭＳ Ｐゴシック" pitchFamily="1" charset="-128"/>
              </a:rPr>
              <a:t>И </a:t>
            </a:r>
            <a:r>
              <a:rPr lang="uk-UA" sz="1200" b="1" kern="1200" dirty="0" err="1" smtClean="0">
                <a:solidFill>
                  <a:schemeClr val="tx1"/>
                </a:solidFill>
                <a:latin typeface="Gill Sans" pitchFamily="1" charset="0"/>
                <a:ea typeface="ＭＳ Ｐゴシック" pitchFamily="1" charset="-128"/>
                <a:cs typeface="ＭＳ Ｐゴシック" pitchFamily="1" charset="-128"/>
              </a:rPr>
              <a:t>увидел</a:t>
            </a:r>
            <a:r>
              <a:rPr lang="uk-UA" sz="1200" b="1" kern="1200" dirty="0" smtClean="0">
                <a:solidFill>
                  <a:schemeClr val="tx1"/>
                </a:solidFill>
                <a:latin typeface="Gill Sans" pitchFamily="1" charset="0"/>
                <a:ea typeface="ＭＳ Ｐゴシック" pitchFamily="1" charset="-128"/>
                <a:cs typeface="ＭＳ Ｐゴシック" pitchFamily="1" charset="-128"/>
              </a:rPr>
              <a:t> Господь, </a:t>
            </a:r>
            <a:r>
              <a:rPr lang="uk-UA" sz="1200" b="1" kern="1200" dirty="0" err="1" smtClean="0">
                <a:solidFill>
                  <a:schemeClr val="tx1"/>
                </a:solidFill>
                <a:latin typeface="Gill Sans" pitchFamily="1" charset="0"/>
                <a:ea typeface="ＭＳ Ｐゴシック" pitchFamily="1" charset="-128"/>
                <a:cs typeface="ＭＳ Ｐゴシック" pitchFamily="1" charset="-128"/>
              </a:rPr>
              <a:t>что</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велико</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развращение</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человеков</a:t>
            </a:r>
            <a:r>
              <a:rPr lang="uk-UA" sz="1200" b="1" kern="1200" dirty="0" smtClean="0">
                <a:solidFill>
                  <a:schemeClr val="tx1"/>
                </a:solidFill>
                <a:latin typeface="Gill Sans" pitchFamily="1" charset="0"/>
                <a:ea typeface="ＭＳ Ｐゴシック" pitchFamily="1" charset="-128"/>
                <a:cs typeface="ＭＳ Ｐゴシック" pitchFamily="1" charset="-128"/>
              </a:rPr>
              <a:t> на земле…</a:t>
            </a:r>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Бытие</a:t>
            </a:r>
            <a:r>
              <a:rPr lang="uk-UA" sz="1200" kern="1200" dirty="0" smtClean="0">
                <a:solidFill>
                  <a:schemeClr val="tx1"/>
                </a:solidFill>
                <a:latin typeface="Gill Sans" pitchFamily="1" charset="0"/>
                <a:ea typeface="ＭＳ Ｐゴシック" pitchFamily="1" charset="-128"/>
                <a:cs typeface="ＭＳ Ｐゴシック" pitchFamily="1" charset="-128"/>
              </a:rPr>
              <a:t> 6:5</a:t>
            </a:r>
            <a:r>
              <a:rPr lang="uk-UA"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a:t>
            </a:r>
            <a:r>
              <a:rPr lang="uk-UA" sz="1200" b="1" kern="1200" dirty="0" smtClean="0">
                <a:solidFill>
                  <a:schemeClr val="tx1"/>
                </a:solidFill>
                <a:latin typeface="Gill Sans" pitchFamily="1" charset="0"/>
                <a:ea typeface="ＭＳ Ｐゴシック" pitchFamily="1" charset="-128"/>
                <a:cs typeface="ＭＳ Ｐゴシック" pitchFamily="1" charset="-128"/>
              </a:rPr>
              <a:t>и </a:t>
            </a:r>
            <a:r>
              <a:rPr lang="uk-UA" sz="1200" b="1" kern="1200" dirty="0" err="1" smtClean="0">
                <a:solidFill>
                  <a:schemeClr val="tx1"/>
                </a:solidFill>
                <a:latin typeface="Gill Sans" pitchFamily="1" charset="0"/>
                <a:ea typeface="ＭＳ Ｐゴシック" pitchFamily="1" charset="-128"/>
                <a:cs typeface="ＭＳ Ｐゴシック" pitchFamily="1" charset="-128"/>
              </a:rPr>
              <a:t>что</a:t>
            </a:r>
            <a:r>
              <a:rPr lang="uk-UA" sz="1200" b="1" kern="1200" dirty="0" smtClean="0">
                <a:solidFill>
                  <a:schemeClr val="tx1"/>
                </a:solidFill>
                <a:latin typeface="Gill Sans" pitchFamily="1" charset="0"/>
                <a:ea typeface="ＭＳ Ｐゴシック" pitchFamily="1" charset="-128"/>
                <a:cs typeface="ＭＳ Ｐゴシック" pitchFamily="1" charset="-128"/>
              </a:rPr>
              <a:t> все </a:t>
            </a:r>
            <a:r>
              <a:rPr lang="uk-UA" sz="1200" b="1" kern="1200" dirty="0" err="1" smtClean="0">
                <a:solidFill>
                  <a:schemeClr val="tx1"/>
                </a:solidFill>
                <a:latin typeface="Gill Sans" pitchFamily="1" charset="0"/>
                <a:ea typeface="ＭＳ Ｐゴシック" pitchFamily="1" charset="-128"/>
                <a:cs typeface="ＭＳ Ｐゴシック" pitchFamily="1" charset="-128"/>
              </a:rPr>
              <a:t>мысли</a:t>
            </a:r>
            <a:r>
              <a:rPr lang="uk-UA" sz="1200" b="1" kern="1200" dirty="0" smtClean="0">
                <a:solidFill>
                  <a:schemeClr val="tx1"/>
                </a:solidFill>
                <a:latin typeface="Gill Sans" pitchFamily="1" charset="0"/>
                <a:ea typeface="ＭＳ Ｐゴシック" pitchFamily="1" charset="-128"/>
                <a:cs typeface="ＭＳ Ｐゴシック" pitchFamily="1" charset="-128"/>
              </a:rPr>
              <a:t> и </a:t>
            </a:r>
            <a:r>
              <a:rPr lang="uk-UA" sz="1200" b="1" kern="1200" dirty="0" err="1" smtClean="0">
                <a:solidFill>
                  <a:schemeClr val="tx1"/>
                </a:solidFill>
                <a:latin typeface="Gill Sans" pitchFamily="1" charset="0"/>
                <a:ea typeface="ＭＳ Ｐゴシック" pitchFamily="1" charset="-128"/>
                <a:cs typeface="ＭＳ Ｐゴシック" pitchFamily="1" charset="-128"/>
              </a:rPr>
              <a:t>помышления</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сердца</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их</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были</a:t>
            </a:r>
            <a:r>
              <a:rPr lang="uk-UA" sz="1200" b="1" kern="1200" dirty="0" smtClean="0">
                <a:solidFill>
                  <a:schemeClr val="tx1"/>
                </a:solidFill>
                <a:latin typeface="Gill Sans" pitchFamily="1" charset="0"/>
                <a:ea typeface="ＭＳ Ｐゴシック" pitchFamily="1" charset="-128"/>
                <a:cs typeface="ＭＳ Ｐゴシック" pitchFamily="1" charset="-128"/>
              </a:rPr>
              <a:t> зло </a:t>
            </a:r>
            <a:r>
              <a:rPr lang="uk-UA" sz="1200" b="1" kern="1200" dirty="0" err="1" smtClean="0">
                <a:solidFill>
                  <a:schemeClr val="tx1"/>
                </a:solidFill>
                <a:latin typeface="Gill Sans" pitchFamily="1" charset="0"/>
                <a:ea typeface="ＭＳ Ｐゴシック" pitchFamily="1" charset="-128"/>
                <a:cs typeface="ＭＳ Ｐゴシック" pitchFamily="1" charset="-128"/>
              </a:rPr>
              <a:t>во</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всякое</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время</a:t>
            </a:r>
            <a:r>
              <a:rPr lang="ru-RU" sz="1200" b="1" kern="1200" dirty="0" smtClean="0">
                <a:solidFill>
                  <a:schemeClr val="tx1"/>
                </a:solidFill>
                <a:latin typeface="Gill Sans" pitchFamily="1" charset="0"/>
                <a:ea typeface="ＭＳ Ｐゴシック" pitchFamily="1" charset="-128"/>
                <a:cs typeface="ＭＳ Ｐゴシック" pitchFamily="1" charset="-128"/>
              </a:rPr>
              <a:t>».</a:t>
            </a:r>
            <a:endParaRPr lang="ru-RU"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ru-RU" sz="1200" kern="1200" dirty="0" smtClean="0">
                <a:solidFill>
                  <a:schemeClr val="tx1"/>
                </a:solidFill>
                <a:latin typeface="Gill Sans" pitchFamily="1" charset="0"/>
                <a:ea typeface="ＭＳ Ｐゴシック" pitchFamily="1" charset="-128"/>
                <a:cs typeface="ＭＳ Ｐゴシック" pitchFamily="1" charset="-128"/>
              </a:rPr>
              <a:t>Преступность и безнравственность, которые расточили душу допотопного мира и привели миллионы к уничтожению, стремительно набирают обороты в большинстве западных стран. Расовые беспорядки, заказные и массовые убийства, снайперский отстрел детей в школах и обычных прохожих, террор на улицах — все это признаки неустойчивого общества.</a:t>
            </a:r>
          </a:p>
          <a:p>
            <a:endParaRPr lang="ru-RU"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Ежедневно мы слышим о насилии; преступность и правоохранительная деятельность стала политическими вопросами. Судебные решения освобождают виновных. Полно ужасающих примеров общественной апатии и отсутствия заботы о тех, кто находится в руках бандитов и убийц. Эксперты называют</a:t>
            </a:r>
            <a:r>
              <a:rPr lang="ru-RU" sz="1200" kern="1200" baseline="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это моральным оползнем. </a:t>
            </a:r>
            <a:endParaRPr lang="ru-RU"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Многие из нас похожи на одинокую, грустную собаку, которая сидит в клетке на тележке в одном из крупных центров перевоза грузов в Лондоне. Проходящий мимо сострадательный незнакомец спросил дежурного: «Что случилось с собакой? Почему она смотрит так подавленно и боязливо?». «Позвольте мне рассказать», — ответил водитель тележки. «Собака отгрызла этикетку с адресом и теперь мы не знаем откуда она приехала и куда ее отправить дальше». </a:t>
            </a:r>
            <a:endParaRPr lang="ru-RU"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Христос — это ответ на проблему современной преступности и безнравственности.</a:t>
            </a:r>
          </a:p>
          <a:p>
            <a:r>
              <a:rPr lang="ru-RU" sz="1200" kern="1200" dirty="0" smtClean="0">
                <a:solidFill>
                  <a:schemeClr val="tx1"/>
                </a:solidFill>
                <a:latin typeface="Gill Sans" pitchFamily="1" charset="0"/>
                <a:ea typeface="ＭＳ Ｐゴシック" pitchFamily="1" charset="-128"/>
                <a:cs typeface="ＭＳ Ｐゴシック" pitchFamily="1" charset="-128"/>
              </a:rPr>
              <a:t>В рамках нашей презентации сегодня, мы рассмотрим еще одну особенность, которая показывает, что мы живем в период времени, который будет таким «как дни Ноя». Временем КОНЦА!</a:t>
            </a:r>
            <a:endParaRPr lang="ru-RU"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Матф.24:37</a:t>
            </a:r>
          </a:p>
          <a:p>
            <a:r>
              <a:rPr lang="ru-RU" sz="1200" b="1" kern="1200" dirty="0" smtClean="0">
                <a:solidFill>
                  <a:schemeClr val="tx1"/>
                </a:solidFill>
                <a:latin typeface="Gill Sans" pitchFamily="1" charset="0"/>
                <a:ea typeface="ＭＳ Ｐゴシック" pitchFamily="1" charset="-128"/>
                <a:cs typeface="ＭＳ Ｐゴシック" pitchFamily="1" charset="-128"/>
              </a:rPr>
              <a:t>«Но как было во дни Ноя, так будет и пришествие Сына Человеческого</a:t>
            </a:r>
            <a:r>
              <a:rPr lang="uk-UA" sz="1200" b="1"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a:t>
            </a:r>
            <a:endParaRPr lang="ru-RU"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Быт. 6:5</a:t>
            </a:r>
          </a:p>
          <a:p>
            <a:r>
              <a:rPr lang="ru-RU" sz="1200" b="1" kern="1200" dirty="0" smtClean="0">
                <a:solidFill>
                  <a:schemeClr val="tx1"/>
                </a:solidFill>
                <a:latin typeface="Gill Sans" pitchFamily="1" charset="0"/>
                <a:ea typeface="ＭＳ Ｐゴシック" pitchFamily="1" charset="-128"/>
                <a:cs typeface="ＭＳ Ｐゴシック" pitchFamily="1" charset="-128"/>
              </a:rPr>
              <a:t>«…В</a:t>
            </a:r>
            <a:r>
              <a:rPr lang="uk-UA" sz="1200" b="1" kern="1200" dirty="0" err="1" smtClean="0">
                <a:solidFill>
                  <a:schemeClr val="tx1"/>
                </a:solidFill>
                <a:latin typeface="Gill Sans" pitchFamily="1" charset="0"/>
                <a:ea typeface="ＭＳ Ｐゴシック" pitchFamily="1" charset="-128"/>
                <a:cs typeface="ＭＳ Ｐゴシック" pitchFamily="1" charset="-128"/>
              </a:rPr>
              <a:t>елико</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развращение</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человеков</a:t>
            </a:r>
            <a:r>
              <a:rPr lang="uk-UA" sz="1200" b="1" kern="1200" dirty="0" smtClean="0">
                <a:solidFill>
                  <a:schemeClr val="tx1"/>
                </a:solidFill>
                <a:latin typeface="Gill Sans" pitchFamily="1" charset="0"/>
                <a:ea typeface="ＭＳ Ｐゴシック" pitchFamily="1" charset="-128"/>
                <a:cs typeface="ＭＳ Ｐゴシック" pitchFamily="1" charset="-128"/>
              </a:rPr>
              <a:t> на земле, и все </a:t>
            </a:r>
            <a:r>
              <a:rPr lang="uk-UA" sz="1200" b="1" kern="1200" dirty="0" err="1" smtClean="0">
                <a:solidFill>
                  <a:schemeClr val="tx1"/>
                </a:solidFill>
                <a:latin typeface="Gill Sans" pitchFamily="1" charset="0"/>
                <a:ea typeface="ＭＳ Ｐゴシック" pitchFamily="1" charset="-128"/>
                <a:cs typeface="ＭＳ Ｐゴシック" pitchFamily="1" charset="-128"/>
              </a:rPr>
              <a:t>мысли</a:t>
            </a:r>
            <a:r>
              <a:rPr lang="uk-UA" sz="1200" b="1" kern="1200" dirty="0" smtClean="0">
                <a:solidFill>
                  <a:schemeClr val="tx1"/>
                </a:solidFill>
                <a:latin typeface="Gill Sans" pitchFamily="1" charset="0"/>
                <a:ea typeface="ＭＳ Ｐゴシック" pitchFamily="1" charset="-128"/>
                <a:cs typeface="ＭＳ Ｐゴシック" pitchFamily="1" charset="-128"/>
              </a:rPr>
              <a:t> и </a:t>
            </a:r>
            <a:r>
              <a:rPr lang="uk-UA" sz="1200" b="1" kern="1200" dirty="0" err="1" smtClean="0">
                <a:solidFill>
                  <a:schemeClr val="tx1"/>
                </a:solidFill>
                <a:latin typeface="Gill Sans" pitchFamily="1" charset="0"/>
                <a:ea typeface="ＭＳ Ｐゴシック" pitchFamily="1" charset="-128"/>
                <a:cs typeface="ＭＳ Ｐゴシック" pitchFamily="1" charset="-128"/>
              </a:rPr>
              <a:t>помышления</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сердца</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их</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были</a:t>
            </a:r>
            <a:r>
              <a:rPr lang="uk-UA" sz="1200" b="1" kern="1200" dirty="0" smtClean="0">
                <a:solidFill>
                  <a:schemeClr val="tx1"/>
                </a:solidFill>
                <a:latin typeface="Gill Sans" pitchFamily="1" charset="0"/>
                <a:ea typeface="ＭＳ Ｐゴシック" pitchFamily="1" charset="-128"/>
                <a:cs typeface="ＭＳ Ｐゴシック" pitchFamily="1" charset="-128"/>
              </a:rPr>
              <a:t> зло </a:t>
            </a:r>
            <a:r>
              <a:rPr lang="uk-UA" sz="1200" b="1" kern="1200" dirty="0" err="1" smtClean="0">
                <a:solidFill>
                  <a:schemeClr val="tx1"/>
                </a:solidFill>
                <a:latin typeface="Gill Sans" pitchFamily="1" charset="0"/>
                <a:ea typeface="ＭＳ Ｐゴシック" pitchFamily="1" charset="-128"/>
                <a:cs typeface="ＭＳ Ｐゴシック" pitchFamily="1" charset="-128"/>
              </a:rPr>
              <a:t>во</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всякое</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время</a:t>
            </a:r>
            <a:r>
              <a:rPr lang="uk-UA" sz="1200" b="1"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a:t>
            </a:r>
            <a:endParaRPr lang="ru-RU"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uk-UA" sz="1200" b="1" kern="1200" dirty="0" smtClean="0">
                <a:solidFill>
                  <a:schemeClr val="tx1"/>
                </a:solidFill>
                <a:latin typeface="Gill Sans" pitchFamily="1" charset="0"/>
                <a:ea typeface="ＭＳ Ｐゴシック" pitchFamily="1" charset="-128"/>
                <a:cs typeface="ＭＳ Ｐゴシック" pitchFamily="1" charset="-128"/>
              </a:rPr>
              <a:t>4. </a:t>
            </a:r>
            <a:r>
              <a:rPr lang="ru-RU" sz="1200" b="1" kern="1200" dirty="0" smtClean="0">
                <a:solidFill>
                  <a:schemeClr val="tx1"/>
                </a:solidFill>
                <a:latin typeface="Gill Sans" pitchFamily="1" charset="0"/>
                <a:ea typeface="ＭＳ Ｐゴシック" pitchFamily="1" charset="-128"/>
                <a:cs typeface="ＭＳ Ｐゴシック" pitchFamily="1" charset="-128"/>
              </a:rPr>
              <a:t>ЭКОЛОГИЧЕСКИЕ ПРОБЛЕМЫ</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Изучая допотопный мир, можно заметить, что некоторые особенности более отчетливы. Растлению и загрязнению окружающей среды уделяется особое внимание. </a:t>
            </a:r>
          </a:p>
          <a:p>
            <a:r>
              <a:rPr lang="ru-RU" sz="1200" kern="1200" dirty="0" smtClean="0">
                <a:solidFill>
                  <a:schemeClr val="tx1"/>
                </a:solidFill>
                <a:latin typeface="Gill Sans" pitchFamily="1" charset="0"/>
                <a:ea typeface="ＭＳ Ｐゴシック" pitchFamily="1" charset="-128"/>
                <a:cs typeface="ＭＳ Ｐゴシック" pitchFamily="1" charset="-128"/>
              </a:rPr>
              <a:t>Бытие </a:t>
            </a:r>
            <a:r>
              <a:rPr lang="uk-UA" sz="1200" kern="1200" dirty="0" smtClean="0">
                <a:solidFill>
                  <a:schemeClr val="tx1"/>
                </a:solidFill>
                <a:latin typeface="Gill Sans" pitchFamily="1" charset="0"/>
                <a:ea typeface="ＭＳ Ｐゴシック" pitchFamily="1" charset="-128"/>
                <a:cs typeface="ＭＳ Ｐゴシック" pitchFamily="1" charset="-128"/>
              </a:rPr>
              <a:t>6:11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uk-UA" sz="1200" b="1" kern="1200" dirty="0" smtClean="0">
                <a:solidFill>
                  <a:schemeClr val="tx1"/>
                </a:solidFill>
                <a:latin typeface="Gill Sans" pitchFamily="1" charset="0"/>
                <a:ea typeface="ＭＳ Ｐゴシック" pitchFamily="1" charset="-128"/>
                <a:cs typeface="ＭＳ Ｐゴシック" pitchFamily="1" charset="-128"/>
              </a:rPr>
              <a:t>«</a:t>
            </a:r>
            <a:r>
              <a:rPr lang="uk-UA" sz="1200" b="1" kern="1200" dirty="0" err="1" smtClean="0">
                <a:solidFill>
                  <a:schemeClr val="tx1"/>
                </a:solidFill>
                <a:latin typeface="Gill Sans" pitchFamily="1" charset="0"/>
                <a:ea typeface="ＭＳ Ｐゴシック" pitchFamily="1" charset="-128"/>
                <a:cs typeface="ＭＳ Ｐゴシック" pitchFamily="1" charset="-128"/>
              </a:rPr>
              <a:t>Но</a:t>
            </a:r>
            <a:r>
              <a:rPr lang="uk-UA" sz="1200" b="1" kern="1200" dirty="0" smtClean="0">
                <a:solidFill>
                  <a:schemeClr val="tx1"/>
                </a:solidFill>
                <a:latin typeface="Gill Sans" pitchFamily="1" charset="0"/>
                <a:ea typeface="ＭＳ Ｐゴシック" pitchFamily="1" charset="-128"/>
                <a:cs typeface="ＭＳ Ｐゴシック" pitchFamily="1" charset="-128"/>
              </a:rPr>
              <a:t> земля </a:t>
            </a:r>
            <a:r>
              <a:rPr lang="uk-UA" sz="1200" b="1" kern="1200" dirty="0" err="1" smtClean="0">
                <a:solidFill>
                  <a:schemeClr val="tx1"/>
                </a:solidFill>
                <a:latin typeface="Gill Sans" pitchFamily="1" charset="0"/>
                <a:ea typeface="ＭＳ Ｐゴシック" pitchFamily="1" charset="-128"/>
                <a:cs typeface="ＭＳ Ｐゴシック" pitchFamily="1" charset="-128"/>
              </a:rPr>
              <a:t>растлилась</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пред</a:t>
            </a:r>
            <a:r>
              <a:rPr lang="uk-UA" sz="1200" b="1" kern="1200" dirty="0" smtClean="0">
                <a:solidFill>
                  <a:schemeClr val="tx1"/>
                </a:solidFill>
                <a:latin typeface="Gill Sans" pitchFamily="1" charset="0"/>
                <a:ea typeface="ＭＳ Ｐゴシック" pitchFamily="1" charset="-128"/>
                <a:cs typeface="ＭＳ Ｐゴシック" pitchFamily="1" charset="-128"/>
              </a:rPr>
              <a:t> лицем </a:t>
            </a:r>
            <a:r>
              <a:rPr lang="uk-UA" sz="1200" b="1" kern="1200" dirty="0" err="1" smtClean="0">
                <a:solidFill>
                  <a:schemeClr val="tx1"/>
                </a:solidFill>
                <a:latin typeface="Gill Sans" pitchFamily="1" charset="0"/>
                <a:ea typeface="ＭＳ Ｐゴシック" pitchFamily="1" charset="-128"/>
                <a:cs typeface="ＭＳ Ｐゴシック" pitchFamily="1" charset="-128"/>
              </a:rPr>
              <a:t>Божиим</a:t>
            </a:r>
            <a:r>
              <a:rPr lang="uk-UA" sz="1200" b="1" kern="1200" dirty="0" smtClean="0">
                <a:solidFill>
                  <a:schemeClr val="tx1"/>
                </a:solidFill>
                <a:latin typeface="Gill Sans" pitchFamily="1" charset="0"/>
                <a:ea typeface="ＭＳ Ｐゴシック" pitchFamily="1" charset="-128"/>
                <a:cs typeface="ＭＳ Ｐゴシック" pitchFamily="1" charset="-128"/>
              </a:rPr>
              <a:t>…</a:t>
            </a:r>
            <a:endParaRPr lang="ru-RU"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ru-RU" sz="1200" kern="1200" dirty="0" smtClean="0">
                <a:solidFill>
                  <a:schemeClr val="tx1"/>
                </a:solidFill>
                <a:latin typeface="Gill Sans" pitchFamily="1" charset="0"/>
                <a:ea typeface="ＭＳ Ｐゴシック" pitchFamily="1" charset="-128"/>
                <a:cs typeface="ＭＳ Ｐゴシック" pitchFamily="1" charset="-128"/>
              </a:rPr>
              <a:t>Быт.6:11</a:t>
            </a:r>
          </a:p>
          <a:p>
            <a:r>
              <a:rPr lang="uk-UA" sz="1200" b="1" kern="1200" dirty="0" smtClean="0">
                <a:solidFill>
                  <a:schemeClr val="tx1"/>
                </a:solidFill>
                <a:latin typeface="Gill Sans" pitchFamily="1" charset="0"/>
                <a:ea typeface="ＭＳ Ｐゴシック" pitchFamily="1" charset="-128"/>
                <a:cs typeface="ＭＳ Ｐゴシック" pitchFamily="1" charset="-128"/>
              </a:rPr>
              <a:t>и </a:t>
            </a:r>
            <a:r>
              <a:rPr lang="uk-UA" sz="1200" b="1" kern="1200" dirty="0" err="1" smtClean="0">
                <a:solidFill>
                  <a:schemeClr val="tx1"/>
                </a:solidFill>
                <a:latin typeface="Gill Sans" pitchFamily="1" charset="0"/>
                <a:ea typeface="ＭＳ Ｐゴシック" pitchFamily="1" charset="-128"/>
                <a:cs typeface="ＭＳ Ｐゴシック" pitchFamily="1" charset="-128"/>
              </a:rPr>
              <a:t>наполнилась</a:t>
            </a:r>
            <a:r>
              <a:rPr lang="uk-UA" sz="1200" b="1" kern="1200" dirty="0" smtClean="0">
                <a:solidFill>
                  <a:schemeClr val="tx1"/>
                </a:solidFill>
                <a:latin typeface="Gill Sans" pitchFamily="1" charset="0"/>
                <a:ea typeface="ＭＳ Ｐゴシック" pitchFamily="1" charset="-128"/>
                <a:cs typeface="ＭＳ Ｐゴシック" pitchFamily="1" charset="-128"/>
              </a:rPr>
              <a:t> земля </a:t>
            </a:r>
            <a:r>
              <a:rPr lang="uk-UA" sz="1200" b="1" kern="1200" dirty="0" err="1" smtClean="0">
                <a:solidFill>
                  <a:schemeClr val="tx1"/>
                </a:solidFill>
                <a:latin typeface="Gill Sans" pitchFamily="1" charset="0"/>
                <a:ea typeface="ＭＳ Ｐゴシック" pitchFamily="1" charset="-128"/>
                <a:cs typeface="ＭＳ Ｐゴシック" pitchFamily="1" charset="-128"/>
              </a:rPr>
              <a:t>злодеяниями</a:t>
            </a:r>
            <a:r>
              <a:rPr lang="ru-RU" sz="1200" b="1" kern="1200" dirty="0" smtClean="0">
                <a:solidFill>
                  <a:schemeClr val="tx1"/>
                </a:solidFill>
                <a:latin typeface="Gill Sans" pitchFamily="1" charset="0"/>
                <a:ea typeface="ＭＳ Ｐゴシック" pitchFamily="1" charset="-128"/>
                <a:cs typeface="ＭＳ Ｐゴシック" pitchFamily="1" charset="-128"/>
              </a:rPr>
              <a:t>».</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uk-UA" sz="1200" kern="1200" dirty="0" err="1" smtClean="0">
                <a:solidFill>
                  <a:schemeClr val="tx1"/>
                </a:solidFill>
                <a:latin typeface="Gill Sans" pitchFamily="1" charset="0"/>
                <a:ea typeface="ＭＳ Ｐゴシック" pitchFamily="1" charset="-128"/>
                <a:cs typeface="ＭＳ Ｐゴシック" pitchFamily="1" charset="-128"/>
              </a:rPr>
              <a:t>Но</a:t>
            </a:r>
            <a:r>
              <a:rPr lang="uk-UA" sz="1200" kern="1200" dirty="0" smtClean="0">
                <a:solidFill>
                  <a:schemeClr val="tx1"/>
                </a:solidFill>
                <a:latin typeface="Gill Sans" pitchFamily="1" charset="0"/>
                <a:ea typeface="ＭＳ Ｐゴシック" pitchFamily="1" charset="-128"/>
                <a:cs typeface="ＭＳ Ｐゴシック" pitchFamily="1" charset="-128"/>
              </a:rPr>
              <a:t> земля </a:t>
            </a:r>
            <a:r>
              <a:rPr lang="uk-UA" sz="1200" kern="1200" dirty="0" err="1" smtClean="0">
                <a:solidFill>
                  <a:schemeClr val="tx1"/>
                </a:solidFill>
                <a:latin typeface="Gill Sans" pitchFamily="1" charset="0"/>
                <a:ea typeface="ＭＳ Ｐゴシック" pitchFamily="1" charset="-128"/>
                <a:cs typeface="ＭＳ Ｐゴシック" pitchFamily="1" charset="-128"/>
              </a:rPr>
              <a:t>растлилась</a:t>
            </a:r>
            <a:r>
              <a:rPr lang="uk-UA" sz="1200" kern="1200" dirty="0" smtClean="0">
                <a:solidFill>
                  <a:schemeClr val="tx1"/>
                </a:solidFill>
                <a:latin typeface="Gill Sans" pitchFamily="1" charset="0"/>
                <a:ea typeface="ＭＳ Ｐゴシック" pitchFamily="1" charset="-128"/>
                <a:cs typeface="ＭＳ Ｐゴシック" pitchFamily="1" charset="-128"/>
              </a:rPr>
              <a:t> </a:t>
            </a:r>
            <a:r>
              <a:rPr lang="uk-UA" sz="1200" kern="1200" dirty="0" err="1" smtClean="0">
                <a:solidFill>
                  <a:schemeClr val="tx1"/>
                </a:solidFill>
                <a:latin typeface="Gill Sans" pitchFamily="1" charset="0"/>
                <a:ea typeface="ＭＳ Ｐゴシック" pitchFamily="1" charset="-128"/>
                <a:cs typeface="ＭＳ Ｐゴシック" pitchFamily="1" charset="-128"/>
              </a:rPr>
              <a:t>пред</a:t>
            </a:r>
            <a:r>
              <a:rPr lang="uk-UA" sz="1200" kern="1200" dirty="0" smtClean="0">
                <a:solidFill>
                  <a:schemeClr val="tx1"/>
                </a:solidFill>
                <a:latin typeface="Gill Sans" pitchFamily="1" charset="0"/>
                <a:ea typeface="ＭＳ Ｐゴシック" pitchFamily="1" charset="-128"/>
                <a:cs typeface="ＭＳ Ｐゴシック" pitchFamily="1" charset="-128"/>
              </a:rPr>
              <a:t> лицем </a:t>
            </a:r>
            <a:r>
              <a:rPr lang="uk-UA" sz="1200" kern="1200" dirty="0" err="1" smtClean="0">
                <a:solidFill>
                  <a:schemeClr val="tx1"/>
                </a:solidFill>
                <a:latin typeface="Gill Sans" pitchFamily="1" charset="0"/>
                <a:ea typeface="ＭＳ Ｐゴシック" pitchFamily="1" charset="-128"/>
                <a:cs typeface="ＭＳ Ｐゴシック" pitchFamily="1" charset="-128"/>
              </a:rPr>
              <a:t>Божии</a:t>
            </a:r>
            <a:r>
              <a:rPr lang="ru-RU" sz="1200" kern="1200" dirty="0" smtClean="0">
                <a:solidFill>
                  <a:schemeClr val="tx1"/>
                </a:solidFill>
                <a:latin typeface="Gill Sans" pitchFamily="1" charset="0"/>
                <a:ea typeface="ＭＳ Ｐゴシック" pitchFamily="1" charset="-128"/>
                <a:cs typeface="ＭＳ Ｐゴシック" pitchFamily="1" charset="-128"/>
              </a:rPr>
              <a:t>м», человеку удалось добиться не только морального растления, но и загрязнить Богом данную среду. Адам жил в саду в абсолютно новом сотворенном мире, чтобы возделывать его и хранить его. </a:t>
            </a:r>
            <a:endParaRPr lang="ru-RU"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Но библейские пророчества предсказывают, что придет время, когда Бог будет вынужден вмешаться.</a:t>
            </a:r>
          </a:p>
          <a:p>
            <a:r>
              <a:rPr lang="ru-RU" sz="1200" kern="1200" dirty="0" smtClean="0">
                <a:solidFill>
                  <a:schemeClr val="tx1"/>
                </a:solidFill>
                <a:latin typeface="Gill Sans" pitchFamily="1" charset="0"/>
                <a:ea typeface="ＭＳ Ｐゴシック" pitchFamily="1" charset="-128"/>
                <a:cs typeface="ＭＳ Ｐゴシック" pitchFamily="1" charset="-128"/>
              </a:rPr>
              <a:t> Откровение </a:t>
            </a:r>
            <a:r>
              <a:rPr lang="uk-UA" sz="1200" kern="1200" dirty="0" smtClean="0">
                <a:solidFill>
                  <a:schemeClr val="tx1"/>
                </a:solidFill>
                <a:latin typeface="Gill Sans" pitchFamily="1" charset="0"/>
                <a:ea typeface="ＭＳ Ｐゴシック" pitchFamily="1" charset="-128"/>
                <a:cs typeface="ＭＳ Ｐゴシック" pitchFamily="1" charset="-128"/>
              </a:rPr>
              <a:t>11:18</a:t>
            </a:r>
            <a:r>
              <a:rPr lang="uk-UA"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uk-UA" sz="1200" b="1" kern="1200" dirty="0" smtClean="0">
                <a:solidFill>
                  <a:schemeClr val="tx1"/>
                </a:solidFill>
                <a:latin typeface="Gill Sans" pitchFamily="1" charset="0"/>
                <a:ea typeface="ＭＳ Ｐゴシック" pitchFamily="1" charset="-128"/>
                <a:cs typeface="ＭＳ Ｐゴシック" pitchFamily="1" charset="-128"/>
              </a:rPr>
              <a:t> «…и погубить </a:t>
            </a:r>
            <a:r>
              <a:rPr lang="uk-UA" sz="1200" b="1" kern="1200" dirty="0" err="1" smtClean="0">
                <a:solidFill>
                  <a:schemeClr val="tx1"/>
                </a:solidFill>
                <a:latin typeface="Gill Sans" pitchFamily="1" charset="0"/>
                <a:ea typeface="ＭＳ Ｐゴシック" pitchFamily="1" charset="-128"/>
                <a:cs typeface="ＭＳ Ｐゴシック" pitchFamily="1" charset="-128"/>
              </a:rPr>
              <a:t>губивших</a:t>
            </a:r>
            <a:r>
              <a:rPr lang="uk-UA" sz="1200" b="1" kern="1200" dirty="0" smtClean="0">
                <a:solidFill>
                  <a:schemeClr val="tx1"/>
                </a:solidFill>
                <a:latin typeface="Gill Sans" pitchFamily="1" charset="0"/>
                <a:ea typeface="ＭＳ Ｐゴシック" pitchFamily="1" charset="-128"/>
                <a:cs typeface="ＭＳ Ｐゴシック" pitchFamily="1" charset="-128"/>
              </a:rPr>
              <a:t> землю</a:t>
            </a:r>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Планета Земля больна, очень больна. Симптомы заболевания этой планеты вокруг нас — в нашем воздухе, воде и пище. Некоторые ученые считают, что болезнь зашла</a:t>
            </a:r>
            <a:r>
              <a:rPr lang="ru-RU" sz="1200" i="1"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слишком далеко. До нашей современной эры передовых технологий, казалось, земля принимала ущербы от человека, но человек двадцатого века настолько расширил свои возможности вторжения в окружающую среду, что это грозит ее уничтожению. </a:t>
            </a:r>
            <a:endParaRPr lang="ru-RU"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ru-RU" sz="1200" kern="1200" dirty="0" smtClean="0">
                <a:solidFill>
                  <a:schemeClr val="tx1"/>
                </a:solidFill>
                <a:latin typeface="Gill Sans" pitchFamily="1" charset="0"/>
                <a:ea typeface="ＭＳ Ｐゴシック" pitchFamily="1" charset="-128"/>
                <a:cs typeface="ＭＳ Ｐゴシック" pitchFamily="1" charset="-128"/>
              </a:rPr>
              <a:t>Научный советник президента США сказал: </a:t>
            </a:r>
            <a:r>
              <a:rPr lang="ru-RU" sz="1200" b="1" kern="1200" dirty="0" smtClean="0">
                <a:solidFill>
                  <a:schemeClr val="tx1"/>
                </a:solidFill>
                <a:latin typeface="Gill Sans" pitchFamily="1" charset="0"/>
                <a:ea typeface="ＭＳ Ｐゴシック" pitchFamily="1" charset="-128"/>
                <a:cs typeface="ＭＳ Ｐゴシック" pitchFamily="1" charset="-128"/>
              </a:rPr>
              <a:t>«</a:t>
            </a:r>
            <a:r>
              <a:rPr lang="uk-UA" sz="1200" b="1" kern="1200" dirty="0" smtClean="0">
                <a:solidFill>
                  <a:schemeClr val="tx1"/>
                </a:solidFill>
                <a:latin typeface="Gill Sans" pitchFamily="1" charset="0"/>
                <a:ea typeface="ＭＳ Ｐゴシック" pitchFamily="1" charset="-128"/>
                <a:cs typeface="ＭＳ Ｐゴシック" pitchFamily="1" charset="-128"/>
              </a:rPr>
              <a:t>Вся наша планета </a:t>
            </a:r>
            <a:r>
              <a:rPr lang="uk-UA" sz="1200" b="1" kern="1200" dirty="0" err="1" smtClean="0">
                <a:solidFill>
                  <a:schemeClr val="tx1"/>
                </a:solidFill>
                <a:latin typeface="Gill Sans" pitchFamily="1" charset="0"/>
                <a:ea typeface="ＭＳ Ｐゴシック" pitchFamily="1" charset="-128"/>
                <a:cs typeface="ＭＳ Ｐゴシック" pitchFamily="1" charset="-128"/>
              </a:rPr>
              <a:t>находится</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под</a:t>
            </a:r>
            <a:r>
              <a:rPr lang="uk-UA" sz="1200" b="1" kern="1200" dirty="0" smtClean="0">
                <a:solidFill>
                  <a:schemeClr val="tx1"/>
                </a:solidFill>
                <a:latin typeface="Gill Sans" pitchFamily="1" charset="0"/>
                <a:ea typeface="ＭＳ Ｐゴシック" pitchFamily="1" charset="-128"/>
                <a:cs typeface="ＭＳ Ｐゴシック" pitchFamily="1" charset="-128"/>
              </a:rPr>
              <a:t> риском </a:t>
            </a:r>
            <a:r>
              <a:rPr lang="uk-UA" sz="1200" b="1" kern="1200" dirty="0" err="1" smtClean="0">
                <a:solidFill>
                  <a:schemeClr val="tx1"/>
                </a:solidFill>
                <a:latin typeface="Gill Sans" pitchFamily="1" charset="0"/>
                <a:ea typeface="ＭＳ Ｐゴシック" pitchFamily="1" charset="-128"/>
                <a:cs typeface="ＭＳ Ｐゴシック" pitchFamily="1" charset="-128"/>
              </a:rPr>
              <a:t>уничтожения</a:t>
            </a:r>
            <a:r>
              <a:rPr lang="ru-RU"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Человечество</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наверняка</a:t>
            </a:r>
            <a:r>
              <a:rPr lang="uk-UA" sz="1200" b="1" kern="1200" dirty="0" smtClean="0">
                <a:solidFill>
                  <a:schemeClr val="tx1"/>
                </a:solidFill>
                <a:latin typeface="Gill Sans" pitchFamily="1" charset="0"/>
                <a:ea typeface="ＭＳ Ｐゴシック" pitchFamily="1" charset="-128"/>
                <a:cs typeface="ＭＳ Ｐゴシック" pitchFamily="1" charset="-128"/>
              </a:rPr>
              <a:t> достигло поворотного </a:t>
            </a:r>
            <a:r>
              <a:rPr lang="uk-UA" sz="1200" b="1" kern="1200" dirty="0" err="1" smtClean="0">
                <a:solidFill>
                  <a:schemeClr val="tx1"/>
                </a:solidFill>
                <a:latin typeface="Gill Sans" pitchFamily="1" charset="0"/>
                <a:ea typeface="ＭＳ Ｐゴシック" pitchFamily="1" charset="-128"/>
                <a:cs typeface="ＭＳ Ｐゴシック" pitchFamily="1" charset="-128"/>
              </a:rPr>
              <a:t>момента</a:t>
            </a:r>
            <a:r>
              <a:rPr lang="uk-UA" sz="1200" b="1" kern="1200" dirty="0" smtClean="0">
                <a:solidFill>
                  <a:schemeClr val="tx1"/>
                </a:solidFill>
                <a:latin typeface="Gill Sans" pitchFamily="1" charset="0"/>
                <a:ea typeface="ＭＳ Ｐゴシック" pitchFamily="1" charset="-128"/>
                <a:cs typeface="ＭＳ Ｐゴシック" pitchFamily="1" charset="-128"/>
              </a:rPr>
              <a:t> в </a:t>
            </a:r>
            <a:r>
              <a:rPr lang="uk-UA" sz="1200" b="1" kern="1200" dirty="0" err="1" smtClean="0">
                <a:solidFill>
                  <a:schemeClr val="tx1"/>
                </a:solidFill>
                <a:latin typeface="Gill Sans" pitchFamily="1" charset="0"/>
                <a:ea typeface="ＭＳ Ｐゴシック" pitchFamily="1" charset="-128"/>
                <a:cs typeface="ＭＳ Ｐゴシック" pitchFamily="1" charset="-128"/>
              </a:rPr>
              <a:t>истории</a:t>
            </a:r>
            <a:r>
              <a:rPr lang="en-US"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ru-RU" sz="1200" b="1" kern="1200" dirty="0" smtClean="0">
                <a:solidFill>
                  <a:schemeClr val="tx1"/>
                </a:solidFill>
                <a:latin typeface="Gill Sans" pitchFamily="1" charset="0"/>
                <a:ea typeface="ＭＳ Ｐゴシック" pitchFamily="1" charset="-128"/>
                <a:cs typeface="ＭＳ Ｐゴシック" pitchFamily="1" charset="-128"/>
              </a:rPr>
              <a:t>Нужно что-то делать, чтобы, обратить вспять </a:t>
            </a:r>
            <a:r>
              <a:rPr lang="uk-UA" sz="1200" b="1" kern="1200" dirty="0" err="1" smtClean="0">
                <a:solidFill>
                  <a:schemeClr val="tx1"/>
                </a:solidFill>
                <a:latin typeface="Gill Sans" pitchFamily="1" charset="0"/>
                <a:ea typeface="ＭＳ Ｐゴシック" pitchFamily="1" charset="-128"/>
                <a:cs typeface="ＭＳ Ｐゴシック" pitchFamily="1" charset="-128"/>
              </a:rPr>
              <a:t>существующие</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тенденции</a:t>
            </a:r>
            <a:r>
              <a:rPr lang="uk-UA" sz="1200" b="1" kern="1200" dirty="0" smtClean="0">
                <a:solidFill>
                  <a:schemeClr val="tx1"/>
                </a:solidFill>
                <a:latin typeface="Gill Sans" pitchFamily="1" charset="0"/>
                <a:ea typeface="ＭＳ Ｐゴシック" pitchFamily="1" charset="-128"/>
                <a:cs typeface="ＭＳ Ｐゴシック" pitchFamily="1" charset="-128"/>
              </a:rPr>
              <a:t> в </a:t>
            </a:r>
            <a:r>
              <a:rPr lang="uk-UA" sz="1200" b="1" kern="1200" dirty="0" err="1" smtClean="0">
                <a:solidFill>
                  <a:schemeClr val="tx1"/>
                </a:solidFill>
                <a:latin typeface="Gill Sans" pitchFamily="1" charset="0"/>
                <a:ea typeface="ＭＳ Ｐゴシック" pitchFamily="1" charset="-128"/>
                <a:cs typeface="ＭＳ Ｐゴシック" pitchFamily="1" charset="-128"/>
              </a:rPr>
              <a:t>окружающей</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среде</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иначе</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наши</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дети</a:t>
            </a:r>
            <a:r>
              <a:rPr lang="uk-UA" sz="1200" b="1" kern="1200" dirty="0" smtClean="0">
                <a:solidFill>
                  <a:schemeClr val="tx1"/>
                </a:solidFill>
                <a:latin typeface="Gill Sans" pitchFamily="1" charset="0"/>
                <a:ea typeface="ＭＳ Ｐゴシック" pitchFamily="1" charset="-128"/>
                <a:cs typeface="ＭＳ Ｐゴシック" pitchFamily="1" charset="-128"/>
              </a:rPr>
              <a:t> и внуки…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Вот в таком положении и наше </a:t>
            </a:r>
            <a:r>
              <a:rPr lang="ru-RU" sz="1200" kern="1200" dirty="0" err="1" smtClean="0">
                <a:solidFill>
                  <a:schemeClr val="tx1"/>
                </a:solidFill>
                <a:latin typeface="Gill Sans" pitchFamily="1" charset="0"/>
                <a:ea typeface="ＭＳ Ｐゴシック" pitchFamily="1" charset="-128"/>
                <a:cs typeface="ＭＳ Ｐゴシック" pitchFamily="1" charset="-128"/>
              </a:rPr>
              <a:t>самодостаточное</a:t>
            </a:r>
            <a:r>
              <a:rPr lang="ru-RU" sz="1200" kern="1200" dirty="0" smtClean="0">
                <a:solidFill>
                  <a:schemeClr val="tx1"/>
                </a:solidFill>
                <a:latin typeface="Gill Sans" pitchFamily="1" charset="0"/>
                <a:ea typeface="ＭＳ Ｐゴシック" pitchFamily="1" charset="-128"/>
                <a:cs typeface="ＭＳ Ｐゴシック" pitchFamily="1" charset="-128"/>
              </a:rPr>
              <a:t> поколение. Эксперты провозглашают конец уже в период этого поколения.</a:t>
            </a:r>
            <a:r>
              <a:rPr lang="uk-UA" sz="1200" kern="1200" dirty="0" smtClean="0">
                <a:solidFill>
                  <a:schemeClr val="tx1"/>
                </a:solidFill>
                <a:latin typeface="Gill Sans" pitchFamily="1" charset="0"/>
                <a:ea typeface="ＭＳ Ｐゴシック" pitchFamily="1" charset="-128"/>
                <a:cs typeface="ＭＳ Ｐゴシック" pitchFamily="1" charset="-128"/>
              </a:rPr>
              <a:t> </a:t>
            </a:r>
            <a:r>
              <a:rPr lang="uk-UA" sz="1200" kern="1200" dirty="0" err="1" smtClean="0">
                <a:solidFill>
                  <a:schemeClr val="tx1"/>
                </a:solidFill>
                <a:latin typeface="Gill Sans" pitchFamily="1" charset="0"/>
                <a:ea typeface="ＭＳ Ｐゴシック" pitchFamily="1" charset="-128"/>
                <a:cs typeface="ＭＳ Ｐゴシック" pitchFamily="1" charset="-128"/>
              </a:rPr>
              <a:t>Последни</a:t>
            </a:r>
            <a:r>
              <a:rPr lang="ru-RU" sz="1200" kern="1200" dirty="0" smtClean="0">
                <a:solidFill>
                  <a:schemeClr val="tx1"/>
                </a:solidFill>
                <a:latin typeface="Gill Sans" pitchFamily="1" charset="0"/>
                <a:ea typeface="ＭＳ Ｐゴシック" pitchFamily="1" charset="-128"/>
                <a:cs typeface="ＭＳ Ｐゴシック" pitchFamily="1" charset="-128"/>
              </a:rPr>
              <a:t>е</a:t>
            </a:r>
            <a:r>
              <a:rPr lang="uk-UA" sz="1200" kern="1200" dirty="0" smtClean="0">
                <a:solidFill>
                  <a:schemeClr val="tx1"/>
                </a:solidFill>
                <a:latin typeface="Gill Sans" pitchFamily="1" charset="0"/>
                <a:ea typeface="ＭＳ Ｐゴシック" pitchFamily="1" charset="-128"/>
                <a:cs typeface="ＭＳ Ｐゴシック" pitchFamily="1" charset="-128"/>
              </a:rPr>
              <a:t> лучи </a:t>
            </a:r>
            <a:r>
              <a:rPr lang="uk-UA" sz="1200" kern="1200" dirty="0" err="1" smtClean="0">
                <a:solidFill>
                  <a:schemeClr val="tx1"/>
                </a:solidFill>
                <a:latin typeface="Gill Sans" pitchFamily="1" charset="0"/>
                <a:ea typeface="ＭＳ Ｐゴシック" pitchFamily="1" charset="-128"/>
                <a:cs typeface="ＭＳ Ｐゴシック" pitchFamily="1" charset="-128"/>
              </a:rPr>
              <a:t>солнца</a:t>
            </a:r>
            <a:r>
              <a:rPr lang="ru-RU" sz="1200" kern="1200" dirty="0" smtClean="0">
                <a:solidFill>
                  <a:schemeClr val="tx1"/>
                </a:solidFill>
                <a:latin typeface="Gill Sans" pitchFamily="1" charset="0"/>
                <a:ea typeface="ＭＳ Ｐゴシック" pitchFamily="1" charset="-128"/>
                <a:cs typeface="ＭＳ Ｐゴシック" pitchFamily="1" charset="-128"/>
              </a:rPr>
              <a:t> отступают перед наступлением </a:t>
            </a:r>
            <a:r>
              <a:rPr lang="uk-UA" sz="1200" kern="1200" dirty="0" err="1" smtClean="0">
                <a:solidFill>
                  <a:schemeClr val="tx1"/>
                </a:solidFill>
                <a:latin typeface="Gill Sans" pitchFamily="1" charset="0"/>
                <a:ea typeface="ＭＳ Ｐゴシック" pitchFamily="1" charset="-128"/>
                <a:cs typeface="ＭＳ Ｐゴシック" pitchFamily="1" charset="-128"/>
              </a:rPr>
              <a:t>мрак</a:t>
            </a:r>
            <a:r>
              <a:rPr lang="ru-RU" sz="1200" kern="1200" dirty="0" smtClean="0">
                <a:solidFill>
                  <a:schemeClr val="tx1"/>
                </a:solidFill>
                <a:latin typeface="Gill Sans" pitchFamily="1" charset="0"/>
                <a:ea typeface="ＭＳ Ｐゴシック" pitchFamily="1" charset="-128"/>
                <a:cs typeface="ＭＳ Ｐゴシック" pitchFamily="1" charset="-128"/>
              </a:rPr>
              <a:t>а</a:t>
            </a:r>
            <a:r>
              <a:rPr lang="uk-UA" sz="1200" kern="1200" dirty="0" smtClean="0">
                <a:solidFill>
                  <a:schemeClr val="tx1"/>
                </a:solidFill>
                <a:latin typeface="Gill Sans" pitchFamily="1" charset="0"/>
                <a:ea typeface="ＭＳ Ｐゴシック" pitchFamily="1" charset="-128"/>
                <a:cs typeface="ＭＳ Ｐゴシック" pitchFamily="1" charset="-128"/>
              </a:rPr>
              <a:t> </a:t>
            </a:r>
            <a:r>
              <a:rPr lang="uk-UA" sz="1200" kern="1200" dirty="0" err="1" smtClean="0">
                <a:solidFill>
                  <a:schemeClr val="tx1"/>
                </a:solidFill>
                <a:latin typeface="Gill Sans" pitchFamily="1" charset="0"/>
                <a:ea typeface="ＭＳ Ｐゴシック" pitchFamily="1" charset="-128"/>
                <a:cs typeface="ＭＳ Ｐゴシック" pitchFamily="1" charset="-128"/>
              </a:rPr>
              <a:t>ночи</a:t>
            </a:r>
            <a:r>
              <a:rPr lang="ru-RU" sz="1200" kern="1200" dirty="0" smtClean="0">
                <a:solidFill>
                  <a:schemeClr val="tx1"/>
                </a:solidFill>
                <a:latin typeface="Gill Sans" pitchFamily="1" charset="0"/>
                <a:ea typeface="ＭＳ Ｐゴシック" pitchFamily="1" charset="-128"/>
                <a:cs typeface="ＭＳ Ｐゴシック" pitchFamily="1" charset="-128"/>
              </a:rPr>
              <a:t>. Во всех аспектах жизни — на национальном, политическом, религиозном, семейном, и личном уровне – звучат сирены, предостерегающие о смертельной опасности впереди. Наше материалистическое общество с его новейшими технологиями, без устали заполняет и без того перенасыщенный рынок. Но он со скрипом остановится. </a:t>
            </a:r>
            <a:endParaRPr lang="ru-RU"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ru-RU" sz="1200" b="1" kern="1200" dirty="0" smtClean="0">
                <a:solidFill>
                  <a:schemeClr val="tx1"/>
                </a:solidFill>
                <a:latin typeface="Gill Sans" pitchFamily="1" charset="0"/>
                <a:ea typeface="ＭＳ Ｐゴシック" pitchFamily="1" charset="-128"/>
                <a:cs typeface="ＭＳ Ｐゴシック" pitchFamily="1" charset="-128"/>
              </a:rPr>
              <a:t>...получат в наследство землю, непригодную для жизни, </a:t>
            </a:r>
            <a:r>
              <a:rPr lang="uk-UA" sz="1200" b="1" kern="1200" dirty="0" smtClean="0">
                <a:solidFill>
                  <a:schemeClr val="tx1"/>
                </a:solidFill>
                <a:latin typeface="Gill Sans" pitchFamily="1" charset="0"/>
                <a:ea typeface="ＭＳ Ｐゴシック" pitchFamily="1" charset="-128"/>
                <a:cs typeface="ＭＳ Ｐゴシック" pitchFamily="1" charset="-128"/>
              </a:rPr>
              <a:t>а нам на </a:t>
            </a:r>
            <a:r>
              <a:rPr lang="uk-UA" sz="1200" b="1" kern="1200" dirty="0" err="1" smtClean="0">
                <a:solidFill>
                  <a:schemeClr val="tx1"/>
                </a:solidFill>
                <a:latin typeface="Gill Sans" pitchFamily="1" charset="0"/>
                <a:ea typeface="ＭＳ Ｐゴシック" pitchFamily="1" charset="-128"/>
                <a:cs typeface="ＭＳ Ｐゴシック" pitchFamily="1" charset="-128"/>
              </a:rPr>
              <a:t>ней</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будет</a:t>
            </a:r>
            <a:r>
              <a:rPr lang="uk-UA" sz="1200" b="1" kern="1200" dirty="0" smtClean="0">
                <a:solidFill>
                  <a:schemeClr val="tx1"/>
                </a:solidFill>
                <a:latin typeface="Gill Sans" pitchFamily="1" charset="0"/>
                <a:ea typeface="ＭＳ Ｐゴシック" pitchFamily="1" charset="-128"/>
                <a:cs typeface="ＭＳ Ｐゴシック" pitchFamily="1" charset="-128"/>
              </a:rPr>
              <a:t> все </a:t>
            </a:r>
            <a:r>
              <a:rPr lang="uk-UA" sz="1200" b="1" kern="1200" dirty="0" err="1" smtClean="0">
                <a:solidFill>
                  <a:schemeClr val="tx1"/>
                </a:solidFill>
                <a:latin typeface="Gill Sans" pitchFamily="1" charset="0"/>
                <a:ea typeface="ＭＳ Ｐゴシック" pitchFamily="1" charset="-128"/>
                <a:cs typeface="ＭＳ Ｐゴシック" pitchFamily="1" charset="-128"/>
              </a:rPr>
              <a:t>неприятней</a:t>
            </a:r>
            <a:r>
              <a:rPr lang="uk-UA" sz="1200" b="1" kern="1200" dirty="0" smtClean="0">
                <a:solidFill>
                  <a:schemeClr val="tx1"/>
                </a:solidFill>
                <a:latin typeface="Gill Sans" pitchFamily="1" charset="0"/>
                <a:ea typeface="ＭＳ Ｐゴシック" pitchFamily="1" charset="-128"/>
                <a:cs typeface="ＭＳ Ｐゴシック" pitchFamily="1" charset="-128"/>
              </a:rPr>
              <a:t> и </a:t>
            </a:r>
            <a:r>
              <a:rPr lang="uk-UA" sz="1200" b="1" kern="1200" dirty="0" err="1" smtClean="0">
                <a:solidFill>
                  <a:schemeClr val="tx1"/>
                </a:solidFill>
                <a:latin typeface="Gill Sans" pitchFamily="1" charset="0"/>
                <a:ea typeface="ＭＳ Ｐゴシック" pitchFamily="1" charset="-128"/>
                <a:cs typeface="ＭＳ Ｐゴシック" pitchFamily="1" charset="-128"/>
              </a:rPr>
              <a:t>опасней</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жить</a:t>
            </a:r>
            <a:r>
              <a:rPr lang="ru-RU" sz="1200" b="1" kern="1200" dirty="0" smtClean="0">
                <a:solidFill>
                  <a:schemeClr val="tx1"/>
                </a:solidFill>
                <a:latin typeface="Gill Sans" pitchFamily="1" charset="0"/>
                <a:ea typeface="ＭＳ Ｐゴシック" pitchFamily="1" charset="-128"/>
                <a:cs typeface="ＭＳ Ｐゴシック" pitchFamily="1" charset="-128"/>
              </a:rPr>
              <a:t>”</a:t>
            </a:r>
            <a:r>
              <a:rPr lang="uk-UA"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 1968 году, члены экипажа Аполлон-8 провели интересное наблюдение на обратном пути своего путешествия на Луну в декабре 1968 года. Они заметили, что было очень легко увидеть Лос-Анджелес за тысячи километров в космосе. Они распознали его по большому шару смога, нависшем над столицей Южной Калифорнии. (Нью-Йорк было точно также легко найти).</a:t>
            </a:r>
            <a:endParaRPr lang="ru-RU"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 школьном дворе Лос-Анджелеса хотят установить знаки с надписью: «Внимание! Не упражняйтесь усиленно и не дышите слишком глубоко во время сильного смога». В Токио, Япония, школьникам иногда приходится носить маски в дни сильного смога. Дорожная полиция в некоторых районах Токио обязаны периодически делать "кислородные перерывы", чтобы отдышаться от вредных выхлопных газов.</a:t>
            </a:r>
            <a:endParaRPr lang="ru-RU"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Размышляя о загрязнении человеком окружающей среды, атмосферы, воды (включая океаны), встревоженные ученые откровенно предупреждают о возможной гибели нашей планеты. Они задаются вопросом: станет ли это десятилетие последним для человека? За последние несколько лет о мусоре было больше разговоров, чем за всю историю. Но тем временем мусор и загрязнение окружающей среды продолжают накапливаться. </a:t>
            </a:r>
            <a:endParaRPr lang="ru-RU"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Те, кто знают Слово Божие, убеждены, что настало время, когда Тот, Кто сотворил мир привлечет людей-управителей к ответственности за то, каким образом они использовали их среду...</a:t>
            </a:r>
            <a:endParaRPr lang="ru-RU"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uk-UA" sz="1200" b="1" kern="1200" dirty="0" err="1" smtClean="0">
                <a:solidFill>
                  <a:schemeClr val="tx1"/>
                </a:solidFill>
                <a:latin typeface="Gill Sans" pitchFamily="1" charset="0"/>
                <a:ea typeface="ＭＳ Ｐゴシック" pitchFamily="1" charset="-128"/>
                <a:cs typeface="ＭＳ Ｐゴシック" pitchFamily="1" charset="-128"/>
              </a:rPr>
              <a:t>Ma</a:t>
            </a:r>
            <a:r>
              <a:rPr lang="ru-RU" sz="1200" b="1" kern="1200" dirty="0" err="1" smtClean="0">
                <a:solidFill>
                  <a:schemeClr val="tx1"/>
                </a:solidFill>
                <a:latin typeface="Gill Sans" pitchFamily="1" charset="0"/>
                <a:ea typeface="ＭＳ Ｐゴシック" pitchFamily="1" charset="-128"/>
                <a:cs typeface="ＭＳ Ｐゴシック" pitchFamily="1" charset="-128"/>
              </a:rPr>
              <a:t>тф</a:t>
            </a:r>
            <a:r>
              <a:rPr lang="uk-UA" sz="1200" b="1" kern="1200" dirty="0" smtClean="0">
                <a:solidFill>
                  <a:schemeClr val="tx1"/>
                </a:solidFill>
                <a:latin typeface="Gill Sans" pitchFamily="1" charset="0"/>
                <a:ea typeface="ＭＳ Ｐゴシック" pitchFamily="1" charset="-128"/>
                <a:cs typeface="ＭＳ Ｐゴシック" pitchFamily="1" charset="-128"/>
              </a:rPr>
              <a:t>. 24:37; </a:t>
            </a:r>
            <a:r>
              <a:rPr lang="ru-RU" sz="1200" b="1" kern="1200" dirty="0" smtClean="0">
                <a:solidFill>
                  <a:schemeClr val="tx1"/>
                </a:solidFill>
                <a:latin typeface="Gill Sans" pitchFamily="1" charset="0"/>
                <a:ea typeface="ＭＳ Ｐゴシック" pitchFamily="1" charset="-128"/>
                <a:cs typeface="ＭＳ Ｐゴシック" pitchFamily="1" charset="-128"/>
              </a:rPr>
              <a:t>Быт</a:t>
            </a:r>
            <a:r>
              <a:rPr lang="uk-UA" sz="1200" b="1" kern="1200" dirty="0" smtClean="0">
                <a:solidFill>
                  <a:schemeClr val="tx1"/>
                </a:solidFill>
                <a:latin typeface="Gill Sans" pitchFamily="1" charset="0"/>
                <a:ea typeface="ＭＳ Ｐゴシック" pitchFamily="1" charset="-128"/>
                <a:cs typeface="ＭＳ Ｐゴシック" pitchFamily="1" charset="-128"/>
              </a:rPr>
              <a:t>. 6:5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«Н</a:t>
            </a:r>
            <a:r>
              <a:rPr lang="uk-UA" sz="1200" b="1" kern="1200" dirty="0" smtClean="0">
                <a:solidFill>
                  <a:schemeClr val="tx1"/>
                </a:solidFill>
                <a:latin typeface="Gill Sans" pitchFamily="1" charset="0"/>
                <a:ea typeface="ＭＳ Ｐゴシック" pitchFamily="1" charset="-128"/>
                <a:cs typeface="ＭＳ Ｐゴシック" pitchFamily="1" charset="-128"/>
              </a:rPr>
              <a:t>о, </a:t>
            </a:r>
            <a:r>
              <a:rPr lang="uk-UA" sz="1200" b="1" kern="1200" dirty="0" err="1" smtClean="0">
                <a:solidFill>
                  <a:schemeClr val="tx1"/>
                </a:solidFill>
                <a:latin typeface="Gill Sans" pitchFamily="1" charset="0"/>
                <a:ea typeface="ＭＳ Ｐゴシック" pitchFamily="1" charset="-128"/>
                <a:cs typeface="ＭＳ Ｐゴシック" pitchFamily="1" charset="-128"/>
              </a:rPr>
              <a:t>как</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было</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во</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дни</a:t>
            </a:r>
            <a:r>
              <a:rPr lang="uk-UA" sz="1200" b="1" kern="1200" dirty="0" smtClean="0">
                <a:solidFill>
                  <a:schemeClr val="tx1"/>
                </a:solidFill>
                <a:latin typeface="Gill Sans" pitchFamily="1" charset="0"/>
                <a:ea typeface="ＭＳ Ｐゴシック" pitchFamily="1" charset="-128"/>
                <a:cs typeface="ＭＳ Ｐゴシック" pitchFamily="1" charset="-128"/>
              </a:rPr>
              <a:t> Ноя, так </a:t>
            </a:r>
            <a:r>
              <a:rPr lang="uk-UA" sz="1200" b="1" kern="1200" dirty="0" err="1" smtClean="0">
                <a:solidFill>
                  <a:schemeClr val="tx1"/>
                </a:solidFill>
                <a:latin typeface="Gill Sans" pitchFamily="1" charset="0"/>
                <a:ea typeface="ＭＳ Ｐゴシック" pitchFamily="1" charset="-128"/>
                <a:cs typeface="ＭＳ Ｐゴシック" pitchFamily="1" charset="-128"/>
              </a:rPr>
              <a:t>будет</a:t>
            </a:r>
            <a:r>
              <a:rPr lang="uk-UA" sz="1200" b="1" kern="1200" dirty="0" smtClean="0">
                <a:solidFill>
                  <a:schemeClr val="tx1"/>
                </a:solidFill>
                <a:latin typeface="Gill Sans" pitchFamily="1" charset="0"/>
                <a:ea typeface="ＭＳ Ｐゴシック" pitchFamily="1" charset="-128"/>
                <a:cs typeface="ＭＳ Ｐゴシック" pitchFamily="1" charset="-128"/>
              </a:rPr>
              <a:t> и в </a:t>
            </a:r>
            <a:r>
              <a:rPr lang="uk-UA" sz="1200" b="1" kern="1200" dirty="0" err="1" smtClean="0">
                <a:solidFill>
                  <a:schemeClr val="tx1"/>
                </a:solidFill>
                <a:latin typeface="Gill Sans" pitchFamily="1" charset="0"/>
                <a:ea typeface="ＭＳ Ｐゴシック" pitchFamily="1" charset="-128"/>
                <a:cs typeface="ＭＳ Ｐゴシック" pitchFamily="1" charset="-128"/>
              </a:rPr>
              <a:t>пришествие</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Сына</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Человеческого</a:t>
            </a:r>
            <a:r>
              <a:rPr lang="ru-RU" sz="1200" b="1" kern="1200" dirty="0" smtClean="0">
                <a:solidFill>
                  <a:schemeClr val="tx1"/>
                </a:solidFill>
                <a:latin typeface="Gill Sans" pitchFamily="1" charset="0"/>
                <a:ea typeface="ＭＳ Ｐゴシック" pitchFamily="1" charset="-128"/>
                <a:cs typeface="ＭＳ Ｐゴシック" pitchFamily="1" charset="-128"/>
              </a:rPr>
              <a:t>», «Все </a:t>
            </a:r>
            <a:r>
              <a:rPr lang="uk-UA" sz="1200" b="1" kern="1200" dirty="0" err="1" smtClean="0">
                <a:solidFill>
                  <a:schemeClr val="tx1"/>
                </a:solidFill>
                <a:latin typeface="Gill Sans" pitchFamily="1" charset="0"/>
                <a:ea typeface="ＭＳ Ｐゴシック" pitchFamily="1" charset="-128"/>
                <a:cs typeface="ＭＳ Ｐゴシック" pitchFamily="1" charset="-128"/>
              </a:rPr>
              <a:t>мысли</a:t>
            </a:r>
            <a:r>
              <a:rPr lang="uk-UA" sz="1200" b="1" kern="1200" dirty="0" smtClean="0">
                <a:solidFill>
                  <a:schemeClr val="tx1"/>
                </a:solidFill>
                <a:latin typeface="Gill Sans" pitchFamily="1" charset="0"/>
                <a:ea typeface="ＭＳ Ｐゴシック" pitchFamily="1" charset="-128"/>
                <a:cs typeface="ＭＳ Ｐゴシック" pitchFamily="1" charset="-128"/>
              </a:rPr>
              <a:t> и </a:t>
            </a:r>
            <a:r>
              <a:rPr lang="uk-UA" sz="1200" b="1" kern="1200" dirty="0" err="1" smtClean="0">
                <a:solidFill>
                  <a:schemeClr val="tx1"/>
                </a:solidFill>
                <a:latin typeface="Gill Sans" pitchFamily="1" charset="0"/>
                <a:ea typeface="ＭＳ Ｐゴシック" pitchFamily="1" charset="-128"/>
                <a:cs typeface="ＭＳ Ｐゴシック" pitchFamily="1" charset="-128"/>
              </a:rPr>
              <a:t>помышления</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сердца</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их</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были</a:t>
            </a:r>
            <a:r>
              <a:rPr lang="uk-UA" sz="1200" b="1" kern="1200" dirty="0" smtClean="0">
                <a:solidFill>
                  <a:schemeClr val="tx1"/>
                </a:solidFill>
                <a:latin typeface="Gill Sans" pitchFamily="1" charset="0"/>
                <a:ea typeface="ＭＳ Ｐゴシック" pitchFamily="1" charset="-128"/>
                <a:cs typeface="ＭＳ Ｐゴシック" pitchFamily="1" charset="-128"/>
              </a:rPr>
              <a:t> зло </a:t>
            </a:r>
            <a:r>
              <a:rPr lang="uk-UA" sz="1200" b="1" kern="1200" dirty="0" err="1" smtClean="0">
                <a:solidFill>
                  <a:schemeClr val="tx1"/>
                </a:solidFill>
                <a:latin typeface="Gill Sans" pitchFamily="1" charset="0"/>
                <a:ea typeface="ＭＳ Ｐゴシック" pitchFamily="1" charset="-128"/>
                <a:cs typeface="ＭＳ Ｐゴシック" pitchFamily="1" charset="-128"/>
              </a:rPr>
              <a:t>во</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всякое</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время</a:t>
            </a:r>
            <a:r>
              <a:rPr lang="ru-RU" sz="1200" b="1" kern="1200" dirty="0" smtClean="0">
                <a:solidFill>
                  <a:schemeClr val="tx1"/>
                </a:solidFill>
                <a:latin typeface="Gill Sans" pitchFamily="1" charset="0"/>
                <a:ea typeface="ＭＳ Ｐゴシック" pitchFamily="1" charset="-128"/>
                <a:cs typeface="ＭＳ Ｐゴシック" pitchFamily="1" charset="-128"/>
              </a:rPr>
              <a:t>».</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ru-RU" sz="1200" kern="1200" dirty="0" smtClean="0">
                <a:solidFill>
                  <a:schemeClr val="tx1"/>
                </a:solidFill>
                <a:latin typeface="Gill Sans" pitchFamily="1" charset="0"/>
                <a:ea typeface="ＭＳ Ｐゴシック" pitchFamily="1" charset="-128"/>
                <a:cs typeface="ＭＳ Ｐゴシック" pitchFamily="1" charset="-128"/>
              </a:rPr>
              <a:t>Но наш обзор допотопного мира еще не завершен. Насилию и преступности уделено особое внимание. </a:t>
            </a:r>
          </a:p>
          <a:p>
            <a:endParaRPr lang="ru-RU"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ＭＳ Ｐゴシック" pitchFamily="1" charset="-128"/>
              </a:rPr>
              <a:t>Быт.</a:t>
            </a:r>
            <a:r>
              <a:rPr lang="uk-UA" sz="1200" b="1" kern="1200" dirty="0" smtClean="0">
                <a:solidFill>
                  <a:schemeClr val="tx1"/>
                </a:solidFill>
                <a:latin typeface="Gill Sans" pitchFamily="1" charset="0"/>
                <a:ea typeface="ＭＳ Ｐゴシック" pitchFamily="1" charset="-128"/>
                <a:cs typeface="ＭＳ Ｐゴシック" pitchFamily="1" charset="-128"/>
              </a:rPr>
              <a:t> 6:11: «</a:t>
            </a:r>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Н</a:t>
            </a:r>
            <a:r>
              <a:rPr lang="uk-UA" sz="1200" b="1" kern="1200" dirty="0" err="1" smtClean="0">
                <a:solidFill>
                  <a:schemeClr val="tx1"/>
                </a:solidFill>
                <a:latin typeface="Gill Sans" pitchFamily="1" charset="0"/>
                <a:ea typeface="ＭＳ Ｐゴシック" pitchFamily="1" charset="-128"/>
                <a:cs typeface="ＭＳ Ｐゴシック" pitchFamily="1" charset="-128"/>
              </a:rPr>
              <a:t>аполнилась</a:t>
            </a:r>
            <a:r>
              <a:rPr lang="uk-UA" sz="1200" b="1" kern="1200" dirty="0" smtClean="0">
                <a:solidFill>
                  <a:schemeClr val="tx1"/>
                </a:solidFill>
                <a:latin typeface="Gill Sans" pitchFamily="1" charset="0"/>
                <a:ea typeface="ＭＳ Ｐゴシック" pitchFamily="1" charset="-128"/>
                <a:cs typeface="ＭＳ Ｐゴシック" pitchFamily="1" charset="-128"/>
              </a:rPr>
              <a:t> земля </a:t>
            </a:r>
            <a:r>
              <a:rPr lang="uk-UA" sz="1200" b="1" kern="1200" dirty="0" err="1" smtClean="0">
                <a:solidFill>
                  <a:schemeClr val="tx1"/>
                </a:solidFill>
                <a:latin typeface="Gill Sans" pitchFamily="1" charset="0"/>
                <a:ea typeface="ＭＳ Ｐゴシック" pitchFamily="1" charset="-128"/>
                <a:cs typeface="ＭＳ Ｐゴシック" pitchFamily="1" charset="-128"/>
              </a:rPr>
              <a:t>злодеяниями</a:t>
            </a:r>
            <a:r>
              <a:rPr lang="uk-UA" sz="1200" b="1" kern="1200" dirty="0" smtClean="0">
                <a:solidFill>
                  <a:schemeClr val="tx1"/>
                </a:solidFill>
                <a:latin typeface="Gill Sans" pitchFamily="1" charset="0"/>
                <a:ea typeface="ＭＳ Ｐゴシック" pitchFamily="1" charset="-128"/>
                <a:cs typeface="ＭＳ Ｐゴシック" pitchFamily="1" charset="-128"/>
              </a:rPr>
              <a:t>»</a:t>
            </a:r>
            <a:r>
              <a:rPr lang="ru-RU" sz="1200" kern="1200" dirty="0" smtClean="0">
                <a:solidFill>
                  <a:schemeClr val="tx1"/>
                </a:solidFill>
                <a:latin typeface="Gill Sans" pitchFamily="1" charset="0"/>
                <a:ea typeface="ＭＳ Ｐゴシック" pitchFamily="1" charset="-128"/>
                <a:cs typeface="ＭＳ Ｐゴシック" pitchFamily="1" charset="-128"/>
              </a:rPr>
              <a:t>.</a:t>
            </a:r>
          </a:p>
          <a:p>
            <a:r>
              <a:rPr lang="ru-RU" sz="1200" kern="1200" dirty="0" smtClean="0">
                <a:solidFill>
                  <a:schemeClr val="tx1"/>
                </a:solidFill>
                <a:latin typeface="Gill Sans" pitchFamily="1" charset="0"/>
                <a:ea typeface="ＭＳ Ｐゴシック" pitchFamily="1" charset="-128"/>
                <a:cs typeface="ＭＳ Ｐゴシック" pitchFamily="1" charset="-128"/>
              </a:rPr>
              <a:t>Триллионы долларов тратятся на вооружение и вооруженные силы каждый год. Иногда эта сумма составляет десятую часть всего дохода страны. Этого было бы достаточно, чтобы кормить и одевать всех на земле в течение года, или обеспечить жильем треть человечества. </a:t>
            </a:r>
            <a:endParaRPr lang="ru-RU"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Более девяноста миллионов человек умерли на войне в прошлом веке. Более половины этих смертей были результатом одного конфликта</a:t>
            </a:r>
            <a:r>
              <a:rPr lang="ru-RU" sz="1200" kern="1200" baseline="0" dirty="0" smtClean="0">
                <a:solidFill>
                  <a:schemeClr val="tx1"/>
                </a:solidFill>
                <a:latin typeface="Gill Sans" pitchFamily="1" charset="0"/>
                <a:ea typeface="ＭＳ Ｐゴシック" pitchFamily="1" charset="-128"/>
                <a:cs typeface="ＭＳ Ｐゴシック" pitchFamily="1" charset="-128"/>
              </a:rPr>
              <a:t> — </a:t>
            </a:r>
            <a:r>
              <a:rPr lang="ru-RU" sz="1200" kern="1200" dirty="0" smtClean="0">
                <a:solidFill>
                  <a:schemeClr val="tx1"/>
                </a:solidFill>
                <a:latin typeface="Gill Sans" pitchFamily="1" charset="0"/>
                <a:ea typeface="ＭＳ Ｐゴシック" pitchFamily="1" charset="-128"/>
                <a:cs typeface="ＭＳ Ｐゴシック" pitchFamily="1" charset="-128"/>
              </a:rPr>
              <a:t>Второй мировой войны. Не говоря уже о Корее, Вьетнаме, Африке, Персидском заливе и др. Составить полный список всех войн, мятежей и конфликтов в мире за последние 25 лет практически невозможно.</a:t>
            </a:r>
            <a:endParaRPr lang="ru-RU"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Но небрежность к человеческой жизни видна не только на поле боя. Мы могли бы добавить к ужасающей статистике, приведенной выше, ошеломляющие данные об убийствах и самоубийствах, проявлениях ненависти и отчаяния в душе человека. Знаете ли вы, что каждые две минуты кто-то в Соединенных Штатах пытается покончить жизнь самоубийством? Всемирная Организация Здравоохранения предполагает, что в мире около 1 000 человек заканчивает жизнь самоубийством каждый день. В наше время количество самоубийств превышает количество убийств!</a:t>
            </a:r>
            <a:endParaRPr lang="ru-RU"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smtClean="0">
                <a:solidFill>
                  <a:schemeClr val="tx1"/>
                </a:solidFill>
                <a:latin typeface="Gill Sans" pitchFamily="1" charset="0"/>
                <a:ea typeface="ＭＳ Ｐゴシック" pitchFamily="1" charset="-128"/>
                <a:cs typeface="ＭＳ Ｐゴシック" pitchFamily="1" charset="-128"/>
              </a:rPr>
              <a:t>Ядерные угрозы. Перенаселение. Голод. Гражданское неповиновение и беспорядки. Семья и секс… </a:t>
            </a:r>
            <a:endParaRPr lang="ru-RU"/>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За последние годы показатель уголовных убийств на один миллион человек увеличились на 36%, изнасилований — на 65%, нападений при отягчающих обстоятельствах — на 67%, грабежей — на 119%. Насильственные преступления в Соединенных Штатах — это явление, прежде всего, больших городов. И это очень важно. Насильственные преступления в городах совершаются молодежью в возрасте от 15 до 24 лет. И подобная картина предстает пред нами и во всем мире.</a:t>
            </a:r>
            <a:endParaRPr lang="ru-RU"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Массовое отсутствие уважения драгоценного дара жизни еще одна параллель с днями Ноя. </a:t>
            </a:r>
          </a:p>
          <a:p>
            <a:r>
              <a:rPr lang="ru-RU" sz="1200" kern="1200" dirty="0" err="1" smtClean="0">
                <a:solidFill>
                  <a:schemeClr val="tx1"/>
                </a:solidFill>
                <a:latin typeface="Gill Sans" pitchFamily="1" charset="0"/>
                <a:ea typeface="ＭＳ Ｐゴシック" pitchFamily="1" charset="-128"/>
                <a:cs typeface="ＭＳ Ｐゴシック" pitchFamily="1" charset="-128"/>
              </a:rPr>
              <a:t>Мф</a:t>
            </a:r>
            <a:r>
              <a:rPr lang="ru-RU" sz="1200" kern="1200" dirty="0" smtClean="0">
                <a:solidFill>
                  <a:schemeClr val="tx1"/>
                </a:solidFill>
                <a:latin typeface="Gill Sans" pitchFamily="1" charset="0"/>
                <a:ea typeface="ＭＳ Ｐゴシック" pitchFamily="1" charset="-128"/>
                <a:cs typeface="ＭＳ Ｐゴシック" pitchFamily="1" charset="-128"/>
              </a:rPr>
              <a:t>. 24:37; Быт. 6:5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Но как было во дни Ноя, так будет и пришествие Сына Человеческого</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все мысли и помышления сердца их были зло во всякое время…</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Мы с уверенностью можем ожидать, что Творец жизни опять вмешается, примет меры, как Он сделал в дни Ноя.</a:t>
            </a:r>
            <a:endParaRPr lang="ru-RU"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uk-UA" sz="1200" b="1" kern="1200" dirty="0" smtClean="0">
                <a:solidFill>
                  <a:schemeClr val="tx1"/>
                </a:solidFill>
                <a:latin typeface="Gill Sans" pitchFamily="1" charset="0"/>
                <a:ea typeface="ＭＳ Ｐゴシック" pitchFamily="1" charset="-128"/>
                <a:cs typeface="ＭＳ Ｐゴシック" pitchFamily="1" charset="-128"/>
              </a:rPr>
              <a:t>6. </a:t>
            </a:r>
            <a:r>
              <a:rPr lang="ru-RU" sz="1200" b="1" kern="1200" dirty="0" smtClean="0">
                <a:solidFill>
                  <a:schemeClr val="tx1"/>
                </a:solidFill>
                <a:latin typeface="Gill Sans" pitchFamily="1" charset="0"/>
                <a:ea typeface="ＭＳ Ｐゴシック" pitchFamily="1" charset="-128"/>
                <a:cs typeface="ＭＳ Ｐゴシック" pitchFamily="1" charset="-128"/>
              </a:rPr>
              <a:t>МАТЕРИАЛИЗМ, СЕКУЛЯРИЗМ И ВЕСЕЛИЕ</a:t>
            </a:r>
            <a:endParaRPr lang="ru-RU"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Материализм, </a:t>
            </a:r>
            <a:r>
              <a:rPr lang="ru-RU" sz="1200" kern="1200" dirty="0" err="1" smtClean="0">
                <a:solidFill>
                  <a:schemeClr val="tx1"/>
                </a:solidFill>
                <a:latin typeface="Gill Sans" pitchFamily="1" charset="0"/>
                <a:ea typeface="ＭＳ Ｐゴシック" pitchFamily="1" charset="-128"/>
                <a:cs typeface="ＭＳ Ｐゴシック" pitchFamily="1" charset="-128"/>
              </a:rPr>
              <a:t>секуляризм</a:t>
            </a:r>
            <a:r>
              <a:rPr lang="ru-RU" sz="1200" kern="1200" dirty="0" smtClean="0">
                <a:solidFill>
                  <a:schemeClr val="tx1"/>
                </a:solidFill>
                <a:latin typeface="Gill Sans" pitchFamily="1" charset="0"/>
                <a:ea typeface="ＭＳ Ｐゴシック" pitchFamily="1" charset="-128"/>
                <a:cs typeface="ＭＳ Ｐゴシック" pitchFamily="1" charset="-128"/>
              </a:rPr>
              <a:t> и веселие — это последняя особенность допотопного мира, которую мы рассмотрим. </a:t>
            </a:r>
          </a:p>
          <a:p>
            <a:r>
              <a:rPr lang="ru-RU" sz="1200" kern="1200" dirty="0" smtClean="0">
                <a:solidFill>
                  <a:schemeClr val="tx1"/>
                </a:solidFill>
                <a:latin typeface="Gill Sans" pitchFamily="1" charset="0"/>
                <a:ea typeface="ＭＳ Ｐゴシック" pitchFamily="1" charset="-128"/>
                <a:cs typeface="ＭＳ Ｐゴシック" pitchFamily="1" charset="-128"/>
              </a:rPr>
              <a:t>Евангелие от Луки 17:26-30: </a:t>
            </a: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И как было во дни Ноя, так будет и во дни Сына Человеческого: ели, пили, женились, выходили замуж</a:t>
            </a:r>
            <a:r>
              <a:rPr lang="ru-RU" sz="1200" kern="1200" dirty="0" smtClean="0">
                <a:solidFill>
                  <a:schemeClr val="tx1"/>
                </a:solidFill>
                <a:latin typeface="Gill Sans" pitchFamily="1" charset="0"/>
                <a:ea typeface="ＭＳ Ｐゴシック" pitchFamily="1" charset="-128"/>
                <a:cs typeface="ＭＳ Ｐゴシック" pitchFamily="1" charset="-128"/>
              </a:rPr>
              <a:t>, </a:t>
            </a:r>
            <a:endParaRPr lang="ru-RU"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ＭＳ Ｐゴシック" pitchFamily="1" charset="-128"/>
              </a:rPr>
              <a:t>…до того дня, как вошел Ной в ковчег, и пришел потоп и погубил всех.</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Также</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как</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было</a:t>
            </a:r>
            <a:r>
              <a:rPr lang="uk-UA" sz="1200" b="1" kern="1200" dirty="0" smtClean="0">
                <a:solidFill>
                  <a:schemeClr val="tx1"/>
                </a:solidFill>
                <a:latin typeface="Gill Sans" pitchFamily="1" charset="0"/>
                <a:ea typeface="ＭＳ Ｐゴシック" pitchFamily="1" charset="-128"/>
                <a:cs typeface="ＭＳ Ｐゴシック" pitchFamily="1" charset="-128"/>
              </a:rPr>
              <a:t> и </a:t>
            </a:r>
            <a:r>
              <a:rPr lang="uk-UA" sz="1200" b="1" kern="1200" dirty="0" err="1" smtClean="0">
                <a:solidFill>
                  <a:schemeClr val="tx1"/>
                </a:solidFill>
                <a:latin typeface="Gill Sans" pitchFamily="1" charset="0"/>
                <a:ea typeface="ＭＳ Ｐゴシック" pitchFamily="1" charset="-128"/>
                <a:cs typeface="ＭＳ Ｐゴシック" pitchFamily="1" charset="-128"/>
              </a:rPr>
              <a:t>во</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дни</a:t>
            </a:r>
            <a:r>
              <a:rPr lang="uk-UA" sz="1200" b="1" kern="1200" dirty="0" smtClean="0">
                <a:solidFill>
                  <a:schemeClr val="tx1"/>
                </a:solidFill>
                <a:latin typeface="Gill Sans" pitchFamily="1" charset="0"/>
                <a:ea typeface="ＭＳ Ｐゴシック" pitchFamily="1" charset="-128"/>
                <a:cs typeface="ＭＳ Ｐゴシック" pitchFamily="1" charset="-128"/>
              </a:rPr>
              <a:t> Лота: </a:t>
            </a:r>
            <a:r>
              <a:rPr lang="uk-UA" sz="1200" b="1" kern="1200" dirty="0" err="1" smtClean="0">
                <a:solidFill>
                  <a:schemeClr val="tx1"/>
                </a:solidFill>
                <a:latin typeface="Gill Sans" pitchFamily="1" charset="0"/>
                <a:ea typeface="ＭＳ Ｐゴシック" pitchFamily="1" charset="-128"/>
                <a:cs typeface="ＭＳ Ｐゴシック" pitchFamily="1" charset="-128"/>
              </a:rPr>
              <a:t>ели</a:t>
            </a:r>
            <a:r>
              <a:rPr lang="uk-UA" sz="1200" b="1" kern="1200" dirty="0" smtClean="0">
                <a:solidFill>
                  <a:schemeClr val="tx1"/>
                </a:solidFill>
                <a:latin typeface="Gill Sans" pitchFamily="1" charset="0"/>
                <a:ea typeface="ＭＳ Ｐゴシック" pitchFamily="1" charset="-128"/>
                <a:cs typeface="ＭＳ Ｐゴシック" pitchFamily="1" charset="-128"/>
              </a:rPr>
              <a:t>, пили, покупали, продавали…</a:t>
            </a:r>
            <a:endParaRPr lang="ru-RU"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uk-UA" sz="1200" b="1" kern="1200" dirty="0" smtClean="0">
                <a:solidFill>
                  <a:schemeClr val="tx1"/>
                </a:solidFill>
                <a:latin typeface="Gill Sans" pitchFamily="1" charset="0"/>
                <a:ea typeface="ＭＳ Ｐゴシック" pitchFamily="1" charset="-128"/>
                <a:cs typeface="ＭＳ Ｐゴシック" pitchFamily="1" charset="-128"/>
              </a:rPr>
              <a:t>…садили, </a:t>
            </a:r>
            <a:r>
              <a:rPr lang="uk-UA" sz="1200" b="1" kern="1200" dirty="0" err="1" smtClean="0">
                <a:solidFill>
                  <a:schemeClr val="tx1"/>
                </a:solidFill>
                <a:latin typeface="Gill Sans" pitchFamily="1" charset="0"/>
                <a:ea typeface="ＭＳ Ｐゴシック" pitchFamily="1" charset="-128"/>
                <a:cs typeface="ＭＳ Ｐゴシック" pitchFamily="1" charset="-128"/>
              </a:rPr>
              <a:t>строили</a:t>
            </a:r>
            <a:r>
              <a:rPr lang="ru-RU" sz="1200" b="1"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err="1" smtClean="0">
                <a:solidFill>
                  <a:schemeClr val="tx1"/>
                </a:solidFill>
                <a:latin typeface="Gill Sans" pitchFamily="1" charset="0"/>
                <a:ea typeface="ＭＳ Ｐゴシック" pitchFamily="1" charset="-128"/>
                <a:cs typeface="ＭＳ Ｐゴシック" pitchFamily="1" charset="-128"/>
              </a:rPr>
              <a:t>н</a:t>
            </a:r>
            <a:r>
              <a:rPr lang="uk-UA" sz="1200" b="1" kern="1200" dirty="0" smtClean="0">
                <a:solidFill>
                  <a:schemeClr val="tx1"/>
                </a:solidFill>
                <a:latin typeface="Gill Sans" pitchFamily="1" charset="0"/>
                <a:ea typeface="ＭＳ Ｐゴシック" pitchFamily="1" charset="-128"/>
                <a:cs typeface="ＭＳ Ｐゴシック" pitchFamily="1" charset="-128"/>
              </a:rPr>
              <a:t>о в день, в </a:t>
            </a:r>
            <a:r>
              <a:rPr lang="uk-UA" sz="1200" b="1" kern="1200" dirty="0" err="1" smtClean="0">
                <a:solidFill>
                  <a:schemeClr val="tx1"/>
                </a:solidFill>
                <a:latin typeface="Gill Sans" pitchFamily="1" charset="0"/>
                <a:ea typeface="ＭＳ Ｐゴシック" pitchFamily="1" charset="-128"/>
                <a:cs typeface="ＭＳ Ｐゴシック" pitchFamily="1" charset="-128"/>
              </a:rPr>
              <a:t>который</a:t>
            </a:r>
            <a:r>
              <a:rPr lang="uk-UA" sz="1200" b="1" kern="1200" dirty="0" smtClean="0">
                <a:solidFill>
                  <a:schemeClr val="tx1"/>
                </a:solidFill>
                <a:latin typeface="Gill Sans" pitchFamily="1" charset="0"/>
                <a:ea typeface="ＭＳ Ｐゴシック" pitchFamily="1" charset="-128"/>
                <a:cs typeface="ＭＳ Ｐゴシック" pitchFamily="1" charset="-128"/>
              </a:rPr>
              <a:t> Лот </a:t>
            </a:r>
            <a:r>
              <a:rPr lang="uk-UA" sz="1200" b="1" kern="1200" dirty="0" err="1" smtClean="0">
                <a:solidFill>
                  <a:schemeClr val="tx1"/>
                </a:solidFill>
                <a:latin typeface="Gill Sans" pitchFamily="1" charset="0"/>
                <a:ea typeface="ＭＳ Ｐゴシック" pitchFamily="1" charset="-128"/>
                <a:cs typeface="ＭＳ Ｐゴシック" pitchFamily="1" charset="-128"/>
              </a:rPr>
              <a:t>вышел</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из</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Содома</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пролился</a:t>
            </a:r>
            <a:r>
              <a:rPr lang="uk-UA" sz="1200" b="1" kern="1200" dirty="0" smtClean="0">
                <a:solidFill>
                  <a:schemeClr val="tx1"/>
                </a:solidFill>
                <a:latin typeface="Gill Sans" pitchFamily="1" charset="0"/>
                <a:ea typeface="ＭＳ Ｐゴシック" pitchFamily="1" charset="-128"/>
                <a:cs typeface="ＭＳ Ｐゴシック" pitchFamily="1" charset="-128"/>
              </a:rPr>
              <a:t> с неба </a:t>
            </a:r>
            <a:r>
              <a:rPr lang="uk-UA" sz="1200" b="1" kern="1200" dirty="0" err="1" smtClean="0">
                <a:solidFill>
                  <a:schemeClr val="tx1"/>
                </a:solidFill>
                <a:latin typeface="Gill Sans" pitchFamily="1" charset="0"/>
                <a:ea typeface="ＭＳ Ｐゴシック" pitchFamily="1" charset="-128"/>
                <a:cs typeface="ＭＳ Ｐゴシック" pitchFamily="1" charset="-128"/>
              </a:rPr>
              <a:t>дождь</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огненный</a:t>
            </a:r>
            <a:r>
              <a:rPr lang="uk-UA" sz="1200" b="1" kern="1200" dirty="0" smtClean="0">
                <a:solidFill>
                  <a:schemeClr val="tx1"/>
                </a:solidFill>
                <a:latin typeface="Gill Sans" pitchFamily="1" charset="0"/>
                <a:ea typeface="ＭＳ Ｐゴシック" pitchFamily="1" charset="-128"/>
                <a:cs typeface="ＭＳ Ｐゴシック" pitchFamily="1" charset="-128"/>
              </a:rPr>
              <a:t> и </a:t>
            </a:r>
            <a:r>
              <a:rPr lang="uk-UA" sz="1200" b="1" kern="1200" dirty="0" err="1" smtClean="0">
                <a:solidFill>
                  <a:schemeClr val="tx1"/>
                </a:solidFill>
                <a:latin typeface="Gill Sans" pitchFamily="1" charset="0"/>
                <a:ea typeface="ＭＳ Ｐゴシック" pitchFamily="1" charset="-128"/>
                <a:cs typeface="ＭＳ Ｐゴシック" pitchFamily="1" charset="-128"/>
              </a:rPr>
              <a:t>серный</a:t>
            </a:r>
            <a:r>
              <a:rPr lang="uk-UA" sz="1200" b="1" kern="1200" dirty="0" smtClean="0">
                <a:solidFill>
                  <a:schemeClr val="tx1"/>
                </a:solidFill>
                <a:latin typeface="Gill Sans" pitchFamily="1" charset="0"/>
                <a:ea typeface="ＭＳ Ｐゴシック" pitchFamily="1" charset="-128"/>
                <a:cs typeface="ＭＳ Ｐゴシック" pitchFamily="1" charset="-128"/>
              </a:rPr>
              <a:t> и </a:t>
            </a:r>
            <a:r>
              <a:rPr lang="uk-UA" sz="1200" b="1" kern="1200" dirty="0" err="1" smtClean="0">
                <a:solidFill>
                  <a:schemeClr val="tx1"/>
                </a:solidFill>
                <a:latin typeface="Gill Sans" pitchFamily="1" charset="0"/>
                <a:ea typeface="ＭＳ Ｐゴシック" pitchFamily="1" charset="-128"/>
                <a:cs typeface="ＭＳ Ｐゴシック" pitchFamily="1" charset="-128"/>
              </a:rPr>
              <a:t>истребил</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всех</a:t>
            </a:r>
            <a:r>
              <a:rPr lang="ru-RU" sz="1200" b="1" kern="1200" dirty="0" smtClean="0">
                <a:solidFill>
                  <a:schemeClr val="tx1"/>
                </a:solidFill>
                <a:latin typeface="Gill Sans" pitchFamily="1" charset="0"/>
                <a:ea typeface="ＭＳ Ｐゴシック" pitchFamily="1" charset="-128"/>
                <a:cs typeface="ＭＳ Ｐゴシック" pitchFamily="1" charset="-128"/>
              </a:rPr>
              <a:t>:</a:t>
            </a:r>
            <a:r>
              <a:rPr lang="uk-UA" sz="1200" b="1" kern="1200" dirty="0" smtClean="0">
                <a:solidFill>
                  <a:schemeClr val="tx1"/>
                </a:solidFill>
                <a:latin typeface="Gill Sans" pitchFamily="1" charset="0"/>
                <a:ea typeface="ＭＳ Ｐゴシック" pitchFamily="1" charset="-128"/>
                <a:cs typeface="ＭＳ Ｐゴシック" pitchFamily="1" charset="-128"/>
              </a:rPr>
              <a:t> так </a:t>
            </a:r>
            <a:r>
              <a:rPr lang="uk-UA" sz="1200" b="1" kern="1200" dirty="0" err="1" smtClean="0">
                <a:solidFill>
                  <a:schemeClr val="tx1"/>
                </a:solidFill>
                <a:latin typeface="Gill Sans" pitchFamily="1" charset="0"/>
                <a:ea typeface="ＭＳ Ｐゴシック" pitchFamily="1" charset="-128"/>
                <a:cs typeface="ＭＳ Ｐゴシック" pitchFamily="1" charset="-128"/>
              </a:rPr>
              <a:t>будет</a:t>
            </a:r>
            <a:r>
              <a:rPr lang="uk-UA" sz="1200" b="1" kern="1200" dirty="0" smtClean="0">
                <a:solidFill>
                  <a:schemeClr val="tx1"/>
                </a:solidFill>
                <a:latin typeface="Gill Sans" pitchFamily="1" charset="0"/>
                <a:ea typeface="ＭＳ Ｐゴシック" pitchFamily="1" charset="-128"/>
                <a:cs typeface="ＭＳ Ｐゴシック" pitchFamily="1" charset="-128"/>
              </a:rPr>
              <a:t> и в </a:t>
            </a:r>
            <a:r>
              <a:rPr lang="uk-UA" sz="1200" b="1" kern="1200" dirty="0" err="1" smtClean="0">
                <a:solidFill>
                  <a:schemeClr val="tx1"/>
                </a:solidFill>
                <a:latin typeface="Gill Sans" pitchFamily="1" charset="0"/>
                <a:ea typeface="ＭＳ Ｐゴシック" pitchFamily="1" charset="-128"/>
                <a:cs typeface="ＭＳ Ｐゴシック" pitchFamily="1" charset="-128"/>
              </a:rPr>
              <a:t>тот</a:t>
            </a:r>
            <a:r>
              <a:rPr lang="uk-UA" sz="1200" b="1" kern="1200" dirty="0" smtClean="0">
                <a:solidFill>
                  <a:schemeClr val="tx1"/>
                </a:solidFill>
                <a:latin typeface="Gill Sans" pitchFamily="1" charset="0"/>
                <a:ea typeface="ＭＳ Ｐゴシック" pitchFamily="1" charset="-128"/>
                <a:cs typeface="ＭＳ Ｐゴシック" pitchFamily="1" charset="-128"/>
              </a:rPr>
              <a:t> день, </a:t>
            </a:r>
            <a:r>
              <a:rPr lang="uk-UA" sz="1200" b="1" kern="1200" dirty="0" err="1" smtClean="0">
                <a:solidFill>
                  <a:schemeClr val="tx1"/>
                </a:solidFill>
                <a:latin typeface="Gill Sans" pitchFamily="1" charset="0"/>
                <a:ea typeface="ＭＳ Ｐゴシック" pitchFamily="1" charset="-128"/>
                <a:cs typeface="ＭＳ Ｐゴシック" pitchFamily="1" charset="-128"/>
              </a:rPr>
              <a:t>когда</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Сын</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Человеческий</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явится</a:t>
            </a:r>
            <a:r>
              <a:rPr lang="ru-RU" sz="1200" b="1" kern="1200" dirty="0" smtClean="0">
                <a:solidFill>
                  <a:schemeClr val="tx1"/>
                </a:solidFill>
                <a:latin typeface="Gill Sans" pitchFamily="1" charset="0"/>
                <a:ea typeface="ＭＳ Ｐゴシック" pitchFamily="1" charset="-128"/>
                <a:cs typeface="ＭＳ Ｐゴシック" pitchFamily="1" charset="-128"/>
              </a:rPr>
              <a:t>».</a:t>
            </a:r>
            <a:endParaRPr lang="ru-RU"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Помните эти уроки истории</a:t>
            </a:r>
            <a:r>
              <a:rPr lang="uk-UA" sz="1200"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Какой урок для нас сегодня! Иисус предупреждал нас о той же опасности.</a:t>
            </a:r>
            <a:endParaRPr lang="ru-RU"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Описание видов деятельности, перечисленных здесь, кажется, вполне нормальным явлением в жизни. Человек должен есть, и он долго не проживет, если не будет пить. Брак был установлен Богом, и Слово Божье говорит, что в этом есть благословение. Кроме того, покупать, продавать, сажать, и строить — это почетные виды деятельности, если они проводятся правильно и честно. Но мы должны помнить, что к распаду общества и потери его облика привело не столько то, что они делали, сколько то, что они забыли делать. Их время было полностью посвящено бизнесу и удовольствиям жизни, без должного внимания тому, что от Духа Божия. Они не преуспели в духовном, потому в своем ежедневном расписании не выделяли время для Бога.</a:t>
            </a:r>
            <a:endParaRPr lang="ru-RU"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Этот недостаток духовной силы привел человеческий род во дни Ноя к развращению через потворство извращенным желаниям и страстям. Пиршества, веселия и пьянство были нормальным течением дня. Люди относились к своему телу не как к драгоценному достоянию, данному им Богом, а как к вещи, которую можно использовать для удовольствия и ощущений. Разве надо еще проводить параллель с нашим обществом сегодня?</a:t>
            </a:r>
            <a:endParaRPr lang="ru-RU"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Евангелие от Матфея 24:37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Но как было во дни Ноя, так будет и пришествие Сына Человеческого».</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Утверждение материализма в нашем современного обществе — это не только корень проблем, которые стали нашим язвами, но самое верное доказательство того, что живем во время когда Сын Человеческий вернется. </a:t>
            </a:r>
            <a:endParaRPr lang="ru-RU"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...Катастрофы. Землетрясения. Наводнения. Ураганы. Болезни. Чрезмерное богатство. Крайняя нищета…</a:t>
            </a:r>
            <a:endParaRPr lang="ru-RU"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uk-UA" sz="1200" b="1" kern="1200" dirty="0" smtClean="0">
                <a:solidFill>
                  <a:schemeClr val="tx1"/>
                </a:solidFill>
                <a:latin typeface="Gill Sans" pitchFamily="1" charset="0"/>
                <a:ea typeface="ＭＳ Ｐゴシック" pitchFamily="1" charset="-128"/>
                <a:cs typeface="ＭＳ Ｐゴシック" pitchFamily="1" charset="-128"/>
              </a:rPr>
              <a:t>7. </a:t>
            </a:r>
            <a:r>
              <a:rPr lang="ru-RU" sz="1200" b="1" kern="1200" dirty="0" smtClean="0">
                <a:solidFill>
                  <a:schemeClr val="tx1"/>
                </a:solidFill>
                <a:latin typeface="Gill Sans" pitchFamily="1" charset="0"/>
                <a:ea typeface="ＭＳ Ｐゴシック" pitchFamily="1" charset="-128"/>
                <a:cs typeface="ＭＳ Ｐゴシック" pitchFamily="1" charset="-128"/>
              </a:rPr>
              <a:t>ВЕСТЬ ПРЕДУПРЕЖДЕНИЯ</a:t>
            </a:r>
            <a:endParaRPr lang="ru-RU"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ＭＳ Ｐゴシック" pitchFamily="1" charset="-128"/>
              </a:rPr>
              <a:t>Бытие</a:t>
            </a:r>
            <a:r>
              <a:rPr lang="uk-UA" sz="1200" b="1" kern="1200" dirty="0" smtClean="0">
                <a:solidFill>
                  <a:schemeClr val="tx1"/>
                </a:solidFill>
                <a:latin typeface="Gill Sans" pitchFamily="1" charset="0"/>
                <a:ea typeface="ＭＳ Ｐゴシック" pitchFamily="1" charset="-128"/>
                <a:cs typeface="ＭＳ Ｐゴシック" pitchFamily="1" charset="-128"/>
              </a:rPr>
              <a:t> 6:3</a:t>
            </a:r>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«И </a:t>
            </a:r>
            <a:r>
              <a:rPr lang="ru-RU" sz="1200" b="1" kern="1200" dirty="0" err="1" smtClean="0">
                <a:solidFill>
                  <a:schemeClr val="tx1"/>
                </a:solidFill>
                <a:latin typeface="Gill Sans" pitchFamily="1" charset="0"/>
                <a:ea typeface="ＭＳ Ｐゴシック" pitchFamily="1" charset="-128"/>
                <a:cs typeface="ＭＳ Ｐゴシック" pitchFamily="1" charset="-128"/>
              </a:rPr>
              <a:t>сазал</a:t>
            </a:r>
            <a:r>
              <a:rPr lang="ru-RU" sz="1200" b="1" kern="1200" dirty="0" smtClean="0">
                <a:solidFill>
                  <a:schemeClr val="tx1"/>
                </a:solidFill>
                <a:latin typeface="Gill Sans" pitchFamily="1" charset="0"/>
                <a:ea typeface="ＭＳ Ｐゴシック" pitchFamily="1" charset="-128"/>
                <a:cs typeface="ＭＳ Ｐゴシック" pitchFamily="1" charset="-128"/>
              </a:rPr>
              <a:t> Господь: не вечно Духу Моему быть </a:t>
            </a:r>
            <a:r>
              <a:rPr lang="ru-RU" sz="1200" b="1" kern="1200" dirty="0" err="1" smtClean="0">
                <a:solidFill>
                  <a:schemeClr val="tx1"/>
                </a:solidFill>
                <a:latin typeface="Gill Sans" pitchFamily="1" charset="0"/>
                <a:ea typeface="ＭＳ Ｐゴシック" pitchFamily="1" charset="-128"/>
                <a:cs typeface="ＭＳ Ｐゴシック" pitchFamily="1" charset="-128"/>
              </a:rPr>
              <a:t>пренебрегаемым</a:t>
            </a:r>
            <a:r>
              <a:rPr lang="ru-RU" sz="1200" b="1" kern="1200" dirty="0" smtClean="0">
                <a:solidFill>
                  <a:schemeClr val="tx1"/>
                </a:solidFill>
                <a:latin typeface="Gill Sans" pitchFamily="1" charset="0"/>
                <a:ea typeface="ＭＳ Ｐゴシック" pitchFamily="1" charset="-128"/>
                <a:cs typeface="ＭＳ Ｐゴシック" pitchFamily="1" charset="-128"/>
              </a:rPr>
              <a:t> человеками; потому что они плоть; пусть будут дни их сто двадцать лет».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Это характерное для Бога отношение в каждой период кризиса, через которые проходили люди. Бог установил определенные пределы возрастающему насилию, беззаконию и нечестию.</a:t>
            </a:r>
            <a:endParaRPr lang="ru-RU"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ＭＳ Ｐゴシック" pitchFamily="1" charset="-128"/>
              </a:rPr>
              <a:t>Иов</a:t>
            </a:r>
            <a:r>
              <a:rPr lang="uk-UA" sz="1200" b="1" kern="1200" dirty="0" smtClean="0">
                <a:solidFill>
                  <a:schemeClr val="tx1"/>
                </a:solidFill>
                <a:latin typeface="Gill Sans" pitchFamily="1" charset="0"/>
                <a:ea typeface="ＭＳ Ｐゴシック" pitchFamily="1" charset="-128"/>
                <a:cs typeface="ＭＳ Ｐゴシック" pitchFamily="1" charset="-128"/>
              </a:rPr>
              <a:t> 38:11</a:t>
            </a:r>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«Д</a:t>
            </a:r>
            <a:r>
              <a:rPr lang="uk-UA" sz="1200" b="1" kern="1200" dirty="0" smtClean="0">
                <a:solidFill>
                  <a:schemeClr val="tx1"/>
                </a:solidFill>
                <a:latin typeface="Gill Sans" pitchFamily="1" charset="0"/>
                <a:ea typeface="ＭＳ Ｐゴシック" pitchFamily="1" charset="-128"/>
                <a:cs typeface="ＭＳ Ｐゴシック" pitchFamily="1" charset="-128"/>
              </a:rPr>
              <a:t>оселе </a:t>
            </a:r>
            <a:r>
              <a:rPr lang="uk-UA" sz="1200" b="1" kern="1200" dirty="0" err="1" smtClean="0">
                <a:solidFill>
                  <a:schemeClr val="tx1"/>
                </a:solidFill>
                <a:latin typeface="Gill Sans" pitchFamily="1" charset="0"/>
                <a:ea typeface="ＭＳ Ｐゴシック" pitchFamily="1" charset="-128"/>
                <a:cs typeface="ＭＳ Ｐゴシック" pitchFamily="1" charset="-128"/>
              </a:rPr>
              <a:t>дойдешь</a:t>
            </a:r>
            <a:r>
              <a:rPr lang="uk-UA" sz="1200" b="1" kern="1200" dirty="0" smtClean="0">
                <a:solidFill>
                  <a:schemeClr val="tx1"/>
                </a:solidFill>
                <a:latin typeface="Gill Sans" pitchFamily="1" charset="0"/>
                <a:ea typeface="ＭＳ Ｐゴシック" pitchFamily="1" charset="-128"/>
                <a:cs typeface="ＭＳ Ｐゴシック" pitchFamily="1" charset="-128"/>
              </a:rPr>
              <a:t> и не </a:t>
            </a:r>
            <a:r>
              <a:rPr lang="uk-UA" sz="1200" b="1" kern="1200" dirty="0" err="1" smtClean="0">
                <a:solidFill>
                  <a:schemeClr val="tx1"/>
                </a:solidFill>
                <a:latin typeface="Gill Sans" pitchFamily="1" charset="0"/>
                <a:ea typeface="ＭＳ Ｐゴシック" pitchFamily="1" charset="-128"/>
                <a:cs typeface="ＭＳ Ｐゴシック" pitchFamily="1" charset="-128"/>
              </a:rPr>
              <a:t>перейдешь</a:t>
            </a:r>
            <a:r>
              <a:rPr lang="uk-UA" sz="1200" b="1" kern="1200" dirty="0" smtClean="0">
                <a:solidFill>
                  <a:schemeClr val="tx1"/>
                </a:solidFill>
                <a:latin typeface="Gill Sans" pitchFamily="1" charset="0"/>
                <a:ea typeface="ＭＳ Ｐゴシック" pitchFamily="1" charset="-128"/>
                <a:cs typeface="ＭＳ Ｐゴシック" pitchFamily="1" charset="-128"/>
              </a:rPr>
              <a:t>, и </a:t>
            </a:r>
            <a:r>
              <a:rPr lang="uk-UA" sz="1200" b="1" kern="1200" dirty="0" err="1" smtClean="0">
                <a:solidFill>
                  <a:schemeClr val="tx1"/>
                </a:solidFill>
                <a:latin typeface="Gill Sans" pitchFamily="1" charset="0"/>
                <a:ea typeface="ＭＳ Ｐゴシック" pitchFamily="1" charset="-128"/>
                <a:cs typeface="ＭＳ Ｐゴシック" pitchFamily="1" charset="-128"/>
              </a:rPr>
              <a:t>здесь</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предел</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надменным</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волнам</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твоим</a:t>
            </a:r>
            <a:r>
              <a:rPr lang="uk-UA" sz="1200" b="1"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это был Божественный указ, который удерживает воду у берега. Сто двадцать лет стало границей, установленной для греха в поколении Ноя.</a:t>
            </a:r>
            <a:endParaRPr lang="ru-RU"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Мы не знаем точно, сколько лет, но мы можем быть уверены, что и в наши дни есть предел, после которого любовь Бога не будет больше ждать, чтобы люди обратились к Нему.</a:t>
            </a:r>
            <a:endParaRPr lang="ru-RU"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Но на протяжении 120 лет до потопа Бог через Своего слугу Ноя — «проповедника правды» предупреждал людей о предстоящем. Ковчег был построен, чтобы обеспечить безопасность во время предстоящей бури. </a:t>
            </a:r>
            <a:endParaRPr lang="ru-RU"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Бог через своего посланника призывал своенравное поколение протянуть руку к жизни! Это повторится и в конце. </a:t>
            </a:r>
          </a:p>
          <a:p>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Евангелие от Матфея 24:14 </a:t>
            </a:r>
          </a:p>
          <a:p>
            <a:r>
              <a:rPr lang="ru-RU" sz="1200" b="1" dirty="0" smtClean="0">
                <a:solidFill>
                  <a:schemeClr val="tx1"/>
                </a:solidFill>
                <a:latin typeface="Century Gothic" pitchFamily="1" charset="0"/>
                <a:sym typeface="Century Gothic" pitchFamily="1" charset="0"/>
              </a:rPr>
              <a:t>«И проповедано будет сие Евангелие Царствия по всей вселенной…</a:t>
            </a:r>
            <a:endParaRPr lang="ru-RU"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Евангелие от Матфея 24:14 </a:t>
            </a:r>
          </a:p>
          <a:p>
            <a:r>
              <a:rPr lang="uk-UA" sz="1200" b="1" kern="1200" dirty="0" smtClean="0">
                <a:solidFill>
                  <a:schemeClr val="tx1"/>
                </a:solidFill>
                <a:latin typeface="Gill Sans" pitchFamily="1" charset="0"/>
                <a:ea typeface="ＭＳ Ｐゴシック" pitchFamily="1" charset="-128"/>
                <a:cs typeface="ＭＳ Ｐゴシック" pitchFamily="1" charset="-128"/>
              </a:rPr>
              <a:t>…</a:t>
            </a:r>
            <a:r>
              <a:rPr lang="uk-UA" sz="1200" b="1" kern="1200" dirty="0" err="1" smtClean="0">
                <a:solidFill>
                  <a:schemeClr val="tx1"/>
                </a:solidFill>
                <a:latin typeface="Gill Sans" pitchFamily="1" charset="0"/>
                <a:ea typeface="ＭＳ Ｐゴシック" pitchFamily="1" charset="-128"/>
                <a:cs typeface="ＭＳ Ｐゴシック" pitchFamily="1" charset="-128"/>
              </a:rPr>
              <a:t>во</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свидетельство</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всем</a:t>
            </a:r>
            <a:r>
              <a:rPr lang="uk-UA" sz="1200" b="1" kern="1200" dirty="0" smtClean="0">
                <a:solidFill>
                  <a:schemeClr val="tx1"/>
                </a:solidFill>
                <a:latin typeface="Gill Sans" pitchFamily="1" charset="0"/>
                <a:ea typeface="ＭＳ Ｐゴシック" pitchFamily="1" charset="-128"/>
                <a:cs typeface="ＭＳ Ｐゴシック" pitchFamily="1" charset="-128"/>
              </a:rPr>
              <a:t> народам; и </a:t>
            </a:r>
            <a:r>
              <a:rPr lang="uk-UA" sz="1200" b="1" kern="1200" dirty="0" err="1" smtClean="0">
                <a:solidFill>
                  <a:schemeClr val="tx1"/>
                </a:solidFill>
                <a:latin typeface="Gill Sans" pitchFamily="1" charset="0"/>
                <a:ea typeface="ＭＳ Ｐゴシック" pitchFamily="1" charset="-128"/>
                <a:cs typeface="ＭＳ Ｐゴシック" pitchFamily="1" charset="-128"/>
              </a:rPr>
              <a:t>тогда</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придет</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конец</a:t>
            </a:r>
            <a:r>
              <a:rPr lang="ru-RU" sz="1200" b="1" kern="1200" dirty="0" smtClean="0">
                <a:solidFill>
                  <a:schemeClr val="tx1"/>
                </a:solidFill>
                <a:latin typeface="Gill Sans" pitchFamily="1" charset="0"/>
                <a:ea typeface="ＭＳ Ｐゴシック" pitchFamily="1" charset="-128"/>
                <a:cs typeface="ＭＳ Ｐゴシック" pitchFamily="1" charset="-128"/>
              </a:rPr>
              <a:t>».</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Иисус предвидел наше время. </a:t>
            </a:r>
          </a:p>
          <a:p>
            <a:r>
              <a:rPr lang="ru-RU" sz="1200" kern="1200" dirty="0" smtClean="0">
                <a:solidFill>
                  <a:schemeClr val="tx1"/>
                </a:solidFill>
                <a:latin typeface="Gill Sans" pitchFamily="1" charset="0"/>
                <a:ea typeface="ＭＳ Ｐゴシック" pitchFamily="1" charset="-128"/>
                <a:cs typeface="ＭＳ Ｐゴシック" pitchFamily="1" charset="-128"/>
              </a:rPr>
              <a:t>Евангелие от Луки</a:t>
            </a:r>
            <a:r>
              <a:rPr lang="uk-UA" sz="1200" kern="1200" dirty="0" smtClean="0">
                <a:solidFill>
                  <a:schemeClr val="tx1"/>
                </a:solidFill>
                <a:latin typeface="Gill Sans" pitchFamily="1" charset="0"/>
                <a:ea typeface="ＭＳ Ｐゴシック" pitchFamily="1" charset="-128"/>
                <a:cs typeface="ＭＳ Ｐゴシック" pitchFamily="1" charset="-128"/>
              </a:rPr>
              <a:t> 21:26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Л</a:t>
            </a:r>
            <a:r>
              <a:rPr lang="uk-UA" sz="1200" b="1" kern="1200" dirty="0" smtClean="0">
                <a:solidFill>
                  <a:schemeClr val="tx1"/>
                </a:solidFill>
                <a:latin typeface="Gill Sans" pitchFamily="1" charset="0"/>
                <a:ea typeface="ＭＳ Ｐゴシック" pitchFamily="1" charset="-128"/>
                <a:cs typeface="ＭＳ Ｐゴシック" pitchFamily="1" charset="-128"/>
              </a:rPr>
              <a:t>юди </a:t>
            </a:r>
            <a:r>
              <a:rPr lang="uk-UA" sz="1200" b="1" kern="1200" dirty="0" err="1" smtClean="0">
                <a:solidFill>
                  <a:schemeClr val="tx1"/>
                </a:solidFill>
                <a:latin typeface="Gill Sans" pitchFamily="1" charset="0"/>
                <a:ea typeface="ＭＳ Ｐゴシック" pitchFamily="1" charset="-128"/>
                <a:cs typeface="ＭＳ Ｐゴシック" pitchFamily="1" charset="-128"/>
              </a:rPr>
              <a:t>будут</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kern="1200" dirty="0" err="1" smtClean="0">
                <a:solidFill>
                  <a:schemeClr val="tx1"/>
                </a:solidFill>
                <a:latin typeface="Gill Sans" pitchFamily="1" charset="0"/>
                <a:ea typeface="ＭＳ Ｐゴシック" pitchFamily="1" charset="-128"/>
                <a:cs typeface="ＭＳ Ｐゴシック" pitchFamily="1" charset="-128"/>
              </a:rPr>
              <a:t>издыхать</a:t>
            </a:r>
            <a:r>
              <a:rPr lang="uk-UA" sz="1200" b="1" kern="1200" dirty="0" smtClean="0">
                <a:solidFill>
                  <a:schemeClr val="tx1"/>
                </a:solidFill>
                <a:latin typeface="Gill Sans" pitchFamily="1" charset="0"/>
                <a:ea typeface="ＭＳ Ｐゴシック" pitchFamily="1" charset="-128"/>
                <a:cs typeface="ＭＳ Ｐゴシック" pitchFamily="1" charset="-128"/>
              </a:rPr>
              <a:t> от </a:t>
            </a:r>
            <a:r>
              <a:rPr lang="uk-UA" sz="1200" b="1" kern="1200" dirty="0" err="1" smtClean="0">
                <a:solidFill>
                  <a:schemeClr val="tx1"/>
                </a:solidFill>
                <a:latin typeface="Gill Sans" pitchFamily="1" charset="0"/>
                <a:ea typeface="ＭＳ Ｐゴシック" pitchFamily="1" charset="-128"/>
                <a:cs typeface="ＭＳ Ｐゴシック" pitchFamily="1" charset="-128"/>
              </a:rPr>
              <a:t>страха</a:t>
            </a:r>
            <a:r>
              <a:rPr lang="uk-UA" sz="1200" b="1" kern="1200" dirty="0" smtClean="0">
                <a:solidFill>
                  <a:schemeClr val="tx1"/>
                </a:solidFill>
                <a:latin typeface="Gill Sans" pitchFamily="1" charset="0"/>
                <a:ea typeface="ＭＳ Ｐゴシック" pitchFamily="1" charset="-128"/>
                <a:cs typeface="ＭＳ Ｐゴシック" pitchFamily="1" charset="-128"/>
              </a:rPr>
              <a:t> и </a:t>
            </a:r>
            <a:r>
              <a:rPr lang="uk-UA" sz="1200" b="1" kern="1200" dirty="0" err="1" smtClean="0">
                <a:solidFill>
                  <a:schemeClr val="tx1"/>
                </a:solidFill>
                <a:latin typeface="Gill Sans" pitchFamily="1" charset="0"/>
                <a:ea typeface="ＭＳ Ｐゴシック" pitchFamily="1" charset="-128"/>
                <a:cs typeface="ＭＳ Ｐゴシック" pitchFamily="1" charset="-128"/>
              </a:rPr>
              <a:t>ожидания</a:t>
            </a:r>
            <a:r>
              <a:rPr lang="uk-UA" sz="1200" b="1" kern="1200" dirty="0" smtClean="0">
                <a:solidFill>
                  <a:schemeClr val="tx1"/>
                </a:solidFill>
                <a:latin typeface="Gill Sans" pitchFamily="1" charset="0"/>
                <a:ea typeface="ＭＳ Ｐゴシック" pitchFamily="1" charset="-128"/>
                <a:cs typeface="ＭＳ Ｐゴシック" pitchFamily="1" charset="-128"/>
              </a:rPr>
              <a:t> </a:t>
            </a:r>
            <a:r>
              <a:rPr lang="uk-UA" sz="1200" b="1" i="1" kern="1200" dirty="0" err="1" smtClean="0">
                <a:solidFill>
                  <a:schemeClr val="tx1"/>
                </a:solidFill>
                <a:latin typeface="Gill Sans" pitchFamily="1" charset="0"/>
                <a:ea typeface="ＭＳ Ｐゴシック" pitchFamily="1" charset="-128"/>
                <a:cs typeface="ＭＳ Ｐゴシック" pitchFamily="1" charset="-128"/>
              </a:rPr>
              <a:t>бедствий</a:t>
            </a:r>
            <a:r>
              <a:rPr lang="uk-UA" sz="1200" b="1"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Луки</a:t>
            </a:r>
            <a:r>
              <a:rPr lang="uk-UA" sz="1200" kern="1200" dirty="0" smtClean="0">
                <a:solidFill>
                  <a:schemeClr val="tx1"/>
                </a:solidFill>
                <a:latin typeface="Gill Sans" pitchFamily="1" charset="0"/>
                <a:ea typeface="ＭＳ Ｐゴシック" pitchFamily="1" charset="-128"/>
                <a:cs typeface="ＭＳ Ｐゴシック" pitchFamily="1" charset="-128"/>
              </a:rPr>
              <a:t> 21:26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uk-UA" sz="1200" b="1" kern="1200" dirty="0" smtClean="0">
                <a:solidFill>
                  <a:schemeClr val="tx1"/>
                </a:solidFill>
                <a:latin typeface="Gill Sans" pitchFamily="1" charset="0"/>
                <a:ea typeface="ＭＳ Ｐゴシック" pitchFamily="1" charset="-128"/>
                <a:cs typeface="ＭＳ Ｐゴシック" pitchFamily="1" charset="-128"/>
              </a:rPr>
              <a:t>грядущих на </a:t>
            </a:r>
            <a:r>
              <a:rPr lang="ru-RU" sz="1200" b="1" kern="1200" dirty="0" smtClean="0">
                <a:solidFill>
                  <a:schemeClr val="tx1"/>
                </a:solidFill>
                <a:latin typeface="Gill Sans" pitchFamily="1" charset="0"/>
                <a:ea typeface="ＭＳ Ｐゴシック" pitchFamily="1" charset="-128"/>
                <a:cs typeface="ＭＳ Ｐゴシック" pitchFamily="1" charset="-128"/>
              </a:rPr>
              <a:t>в</a:t>
            </a:r>
            <a:r>
              <a:rPr lang="uk-UA" sz="1200" b="1" kern="1200" dirty="0" err="1" smtClean="0">
                <a:solidFill>
                  <a:schemeClr val="tx1"/>
                </a:solidFill>
                <a:latin typeface="Gill Sans" pitchFamily="1" charset="0"/>
                <a:ea typeface="ＭＳ Ｐゴシック" pitchFamily="1" charset="-128"/>
                <a:cs typeface="ＭＳ Ｐゴシック" pitchFamily="1" charset="-128"/>
              </a:rPr>
              <a:t>селенную</a:t>
            </a:r>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 Этот страх — это не просто удел простодушных и суеверных. Ученые, мыслители, государственные деятели изнывают от страха о неизвестном и угрожающем будущем. Страх загрязнения, страх перенаселения, страх от лекарств; страх от упадка нравственных норм, страх перед насилием, страх перед войной, и уничтожением. Добавьте к этому списку страх за семью, здоровье и выживание в мире изобилия, где инфляция угрожает забрать Божьи щедроты.</a:t>
            </a:r>
            <a:endParaRPr lang="ru-RU"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ru-RU" sz="1200" b="1" dirty="0" smtClean="0">
                <a:solidFill>
                  <a:srgbClr val="000000"/>
                </a:solidFill>
                <a:latin typeface="Century Gothic" pitchFamily="1" charset="0"/>
                <a:sym typeface="Century Gothic" pitchFamily="1" charset="0"/>
              </a:rPr>
              <a:t>Если и есть какая-то надежда на спасение нашего мира, то это спасение должно прийти свыше!</a:t>
            </a:r>
            <a:endParaRPr lang="en-US" sz="1200" b="1" dirty="0" smtClean="0">
              <a:solidFill>
                <a:srgbClr val="000000"/>
              </a:solidFill>
              <a:latin typeface="Century Gothic" pitchFamily="1" charset="0"/>
              <a:sym typeface="Century Gothic" pitchFamily="1" charset="0"/>
            </a:endParaRPr>
          </a:p>
          <a:p>
            <a:endParaRPr lang="ru-RU"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
          <p:cNvSpPr>
            <a:spLocks noGrp="1" noRot="1" noChangeAspect="1" noChangeArrowheads="1" noTextEdit="1"/>
          </p:cNvSpPr>
          <p:nvPr>
            <p:ph type="sldImg"/>
          </p:nvPr>
        </p:nvSpPr>
        <p:spPr>
          <a:solidFill>
            <a:srgbClr val="FFFFFF"/>
          </a:solidFill>
          <a:ln/>
        </p:spPr>
      </p:sp>
      <p:sp>
        <p:nvSpPr>
          <p:cNvPr id="120835" name="Rectangle 2"/>
          <p:cNvSpPr>
            <a:spLocks noGrp="1" noChangeArrowheads="1"/>
          </p:cNvSpPr>
          <p:nvPr>
            <p:ph type="body" idx="1"/>
          </p:nvPr>
        </p:nvSpPr>
        <p:spPr>
          <a:noFill/>
          <a:ln/>
        </p:spPr>
        <p:txBody>
          <a:bodyPr/>
          <a:lstStyle/>
          <a:p>
            <a:pPr eaLnBrk="1" hangingPunct="1"/>
            <a:r>
              <a:rPr lang="ru-RU" sz="1200" kern="1200" smtClean="0">
                <a:solidFill>
                  <a:schemeClr val="tx1"/>
                </a:solidFill>
                <a:latin typeface="Gill Sans" pitchFamily="1" charset="0"/>
                <a:ea typeface="ＭＳ Ｐゴシック" pitchFamily="1" charset="-128"/>
                <a:cs typeface="ＭＳ Ｐゴシック" pitchFamily="1" charset="-128"/>
              </a:rPr>
              <a:t>... Расизм. Это ужасный мир, в котором мы живем.</a:t>
            </a:r>
            <a:endParaRPr lang="en-US" sz="1400" smtClean="0">
              <a:latin typeface="Times New Roman" pitchFamily="1" charset="0"/>
              <a:cs typeface="Times" pitchFamily="1" charset="0"/>
              <a:sym typeface="Times New Roman" pitchFamily="1"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Однажды охотник в красной шапке и пальто преследовал оленя на дремучем лесистом склоне. Увлеченной охотой, он не сразу заметил, что оказался в зоне лесного пожара. Огонь пожирал деревья и подбирался все ближе и ближе. Охотник бросился бежать что есть силы, пока не оказался на вершине холма. Он остановился на краю пропасти высотой в 600 метров.</a:t>
            </a:r>
            <a:endParaRPr lang="ru-RU"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Пропасть впереди и пожар сзади: что делать? </a:t>
            </a:r>
          </a:p>
          <a:p>
            <a:r>
              <a:rPr lang="ru-RU" sz="1200" kern="1200" dirty="0" smtClean="0">
                <a:solidFill>
                  <a:schemeClr val="tx1"/>
                </a:solidFill>
                <a:latin typeface="Gill Sans" pitchFamily="1" charset="0"/>
                <a:ea typeface="ＭＳ Ｐゴシック" pitchFamily="1" charset="-128"/>
                <a:cs typeface="ＭＳ Ｐゴシック" pitchFamily="1" charset="-128"/>
              </a:rPr>
              <a:t>Прыгнуть вниз — означало верную смерть. Остаться стоять было еще хуже — он был бы сожжен заживо.</a:t>
            </a:r>
            <a:endParaRPr lang="ru-RU"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Но именно в этот критический момент помощь оказалась близко. Взор одного из пожарных остановился на красной шапке, он увидел мечущегося на холме человека, и незамедлительно связался по рации со штабом и вызвал вертолет. Вскоре над головой обреченного на смерть человека появился вертолет. </a:t>
            </a:r>
            <a:endParaRPr lang="ru-RU"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 веревка была сброшена вниз, и охотник крепко ухватился за жизнь! Сильные руки сверху подхватили его, и он был спасен…</a:t>
            </a:r>
          </a:p>
          <a:p>
            <a:r>
              <a:rPr lang="ru-RU" sz="1200" b="1" kern="1200" dirty="0" smtClean="0">
                <a:solidFill>
                  <a:schemeClr val="tx1"/>
                </a:solidFill>
                <a:latin typeface="Gill Sans" pitchFamily="1" charset="0"/>
                <a:ea typeface="ＭＳ Ｐゴシック" pitchFamily="1" charset="-128"/>
                <a:cs typeface="ＭＳ Ｐゴシック" pitchFamily="1" charset="-128"/>
              </a:rPr>
              <a:t>«Спасение должно прийти свыше»</a:t>
            </a:r>
            <a:endParaRPr lang="ru-RU"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Наша единственная надежда, что избавление придет свыше.</a:t>
            </a:r>
          </a:p>
          <a:p>
            <a:r>
              <a:rPr lang="ru-RU" sz="1200" kern="1200" dirty="0" smtClean="0">
                <a:solidFill>
                  <a:schemeClr val="tx1"/>
                </a:solidFill>
                <a:latin typeface="Gill Sans" pitchFamily="1" charset="0"/>
                <a:ea typeface="ＭＳ Ｐゴシック" pitchFamily="1" charset="-128"/>
                <a:cs typeface="ＭＳ Ｐゴシック" pitchFamily="1" charset="-128"/>
              </a:rPr>
              <a:t>Иисус обещал: </a:t>
            </a:r>
            <a:endParaRPr lang="ru-RU"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ＭＳ Ｐゴシック" pitchFamily="1" charset="-128"/>
              </a:rPr>
              <a:t>Евангелие от Иоанна 14:3</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«…Приду опять и возьму вас к Себе»</a:t>
            </a:r>
            <a:r>
              <a:rPr lang="ru-RU" sz="1200" kern="1200" dirty="0" smtClean="0">
                <a:solidFill>
                  <a:schemeClr val="tx1"/>
                </a:solidFill>
                <a:latin typeface="Gill Sans" pitchFamily="1" charset="0"/>
                <a:ea typeface="ＭＳ Ｐゴシック" pitchFamily="1" charset="-128"/>
                <a:cs typeface="ＭＳ Ｐゴシック" pitchFamily="1" charset="-128"/>
              </a:rPr>
              <a:t>.</a:t>
            </a:r>
          </a:p>
          <a:p>
            <a:r>
              <a:rPr lang="ru-RU" sz="1200" kern="1200" dirty="0" smtClean="0">
                <a:solidFill>
                  <a:schemeClr val="tx1"/>
                </a:solidFill>
                <a:latin typeface="Gill Sans" pitchFamily="1" charset="0"/>
                <a:ea typeface="ＭＳ Ｐゴシック" pitchFamily="1" charset="-128"/>
                <a:cs typeface="ＭＳ Ｐゴシック" pitchFamily="1" charset="-128"/>
              </a:rPr>
              <a:t> Ухватиться за жизнь — значит ухватиться за протянутую руку Иисуса Христа, нашего Спасителя, и позволить Ему приготовить нас к великому дню Своего Пришествия. Этот день уже близок, он «при дверях». Творец жизни уже однажды вмешался и принял меры в дни Ноя, и мы можем быть уверены, что Он это сделает опять — в наше время. </a:t>
            </a:r>
            <a:endParaRPr lang="ru-RU"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Когда Иисус Христос пришел на землю в первый раз, жизнь обретал каждый, кто искренне протягивал к Нему руки. Он творил чудеса физического исцеления, но самым большим чудом было исцеления души, избавление от оков греха.</a:t>
            </a:r>
            <a:endParaRPr lang="ru-RU"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Когда Иисус ходил среди людей, слава о Проповеднике-Целителе быстро распространилась, и толпы стекались к Нему. Несомненно, многие приходили из любопытства, надеясь увидеть воочию доказательства Его сверхъестественной силы. Но другие приходили движимые чувством внутренней нужды. Таковые всегда получали благословление, исцеление, и были наполнены чувством удовлетворения и радости. В Евангелии от Марка рассказывается об одной женщине, которая присоединилась к толпе, следовавшей за Иисусом. Находясь в большой нужде, она, кажется, увидела проблеск надежды! В течение двенадцати лет она </a:t>
            </a:r>
          </a:p>
          <a:p>
            <a:r>
              <a:rPr lang="ru-RU" sz="1200" kern="1200" dirty="0" smtClean="0">
                <a:solidFill>
                  <a:schemeClr val="tx1"/>
                </a:solidFill>
                <a:latin typeface="Gill Sans" pitchFamily="1" charset="0"/>
                <a:ea typeface="ＭＳ Ｐゴシック" pitchFamily="1" charset="-128"/>
                <a:cs typeface="ＭＳ Ｐゴシック" pitchFamily="1" charset="-128"/>
              </a:rPr>
              <a:t>Евангелие от Марка 5:26</a:t>
            </a: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Много потерпела от многих врачей, истощила все, что было у ней, и не получила никакой пользы, но пришла еще в худшее состояние».</a:t>
            </a:r>
            <a:endParaRPr lang="ru-RU"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Ее положение — это символ отчаянного положения, в котором многие из нас находятся сегодня! Никогда в истории человечества не было так много потрачено на врачей ради душевного спокойствия, счастья и решения проблем, которые угрожают самому существованию и при этом приносят так мало результатов. Мы не в лучшем положении, у нас все еще более тревожно! Но Христос стал ответом на все нужды женщины! У Него есть ответ и для нас сегодня. Женщина решительно протянула дрожащую руку веры за жизнью.</a:t>
            </a:r>
            <a:endParaRPr lang="ru-RU"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Было очень сложно приблизиться к Иисусу. Даже тогда, когда Он проходил через ее деревню, было совершенно невозможно даже мечтать о личной встрече. Люди в толпе толкали друг друга, чтобы быть рядом с Ним, чтобы увидеть Его, и этой женщине пришлось приложить немало усилий, чтобы приблизиться к Нему настолько близко, чтобы протянуть руку и прикоснуться к краю Его одежды.</a:t>
            </a:r>
            <a:endParaRPr lang="ru-RU"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
          <p:cNvSpPr>
            <a:spLocks noGrp="1" noRot="1" noChangeAspect="1" noChangeArrowheads="1" noTextEdit="1"/>
          </p:cNvSpPr>
          <p:nvPr>
            <p:ph type="sldImg"/>
          </p:nvPr>
        </p:nvSpPr>
        <p:spPr>
          <a:solidFill>
            <a:srgbClr val="FFFFFF"/>
          </a:solidFill>
          <a:ln/>
        </p:spPr>
      </p:sp>
      <p:sp>
        <p:nvSpPr>
          <p:cNvPr id="121859" name="Rectangle 2"/>
          <p:cNvSpPr>
            <a:spLocks noGrp="1" noChangeArrowheads="1"/>
          </p:cNvSpPr>
          <p:nvPr>
            <p:ph type="body" idx="1"/>
          </p:nvPr>
        </p:nvSpPr>
        <p:spPr>
          <a:noFill/>
          <a:ln/>
        </p:spPr>
        <p:txBody>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200" kern="1200" dirty="0" smtClean="0">
                <a:solidFill>
                  <a:schemeClr val="tx1"/>
                </a:solidFill>
                <a:latin typeface="Gill Sans" pitchFamily="1" charset="0"/>
                <a:ea typeface="ＭＳ Ｐゴシック" pitchFamily="1" charset="-128"/>
                <a:cs typeface="ＭＳ Ｐゴシック" pitchFamily="1" charset="-128"/>
              </a:rPr>
              <a:t>Как для молодого, так и для зрелого или преклонного возраста человека, жизнь еще никогда не выглядела так мрачно. Мы живем под тенью все нарастающих глобальных проблем, которые, если не разрешить, приведут к разрушению мира. Как сказал один психолог из Гарвардского университета: «Все ценности изменчивы, нормы нарушены. Царит умственная, моральная, эстетическая и социальная анархия». </a:t>
            </a:r>
            <a:endParaRPr lang="en-US" dirty="0" smtClean="0">
              <a:latin typeface="Times" pitchFamily="1" charset="0"/>
              <a:cs typeface="Times" pitchFamily="1" charset="0"/>
              <a:sym typeface="Times" pitchFamily="1"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 в эту же секунду потекла </a:t>
            </a:r>
            <a:r>
              <a:rPr lang="ru-RU" sz="1200" kern="1200" dirty="0" err="1" smtClean="0">
                <a:solidFill>
                  <a:schemeClr val="tx1"/>
                </a:solidFill>
                <a:latin typeface="Gill Sans" pitchFamily="1" charset="0"/>
                <a:ea typeface="ＭＳ Ｐゴシック" pitchFamily="1" charset="-128"/>
                <a:cs typeface="ＭＳ Ｐゴシック" pitchFamily="1" charset="-128"/>
              </a:rPr>
              <a:t>исцеляющяя</a:t>
            </a:r>
            <a:r>
              <a:rPr lang="ru-RU" sz="1200" kern="1200" dirty="0" smtClean="0">
                <a:solidFill>
                  <a:schemeClr val="tx1"/>
                </a:solidFill>
                <a:latin typeface="Gill Sans" pitchFamily="1" charset="0"/>
                <a:ea typeface="ＭＳ Ｐゴシック" pitchFamily="1" charset="-128"/>
                <a:cs typeface="ＭＳ Ｐゴシック" pitchFamily="1" charset="-128"/>
              </a:rPr>
              <a:t> сила. Она почувствовала, что в момент прикосновения ее тело было исцелено от болезни. Но и Иисус знал об этом тоже! «</a:t>
            </a:r>
            <a:r>
              <a:rPr lang="ru-RU" sz="1200" b="1" kern="1200" dirty="0" smtClean="0">
                <a:solidFill>
                  <a:schemeClr val="tx1"/>
                </a:solidFill>
                <a:latin typeface="Gill Sans" pitchFamily="1" charset="0"/>
                <a:ea typeface="ＭＳ Ｐゴシック" pitchFamily="1" charset="-128"/>
                <a:cs typeface="ＭＳ Ｐゴシック" pitchFamily="1" charset="-128"/>
              </a:rPr>
              <a:t>Кто прикоснулся к Моей одежде?»</a:t>
            </a:r>
            <a:r>
              <a:rPr lang="ru-RU" sz="1200" b="0" kern="1200" dirty="0" smtClean="0">
                <a:solidFill>
                  <a:schemeClr val="tx1"/>
                </a:solidFill>
                <a:latin typeface="Gill Sans" pitchFamily="1" charset="0"/>
                <a:ea typeface="ＭＳ Ｐゴシック" pitchFamily="1" charset="-128"/>
                <a:cs typeface="ＭＳ Ｐゴシック" pitchFamily="1" charset="-128"/>
              </a:rPr>
              <a:t>,</a:t>
            </a:r>
            <a:r>
              <a:rPr lang="ru-RU" sz="1200" kern="1200" dirty="0" smtClean="0">
                <a:solidFill>
                  <a:schemeClr val="tx1"/>
                </a:solidFill>
                <a:latin typeface="Gill Sans" pitchFamily="1" charset="0"/>
                <a:ea typeface="ＭＳ Ｐゴシック" pitchFamily="1" charset="-128"/>
                <a:cs typeface="ＭＳ Ｐゴシック" pitchFamily="1" charset="-128"/>
              </a:rPr>
              <a:t> — спросил Он. «Множество людей в этой толкотне прикасались к Тебе», — ответили ученики. «Как Ты можешь спрашивать, и как мы можем знать, кто прикоснулся к Тебе в такой толпе?» Но Иисус имел в виду иное прикосновение. Он почувствовал, и ответил на прикосновение веры!</a:t>
            </a:r>
            <a:endParaRPr lang="ru-RU"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Мы можем прикоснуться ко Христу через историю, искусство, литературу, философию, и во многих других отношениях, но при этом оставаться не спасенными. Прикосновение веры исцеляет. Кто хоть раз потянулся к жизни рукой веры, всегда находил даже в темноте, сильную, ожидающую нас, руку, готовую крепко обнять нас и прижать к Себе.</a:t>
            </a:r>
          </a:p>
          <a:p>
            <a:r>
              <a:rPr lang="ru-RU" sz="1200" kern="1200" dirty="0" smtClean="0">
                <a:solidFill>
                  <a:schemeClr val="tx1"/>
                </a:solidFill>
                <a:latin typeface="Gill Sans" pitchFamily="1" charset="0"/>
                <a:ea typeface="ＭＳ Ｐゴシック" pitchFamily="1" charset="-128"/>
                <a:cs typeface="ＭＳ Ｐゴシック" pitchFamily="1" charset="-128"/>
              </a:rPr>
              <a:t>Евангелие от Марка 5:34</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Он же сказал ей: Дщерь! вера твоя спасла тебя; иди в мире и будь здорова от болезни твоей»</a:t>
            </a:r>
            <a:endParaRPr lang="ru-RU"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У каждого из нас есть нужда, большая нужда, но, слава Богу, есть и решение — это Христос. Настало время нам лично, и как и всему обществу, протянуть руку и ухватиться за край Его одежды, иначе мы погибнем как жертвы своей изощренности. Как смотрит на нас небо? И как бы Бог описал нашу жизнь? На каком языке Ему говорить, чтобы пробудить наше сознание, и чувство нашей крайней нужды? Мы вполне можем найти ответ, читая обличительные обращения Бога к своему народу, Израилю, в подобный период беспечности и всеобщего отступничества.</a:t>
            </a:r>
            <a:endParaRPr lang="ru-RU"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Важно не только осознать нашу нужду, но необходимо осознать и принять помощь неба. Мы можем протянуть руку и получить жизнь. У Бога есть лекарство от болезни греха. Это единственное лекарство и, единственная надежда для человека. У нас нет возможности выбрать что-то из списка других антибиотиков. </a:t>
            </a:r>
            <a:endParaRPr lang="ru-RU"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ru-RU" sz="1200" kern="1200" dirty="0" smtClean="0">
                <a:solidFill>
                  <a:schemeClr val="tx1"/>
                </a:solidFill>
                <a:latin typeface="Gill Sans" pitchFamily="1" charset="0"/>
                <a:ea typeface="ＭＳ Ｐゴシック" pitchFamily="1" charset="-128"/>
                <a:cs typeface="ＭＳ Ｐゴシック" pitchFamily="1" charset="-128"/>
              </a:rPr>
              <a:t>Существует только Один, Который нам нужен.</a:t>
            </a:r>
          </a:p>
          <a:p>
            <a:endParaRPr lang="ru-RU"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Много лет назад, до того как лечение Пастера от бешенства стало общедоступным, в отдаленном городке бешеная собака укусила молодого мужчину и женщину. Чтобы получить лечение надлежало проделать не близкий путь в город. Владелец собаки предложил пострадавшим оплатить поездку в город и все расходы на лечение или же выплатить сразу сумму в размере пятисот долларов. Молодая женщина решила поехать на лечение. А молодой мужчина подумал, что он мог бы сделать с деньгами, выбрал 500 долларов.</a:t>
            </a:r>
            <a:endParaRPr lang="ru-RU"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Для бешенства есть только одно лекарство. А чтобы оно подействовало, оно должно быть введено до появления симптомов. Период между укусом и появлением симптомов может варьировать от двух недель до четырех месяцев или даже дольше, поэтому ради спасения жизни, лечение надобно начать без промедления. Представьте себе, отчаяние молодого мужчины, когда через две недели он начал испытывать трудности с глотанием. Может быть это симптомы бешенства?..</a:t>
            </a:r>
            <a:endParaRPr lang="ru-RU"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Потом спазмы мышц и паралич – определенно симптомы болезни. Нет сомнений, он пошел на риск и проиграл. И, наконец, ужасная смерть.</a:t>
            </a:r>
            <a:endParaRPr lang="ru-RU"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Вы спросите. Зачем этому мужчине было так рисковать? И я спрашиваю, зачем сегодня человеку заигрывать со смертью? Зачем покупать средства, которые не могут вылечить болезнь души, в лучшем случае они только облегчают симптомы? Целитель превыше Пастера предлагает помощь. Почему бы не отдать Ему нашу проблему греха? Почему бы не отдать нашу жизнь в Его руки? Он — Великий Врач. Сын Божий никогда не потерял ни одного больного. Какая возможность! Какая уверенность! Наш Бог ожидает только одного — согласия пациента. Зачем ждать, когда все пойдет по наклонной вниз? Доктор в доме! Он самый лучший врач — Великий Целитель. Почему не попросить помощи сегодня? Почему не протянуть руку жизни?</a:t>
            </a:r>
            <a:endParaRPr lang="ru-RU"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ru-RU" sz="1200" kern="1200" dirty="0" smtClean="0">
                <a:solidFill>
                  <a:schemeClr val="tx1"/>
                </a:solidFill>
                <a:latin typeface="Gill Sans" pitchFamily="1" charset="0"/>
                <a:ea typeface="ＭＳ Ｐゴシック" pitchFamily="1" charset="-128"/>
                <a:cs typeface="ＭＳ Ｐゴシック" pitchFamily="1" charset="-128"/>
              </a:rPr>
              <a:t>Призыв и молитва</a:t>
            </a:r>
          </a:p>
          <a:p>
            <a:endParaRPr lang="ru-RU"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a:prstGeom prst="rect">
            <a:avLst/>
          </a:prstGeom>
        </p:spPr>
        <p:txBody>
          <a:bodyPr vert="horz"/>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a:prstGeom prst="rect">
            <a:avLst/>
          </a:prstGeom>
        </p:spPr>
        <p:txBody>
          <a:bodyPr vert="horz"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4800"/>
            <a:ext cx="2286000" cy="6502400"/>
          </a:xfrm>
          <a:prstGeom prst="rect">
            <a:avLst/>
          </a:prstGeo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304800"/>
            <a:ext cx="6705600" cy="65024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30353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a:prstGeom prst="rect">
            <a:avLst/>
          </a:prstGeom>
        </p:spPr>
        <p:txBody>
          <a:bodyPr vert="horz"/>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6070600" y="2159000"/>
            <a:ext cx="147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7696200" y="2159000"/>
            <a:ext cx="147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a:prstGeom prst="rect">
            <a:avLst/>
          </a:prstGeom>
        </p:spPr>
        <p:txBody>
          <a:bodyPr vert="horz"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30353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sz="half" idx="1"/>
          </p:nvPr>
        </p:nvSpPr>
        <p:spPr>
          <a:xfrm>
            <a:off x="990600" y="990600"/>
            <a:ext cx="40132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990600"/>
            <a:ext cx="40132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4800"/>
            <a:ext cx="2286000" cy="6324600"/>
          </a:xfrm>
          <a:prstGeom prst="rect">
            <a:avLst/>
          </a:prstGeo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304800"/>
            <a:ext cx="6705600" cy="63246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1778000"/>
            <a:ext cx="2286000" cy="5029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67056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Verdana"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82700"/>
            <a:ext cx="2044700" cy="35306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1282700"/>
            <a:ext cx="5981700" cy="35306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1778000"/>
            <a:ext cx="2286000" cy="53086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6705600" cy="53086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1778000"/>
            <a:ext cx="2286000" cy="53086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6705600" cy="53086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9530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286385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933825" y="1193800"/>
            <a:ext cx="1146175" cy="52197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95300" y="1193800"/>
            <a:ext cx="3286125" cy="52197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9530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286385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933825" y="1193800"/>
            <a:ext cx="1146175" cy="52197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95300" y="1193800"/>
            <a:ext cx="3286125" cy="52197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Verdana"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203200"/>
            <a:ext cx="2286000" cy="66040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203200"/>
            <a:ext cx="6705600" cy="66040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Verdana" pitchFamily="1" charset="0"/>
              </a:rPr>
              <a:t>Click to edit Master title style</a:t>
            </a:r>
          </a:p>
        </p:txBody>
      </p:sp>
      <p:sp>
        <p:nvSpPr>
          <p:cNvPr id="1027" name="Rectangle 2"/>
          <p:cNvSpPr>
            <a:spLocks noGrp="1" noChangeArrowheads="1"/>
          </p:cNvSpPr>
          <p:nvPr>
            <p:ph type="body" idx="1"/>
          </p:nvPr>
        </p:nvSpPr>
        <p:spPr bwMode="auto">
          <a:xfrm>
            <a:off x="990600" y="2159000"/>
            <a:ext cx="81788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Verdana" pitchFamily="1" charset="0"/>
              </a:rPr>
              <a:t>Click to edit Master text styles</a:t>
            </a:r>
          </a:p>
          <a:p>
            <a:pPr lvl="1"/>
            <a:r>
              <a:rPr lang="en-US" smtClean="0">
                <a:sym typeface="Verdana" pitchFamily="1" charset="0"/>
              </a:rPr>
              <a:t>Second level</a:t>
            </a:r>
          </a:p>
          <a:p>
            <a:pPr lvl="2"/>
            <a:r>
              <a:rPr lang="en-US" smtClean="0">
                <a:sym typeface="Verdana" pitchFamily="1" charset="0"/>
              </a:rPr>
              <a:t>Third level</a:t>
            </a:r>
          </a:p>
          <a:p>
            <a:pPr lvl="3"/>
            <a:r>
              <a:rPr lang="en-US" smtClean="0">
                <a:sym typeface="Verdana" pitchFamily="1" charset="0"/>
              </a:rPr>
              <a:t>Fourth level</a:t>
            </a:r>
          </a:p>
          <a:p>
            <a:pPr lvl="4"/>
            <a:r>
              <a:rPr lang="en-US" smtClean="0">
                <a:sym typeface="Verdana" pitchFamily="1" charset="0"/>
              </a:rPr>
              <a:t>Fifth level</a:t>
            </a:r>
          </a:p>
        </p:txBody>
      </p:sp>
    </p:spTree>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Verdana" pitchFamily="1" charset="0"/>
        </a:defRPr>
      </a:lvl1pPr>
      <a:lvl2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2pPr>
      <a:lvl3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3pPr>
      <a:lvl4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4pPr>
      <a:lvl5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5pPr>
      <a:lvl6pPr marL="4572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6pPr>
      <a:lvl7pPr marL="9144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7pPr>
      <a:lvl8pPr marL="13716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8pPr>
      <a:lvl9pPr marL="18288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9pPr>
    </p:titleStyle>
    <p:bodyStyle>
      <a:lvl1pPr marL="6604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1pPr>
      <a:lvl2pPr marL="10033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2pPr>
      <a:lvl3pPr marL="13462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3pPr>
      <a:lvl4pPr marL="17018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4pPr>
      <a:lvl5pPr marL="20447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5pPr>
      <a:lvl6pPr marL="25019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6pPr>
      <a:lvl7pPr marL="29591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7pPr>
      <a:lvl8pPr marL="34163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8pPr>
      <a:lvl9pPr marL="38735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985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1pPr>
      <a:lvl2pPr marL="10414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2pPr>
      <a:lvl3pPr marL="13843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3pPr>
      <a:lvl4pPr marL="17399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4pPr>
      <a:lvl5pPr marL="20828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5pPr>
      <a:lvl6pPr marL="25400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6pPr>
      <a:lvl7pPr marL="29972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7pPr>
      <a:lvl8pPr marL="34544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8pPr>
      <a:lvl9pPr marL="39116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
        <p:nvSpPr>
          <p:cNvPr id="10243" name="Rectangle 2"/>
          <p:cNvSpPr>
            <a:spLocks noGrp="1" noChangeArrowheads="1"/>
          </p:cNvSpPr>
          <p:nvPr>
            <p:ph type="body" idx="1"/>
          </p:nvPr>
        </p:nvSpPr>
        <p:spPr bwMode="auto">
          <a:xfrm>
            <a:off x="990600" y="2159000"/>
            <a:ext cx="39370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1pPr>
      <a:lvl2pPr marL="9445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2pPr>
      <a:lvl3pPr marL="12874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3pPr>
      <a:lvl4pPr marL="16430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4pPr>
      <a:lvl5pPr marL="19859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
        <p:nvSpPr>
          <p:cNvPr id="11267" name="Rectangle 2"/>
          <p:cNvSpPr>
            <a:spLocks noGrp="1" noChangeArrowheads="1"/>
          </p:cNvSpPr>
          <p:nvPr>
            <p:ph type="body" idx="1"/>
          </p:nvPr>
        </p:nvSpPr>
        <p:spPr bwMode="auto">
          <a:xfrm>
            <a:off x="990600" y="2159000"/>
            <a:ext cx="8178800" cy="44704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1pPr>
      <a:lvl2pPr marL="9445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2pPr>
      <a:lvl3pPr marL="12874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3pPr>
      <a:lvl4pPr marL="16430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4pPr>
      <a:lvl5pPr marL="19859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
        <p:nvSpPr>
          <p:cNvPr id="12291" name="Rectangle 2"/>
          <p:cNvSpPr>
            <a:spLocks noGrp="1" noChangeArrowheads="1"/>
          </p:cNvSpPr>
          <p:nvPr>
            <p:ph type="body" idx="1"/>
          </p:nvPr>
        </p:nvSpPr>
        <p:spPr bwMode="auto">
          <a:xfrm>
            <a:off x="6070600" y="2159000"/>
            <a:ext cx="30988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1pPr>
      <a:lvl2pPr marL="9445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2pPr>
      <a:lvl3pPr marL="12874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3pPr>
      <a:lvl4pPr marL="16430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4pPr>
      <a:lvl5pPr marL="19859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body" idx="1"/>
          </p:nvPr>
        </p:nvSpPr>
        <p:spPr bwMode="auto">
          <a:xfrm>
            <a:off x="990600" y="2159000"/>
            <a:ext cx="39370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
        <p:nvSpPr>
          <p:cNvPr id="13315" name="Rectangle 2"/>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1pPr>
      <a:lvl2pPr marL="9445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2pPr>
      <a:lvl3pPr marL="12874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3pPr>
      <a:lvl4pPr marL="16430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4pPr>
      <a:lvl5pPr marL="19859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body" idx="1"/>
          </p:nvPr>
        </p:nvSpPr>
        <p:spPr bwMode="auto">
          <a:xfrm>
            <a:off x="990600" y="990600"/>
            <a:ext cx="8178800" cy="56388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604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1pPr>
      <a:lvl2pPr marL="10033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2pPr>
      <a:lvl3pPr marL="13462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3pPr>
      <a:lvl4pPr marL="17018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4pPr>
      <a:lvl5pPr marL="20447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5pPr>
      <a:lvl6pPr marL="25019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6pPr>
      <a:lvl7pPr marL="29591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7pPr>
      <a:lvl8pPr marL="34163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8pPr>
      <a:lvl9pPr marL="38735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bwMode="auto">
          <a:xfrm>
            <a:off x="990600" y="2324100"/>
            <a:ext cx="8178800" cy="29718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5pPr>
      <a:lvl6pPr marL="457200" algn="ctr" rtl="0" fontAlgn="base">
        <a:spcBef>
          <a:spcPct val="0"/>
        </a:spcBef>
        <a:spcAft>
          <a:spcPct val="0"/>
        </a:spcAft>
        <a:defRPr sz="2800">
          <a:solidFill>
            <a:schemeClr val="tx1"/>
          </a:solidFill>
          <a:latin typeface="+mn-lt"/>
          <a:ea typeface="+mn-ea"/>
          <a:cs typeface="+mn-cs"/>
          <a:sym typeface="Gill Sans" pitchFamily="1" charset="0"/>
        </a:defRPr>
      </a:lvl6pPr>
      <a:lvl7pPr marL="914400" algn="ctr" rtl="0" fontAlgn="base">
        <a:spcBef>
          <a:spcPct val="0"/>
        </a:spcBef>
        <a:spcAft>
          <a:spcPct val="0"/>
        </a:spcAft>
        <a:defRPr sz="2800">
          <a:solidFill>
            <a:schemeClr val="tx1"/>
          </a:solidFill>
          <a:latin typeface="+mn-lt"/>
          <a:ea typeface="+mn-ea"/>
          <a:cs typeface="+mn-cs"/>
          <a:sym typeface="Gill Sans" pitchFamily="1" charset="0"/>
        </a:defRPr>
      </a:lvl7pPr>
      <a:lvl8pPr marL="1371600" algn="ctr" rtl="0" fontAlgn="base">
        <a:spcBef>
          <a:spcPct val="0"/>
        </a:spcBef>
        <a:spcAft>
          <a:spcPct val="0"/>
        </a:spcAft>
        <a:defRPr sz="2800">
          <a:solidFill>
            <a:schemeClr val="tx1"/>
          </a:solidFill>
          <a:latin typeface="+mn-lt"/>
          <a:ea typeface="+mn-ea"/>
          <a:cs typeface="+mn-cs"/>
          <a:sym typeface="Gill Sans" pitchFamily="1" charset="0"/>
        </a:defRPr>
      </a:lvl8pPr>
      <a:lvl9pPr marL="1828800" algn="ctr" rtl="0" fontAlgn="base">
        <a:spcBef>
          <a:spcPct val="0"/>
        </a:spcBef>
        <a:spcAft>
          <a:spcPct val="0"/>
        </a:spcAft>
        <a:defRPr sz="28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990600" y="1282700"/>
            <a:ext cx="8178800" cy="2578100"/>
          </a:xfrm>
          <a:prstGeom prst="rect">
            <a:avLst/>
          </a:prstGeom>
          <a:noFill/>
          <a:ln w="12700">
            <a:noFill/>
            <a:miter lim="800000"/>
            <a:headEnd/>
            <a:tailEnd/>
          </a:ln>
        </p:spPr>
        <p:txBody>
          <a:bodyPr vert="horz" wrap="square" lIns="38100" tIns="38100" rIns="38100" bIns="38100" numCol="1" anchor="b" anchorCtr="0" compatLnSpc="1">
            <a:prstTxWarp prst="textNoShape">
              <a:avLst/>
            </a:prstTxWarp>
          </a:bodyPr>
          <a:lstStyle/>
          <a:p>
            <a:pPr lvl="0"/>
            <a:r>
              <a:rPr lang="en-US" smtClean="0">
                <a:sym typeface="Verdana" pitchFamily="1" charset="0"/>
              </a:rPr>
              <a:t>Click to edit Master title style</a:t>
            </a:r>
          </a:p>
        </p:txBody>
      </p:sp>
      <p:sp>
        <p:nvSpPr>
          <p:cNvPr id="4099" name="Rectangle 2"/>
          <p:cNvSpPr>
            <a:spLocks noGrp="1" noChangeArrowheads="1"/>
          </p:cNvSpPr>
          <p:nvPr>
            <p:ph type="body" idx="1"/>
          </p:nvPr>
        </p:nvSpPr>
        <p:spPr bwMode="auto">
          <a:xfrm>
            <a:off x="990600" y="3924300"/>
            <a:ext cx="8178800" cy="8890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Verdana" pitchFamily="1" charset="0"/>
              </a:rPr>
              <a:t>Click to edit Master text styles</a:t>
            </a:r>
          </a:p>
          <a:p>
            <a:pPr lvl="1"/>
            <a:r>
              <a:rPr lang="en-US" smtClean="0">
                <a:sym typeface="Verdana"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Verdana" pitchFamily="1" charset="0"/>
        </a:defRPr>
      </a:lvl1pPr>
      <a:lvl2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2pPr>
      <a:lvl3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3pPr>
      <a:lvl4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4pPr>
      <a:lvl5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5pPr>
      <a:lvl6pPr marL="4572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6pPr>
      <a:lvl7pPr marL="9144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7pPr>
      <a:lvl8pPr marL="13716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8pPr>
      <a:lvl9pPr marL="18288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9pPr>
    </p:titleStyle>
    <p:bodyStyle>
      <a:lvl1pPr marL="342900" indent="-342900" algn="ctr" rtl="0" eaLnBrk="0" fontAlgn="base" hangingPunct="0">
        <a:spcBef>
          <a:spcPct val="0"/>
        </a:spcBef>
        <a:spcAft>
          <a:spcPct val="0"/>
        </a:spcAft>
        <a:buChar char="•"/>
        <a:defRPr sz="2800">
          <a:solidFill>
            <a:schemeClr val="tx1"/>
          </a:solidFill>
          <a:latin typeface="+mn-lt"/>
          <a:ea typeface="+mn-ea"/>
          <a:cs typeface="+mn-cs"/>
          <a:sym typeface="Verdana" pitchFamily="1" charset="0"/>
        </a:defRPr>
      </a:lvl1pPr>
      <a:lvl2pPr marL="742950" indent="-285750" algn="ctr" rtl="0" eaLnBrk="0" fontAlgn="base" hangingPunct="0">
        <a:spcBef>
          <a:spcPct val="0"/>
        </a:spcBef>
        <a:spcAft>
          <a:spcPct val="0"/>
        </a:spcAft>
        <a:buChar char="–"/>
        <a:defRPr sz="2800">
          <a:solidFill>
            <a:schemeClr val="tx1"/>
          </a:solidFill>
          <a:latin typeface="+mn-lt"/>
          <a:ea typeface="+mn-ea"/>
          <a:cs typeface="+mn-cs"/>
          <a:sym typeface="Verdana" pitchFamily="1" charset="0"/>
        </a:defRPr>
      </a:lvl2pPr>
      <a:lvl3pPr marL="1143000" indent="-228600" algn="ctr" rtl="0" eaLnBrk="0" fontAlgn="base" hangingPunct="0">
        <a:spcBef>
          <a:spcPct val="0"/>
        </a:spcBef>
        <a:spcAft>
          <a:spcPct val="0"/>
        </a:spcAft>
        <a:buChar char="•"/>
        <a:defRPr sz="2800">
          <a:solidFill>
            <a:schemeClr val="tx1"/>
          </a:solidFill>
          <a:latin typeface="Gill Sans" pitchFamily="1" charset="0"/>
          <a:ea typeface="+mn-ea"/>
          <a:cs typeface="+mn-cs"/>
          <a:sym typeface="Gill Sans" pitchFamily="1" charset="0"/>
        </a:defRPr>
      </a:lvl3pPr>
      <a:lvl4pPr marL="1600200" indent="-228600" algn="ctr" rtl="0" eaLnBrk="0" fontAlgn="base" hangingPunct="0">
        <a:spcBef>
          <a:spcPct val="0"/>
        </a:spcBef>
        <a:spcAft>
          <a:spcPct val="0"/>
        </a:spcAft>
        <a:buChar char="–"/>
        <a:defRPr sz="2800">
          <a:solidFill>
            <a:schemeClr val="tx1"/>
          </a:solidFill>
          <a:latin typeface="Gill Sans" pitchFamily="1" charset="0"/>
          <a:ea typeface="+mn-ea"/>
          <a:cs typeface="+mn-cs"/>
          <a:sym typeface="Gill Sans" pitchFamily="1" charset="0"/>
        </a:defRPr>
      </a:lvl4pPr>
      <a:lvl5pPr marL="2057400" indent="-228600" algn="ctr" rtl="0" eaLnBrk="0" fontAlgn="base" hangingPunct="0">
        <a:spcBef>
          <a:spcPct val="0"/>
        </a:spcBef>
        <a:spcAft>
          <a:spcPct val="0"/>
        </a:spcAft>
        <a:buChar char="»"/>
        <a:defRPr sz="2800">
          <a:solidFill>
            <a:schemeClr val="tx1"/>
          </a:solidFill>
          <a:latin typeface="Gill Sans" pitchFamily="1" charset="0"/>
          <a:ea typeface="+mn-ea"/>
          <a:cs typeface="+mn-cs"/>
          <a:sym typeface="Gill Sans" pitchFamily="1" charset="0"/>
        </a:defRPr>
      </a:lvl5pPr>
      <a:lvl6pPr marL="4572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6pPr>
      <a:lvl7pPr marL="9144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7pPr>
      <a:lvl8pPr marL="13716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8pPr>
      <a:lvl9pPr marL="18288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bwMode="auto">
          <a:xfrm>
            <a:off x="990600" y="5753100"/>
            <a:ext cx="8178800" cy="13335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5pPr>
      <a:lvl6pPr marL="457200" algn="ctr" rtl="0" fontAlgn="base">
        <a:spcBef>
          <a:spcPct val="0"/>
        </a:spcBef>
        <a:spcAft>
          <a:spcPct val="0"/>
        </a:spcAft>
        <a:defRPr sz="2800">
          <a:solidFill>
            <a:schemeClr val="tx1"/>
          </a:solidFill>
          <a:latin typeface="+mn-lt"/>
          <a:ea typeface="+mn-ea"/>
          <a:cs typeface="+mn-cs"/>
          <a:sym typeface="Gill Sans" pitchFamily="1" charset="0"/>
        </a:defRPr>
      </a:lvl6pPr>
      <a:lvl7pPr marL="914400" algn="ctr" rtl="0" fontAlgn="base">
        <a:spcBef>
          <a:spcPct val="0"/>
        </a:spcBef>
        <a:spcAft>
          <a:spcPct val="0"/>
        </a:spcAft>
        <a:defRPr sz="2800">
          <a:solidFill>
            <a:schemeClr val="tx1"/>
          </a:solidFill>
          <a:latin typeface="+mn-lt"/>
          <a:ea typeface="+mn-ea"/>
          <a:cs typeface="+mn-cs"/>
          <a:sym typeface="Gill Sans" pitchFamily="1" charset="0"/>
        </a:defRPr>
      </a:lvl7pPr>
      <a:lvl8pPr marL="1371600" algn="ctr" rtl="0" fontAlgn="base">
        <a:spcBef>
          <a:spcPct val="0"/>
        </a:spcBef>
        <a:spcAft>
          <a:spcPct val="0"/>
        </a:spcAft>
        <a:defRPr sz="2800">
          <a:solidFill>
            <a:schemeClr val="tx1"/>
          </a:solidFill>
          <a:latin typeface="+mn-lt"/>
          <a:ea typeface="+mn-ea"/>
          <a:cs typeface="+mn-cs"/>
          <a:sym typeface="Gill Sans" pitchFamily="1" charset="0"/>
        </a:defRPr>
      </a:lvl8pPr>
      <a:lvl9pPr marL="1828800" algn="ctr" rtl="0" fontAlgn="base">
        <a:spcBef>
          <a:spcPct val="0"/>
        </a:spcBef>
        <a:spcAft>
          <a:spcPct val="0"/>
        </a:spcAft>
        <a:defRPr sz="28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bwMode="auto">
          <a:xfrm>
            <a:off x="990600" y="5753100"/>
            <a:ext cx="8178800" cy="13335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5pPr>
      <a:lvl6pPr marL="457200" algn="ctr" rtl="0" fontAlgn="base">
        <a:spcBef>
          <a:spcPct val="0"/>
        </a:spcBef>
        <a:spcAft>
          <a:spcPct val="0"/>
        </a:spcAft>
        <a:defRPr sz="2800">
          <a:solidFill>
            <a:schemeClr val="tx1"/>
          </a:solidFill>
          <a:latin typeface="+mn-lt"/>
          <a:ea typeface="+mn-ea"/>
          <a:cs typeface="+mn-cs"/>
          <a:sym typeface="Gill Sans" pitchFamily="1" charset="0"/>
        </a:defRPr>
      </a:lvl6pPr>
      <a:lvl7pPr marL="914400" algn="ctr" rtl="0" fontAlgn="base">
        <a:spcBef>
          <a:spcPct val="0"/>
        </a:spcBef>
        <a:spcAft>
          <a:spcPct val="0"/>
        </a:spcAft>
        <a:defRPr sz="2800">
          <a:solidFill>
            <a:schemeClr val="tx1"/>
          </a:solidFill>
          <a:latin typeface="+mn-lt"/>
          <a:ea typeface="+mn-ea"/>
          <a:cs typeface="+mn-cs"/>
          <a:sym typeface="Gill Sans" pitchFamily="1" charset="0"/>
        </a:defRPr>
      </a:lvl7pPr>
      <a:lvl8pPr marL="1371600" algn="ctr" rtl="0" fontAlgn="base">
        <a:spcBef>
          <a:spcPct val="0"/>
        </a:spcBef>
        <a:spcAft>
          <a:spcPct val="0"/>
        </a:spcAft>
        <a:defRPr sz="2800">
          <a:solidFill>
            <a:schemeClr val="tx1"/>
          </a:solidFill>
          <a:latin typeface="+mn-lt"/>
          <a:ea typeface="+mn-ea"/>
          <a:cs typeface="+mn-cs"/>
          <a:sym typeface="Gill Sans" pitchFamily="1" charset="0"/>
        </a:defRPr>
      </a:lvl8pPr>
      <a:lvl9pPr marL="1828800" algn="ctr" rtl="0" fontAlgn="base">
        <a:spcBef>
          <a:spcPct val="0"/>
        </a:spcBef>
        <a:spcAft>
          <a:spcPct val="0"/>
        </a:spcAft>
        <a:defRPr sz="28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1"/>
          <p:cNvSpPr>
            <a:spLocks noGrp="1" noChangeArrowheads="1"/>
          </p:cNvSpPr>
          <p:nvPr>
            <p:ph type="body" idx="1"/>
          </p:nvPr>
        </p:nvSpPr>
        <p:spPr bwMode="auto">
          <a:xfrm>
            <a:off x="495300" y="3835400"/>
            <a:ext cx="4584700" cy="25781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
        <p:nvSpPr>
          <p:cNvPr id="7171" name="Rectangle 2"/>
          <p:cNvSpPr>
            <a:spLocks noGrp="1" noChangeArrowheads="1"/>
          </p:cNvSpPr>
          <p:nvPr>
            <p:ph type="title"/>
          </p:nvPr>
        </p:nvSpPr>
        <p:spPr bwMode="auto">
          <a:xfrm>
            <a:off x="495300" y="1193800"/>
            <a:ext cx="4584700" cy="2578100"/>
          </a:xfrm>
          <a:prstGeom prst="rect">
            <a:avLst/>
          </a:prstGeom>
          <a:noFill/>
          <a:ln w="12700">
            <a:noFill/>
            <a:miter lim="800000"/>
            <a:headEnd/>
            <a:tailEnd/>
          </a:ln>
        </p:spPr>
        <p:txBody>
          <a:bodyPr vert="horz" wrap="square" lIns="38100" tIns="38100" rIns="38100" bIns="38100" numCol="1" anchor="b"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ransition/>
  <p:txStyles>
    <p:titleStyle>
      <a:lvl1pPr algn="ctr" rtl="0" eaLnBrk="0" fontAlgn="base" hangingPunct="0">
        <a:spcBef>
          <a:spcPct val="0"/>
        </a:spcBef>
        <a:spcAft>
          <a:spcPct val="0"/>
        </a:spcAft>
        <a:defRPr sz="5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5pPr>
      <a:lvl6pPr marL="457200" algn="ctr" rtl="0" fontAlgn="base">
        <a:spcBef>
          <a:spcPct val="0"/>
        </a:spcBef>
        <a:spcAft>
          <a:spcPct val="0"/>
        </a:spcAft>
        <a:defRPr sz="2600">
          <a:solidFill>
            <a:schemeClr val="tx1"/>
          </a:solidFill>
          <a:latin typeface="+mn-lt"/>
          <a:ea typeface="+mn-ea"/>
          <a:cs typeface="+mn-cs"/>
          <a:sym typeface="Gill Sans" pitchFamily="1" charset="0"/>
        </a:defRPr>
      </a:lvl6pPr>
      <a:lvl7pPr marL="914400" algn="ctr" rtl="0" fontAlgn="base">
        <a:spcBef>
          <a:spcPct val="0"/>
        </a:spcBef>
        <a:spcAft>
          <a:spcPct val="0"/>
        </a:spcAft>
        <a:defRPr sz="2600">
          <a:solidFill>
            <a:schemeClr val="tx1"/>
          </a:solidFill>
          <a:latin typeface="+mn-lt"/>
          <a:ea typeface="+mn-ea"/>
          <a:cs typeface="+mn-cs"/>
          <a:sym typeface="Gill Sans" pitchFamily="1" charset="0"/>
        </a:defRPr>
      </a:lvl7pPr>
      <a:lvl8pPr marL="1371600" algn="ctr" rtl="0" fontAlgn="base">
        <a:spcBef>
          <a:spcPct val="0"/>
        </a:spcBef>
        <a:spcAft>
          <a:spcPct val="0"/>
        </a:spcAft>
        <a:defRPr sz="2600">
          <a:solidFill>
            <a:schemeClr val="tx1"/>
          </a:solidFill>
          <a:latin typeface="+mn-lt"/>
          <a:ea typeface="+mn-ea"/>
          <a:cs typeface="+mn-cs"/>
          <a:sym typeface="Gill Sans" pitchFamily="1" charset="0"/>
        </a:defRPr>
      </a:lvl8pPr>
      <a:lvl9pPr marL="1828800" algn="ctr" rtl="0" fontAlgn="base">
        <a:spcBef>
          <a:spcPct val="0"/>
        </a:spcBef>
        <a:spcAft>
          <a:spcPct val="0"/>
        </a:spcAft>
        <a:defRPr sz="26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1"/>
          <p:cNvSpPr>
            <a:spLocks noGrp="1" noChangeArrowheads="1"/>
          </p:cNvSpPr>
          <p:nvPr>
            <p:ph type="body" idx="1"/>
          </p:nvPr>
        </p:nvSpPr>
        <p:spPr bwMode="auto">
          <a:xfrm>
            <a:off x="495300" y="3835400"/>
            <a:ext cx="4584700" cy="25781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
        <p:nvSpPr>
          <p:cNvPr id="8195" name="Rectangle 2"/>
          <p:cNvSpPr>
            <a:spLocks noGrp="1" noChangeArrowheads="1"/>
          </p:cNvSpPr>
          <p:nvPr>
            <p:ph type="title"/>
          </p:nvPr>
        </p:nvSpPr>
        <p:spPr bwMode="auto">
          <a:xfrm>
            <a:off x="495300" y="1193800"/>
            <a:ext cx="4584700" cy="2578100"/>
          </a:xfrm>
          <a:prstGeom prst="rect">
            <a:avLst/>
          </a:prstGeom>
          <a:noFill/>
          <a:ln w="12700">
            <a:noFill/>
            <a:miter lim="800000"/>
            <a:headEnd/>
            <a:tailEnd/>
          </a:ln>
        </p:spPr>
        <p:txBody>
          <a:bodyPr vert="horz" wrap="square" lIns="38100" tIns="38100" rIns="38100" bIns="38100" numCol="1" anchor="b"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ctr" rtl="0" eaLnBrk="0" fontAlgn="base" hangingPunct="0">
        <a:spcBef>
          <a:spcPct val="0"/>
        </a:spcBef>
        <a:spcAft>
          <a:spcPct val="0"/>
        </a:spcAft>
        <a:defRPr sz="5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5pPr>
      <a:lvl6pPr marL="457200" algn="ctr" rtl="0" fontAlgn="base">
        <a:spcBef>
          <a:spcPct val="0"/>
        </a:spcBef>
        <a:spcAft>
          <a:spcPct val="0"/>
        </a:spcAft>
        <a:defRPr sz="2600">
          <a:solidFill>
            <a:schemeClr val="tx1"/>
          </a:solidFill>
          <a:latin typeface="+mn-lt"/>
          <a:ea typeface="+mn-ea"/>
          <a:cs typeface="+mn-cs"/>
          <a:sym typeface="Gill Sans" pitchFamily="1" charset="0"/>
        </a:defRPr>
      </a:lvl6pPr>
      <a:lvl7pPr marL="914400" algn="ctr" rtl="0" fontAlgn="base">
        <a:spcBef>
          <a:spcPct val="0"/>
        </a:spcBef>
        <a:spcAft>
          <a:spcPct val="0"/>
        </a:spcAft>
        <a:defRPr sz="2600">
          <a:solidFill>
            <a:schemeClr val="tx1"/>
          </a:solidFill>
          <a:latin typeface="+mn-lt"/>
          <a:ea typeface="+mn-ea"/>
          <a:cs typeface="+mn-cs"/>
          <a:sym typeface="Gill Sans" pitchFamily="1" charset="0"/>
        </a:defRPr>
      </a:lvl7pPr>
      <a:lvl8pPr marL="1371600" algn="ctr" rtl="0" fontAlgn="base">
        <a:spcBef>
          <a:spcPct val="0"/>
        </a:spcBef>
        <a:spcAft>
          <a:spcPct val="0"/>
        </a:spcAft>
        <a:defRPr sz="2600">
          <a:solidFill>
            <a:schemeClr val="tx1"/>
          </a:solidFill>
          <a:latin typeface="+mn-lt"/>
          <a:ea typeface="+mn-ea"/>
          <a:cs typeface="+mn-cs"/>
          <a:sym typeface="Gill Sans" pitchFamily="1" charset="0"/>
        </a:defRPr>
      </a:lvl8pPr>
      <a:lvl9pPr marL="1828800" algn="ctr" rtl="0" fontAlgn="base">
        <a:spcBef>
          <a:spcPct val="0"/>
        </a:spcBef>
        <a:spcAft>
          <a:spcPct val="0"/>
        </a:spcAft>
        <a:defRPr sz="26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985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1pPr>
      <a:lvl2pPr marL="10414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2pPr>
      <a:lvl3pPr marL="13843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3pPr>
      <a:lvl4pPr marL="17399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4pPr>
      <a:lvl5pPr marL="20828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5pPr>
      <a:lvl6pPr marL="25400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6pPr>
      <a:lvl7pPr marL="29972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7pPr>
      <a:lvl8pPr marL="34544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8pPr>
      <a:lvl9pPr marL="39116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5362" name="Rectangle 2"/>
          <p:cNvSpPr>
            <a:spLocks/>
          </p:cNvSpPr>
          <p:nvPr/>
        </p:nvSpPr>
        <p:spPr bwMode="auto">
          <a:xfrm>
            <a:off x="822325" y="5334000"/>
            <a:ext cx="8877300" cy="13335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0" bIns="0" anchor="ctr"/>
          <a:lstStyle/>
          <a:p>
            <a:pPr>
              <a:defRPr/>
            </a:pPr>
            <a:r>
              <a:rPr lang="ru-RU" sz="2700" b="1" dirty="0" smtClean="0">
                <a:solidFill>
                  <a:srgbClr val="FFCC66"/>
                </a:solidFill>
                <a:latin typeface="Century Gothic" pitchFamily="1" charset="0"/>
                <a:sym typeface="Century Gothic" pitchFamily="1" charset="0"/>
              </a:rPr>
              <a:t>Уча </a:t>
            </a:r>
            <a:r>
              <a:rPr lang="ru-RU" sz="2700" b="1" dirty="0">
                <a:solidFill>
                  <a:srgbClr val="FFCC66"/>
                </a:solidFill>
                <a:latin typeface="Century Gothic" pitchFamily="1" charset="0"/>
                <a:sym typeface="Century Gothic" pitchFamily="1" charset="0"/>
              </a:rPr>
              <a:t>их соблюдать все, что Я повелел вам; и се, Я с вами во все дни до скончания </a:t>
            </a:r>
            <a:r>
              <a:rPr lang="ru-RU" sz="2700" b="1" dirty="0" smtClean="0">
                <a:solidFill>
                  <a:srgbClr val="FFCC66"/>
                </a:solidFill>
                <a:latin typeface="Century Gothic" pitchFamily="1" charset="0"/>
                <a:sym typeface="Century Gothic" pitchFamily="1" charset="0"/>
              </a:rPr>
              <a:t>века.</a:t>
            </a:r>
            <a:r>
              <a:rPr lang="en-US" sz="2700" b="1" dirty="0" smtClean="0">
                <a:solidFill>
                  <a:srgbClr val="FFCC66"/>
                </a:solidFill>
                <a:latin typeface="Century Gothic" pitchFamily="1" charset="0"/>
                <a:sym typeface="Century Gothic" pitchFamily="1" charset="0"/>
              </a:rPr>
              <a:t> </a:t>
            </a:r>
            <a:r>
              <a:rPr lang="ru-RU" sz="2700" b="1" dirty="0">
                <a:solidFill>
                  <a:srgbClr val="FFCC66"/>
                </a:solidFill>
                <a:latin typeface="Century Gothic" pitchFamily="1" charset="0"/>
                <a:sym typeface="Century Gothic" pitchFamily="1" charset="0"/>
              </a:rPr>
              <a:t/>
            </a:r>
            <a:br>
              <a:rPr lang="ru-RU" sz="2700" b="1" dirty="0">
                <a:solidFill>
                  <a:srgbClr val="FFCC66"/>
                </a:solidFill>
                <a:latin typeface="Century Gothic" pitchFamily="1" charset="0"/>
                <a:sym typeface="Century Gothic" pitchFamily="1" charset="0"/>
              </a:rPr>
            </a:br>
            <a:r>
              <a:rPr lang="ru-RU" sz="2400" b="1" dirty="0">
                <a:solidFill>
                  <a:srgbClr val="FFCC66"/>
                </a:solidFill>
                <a:latin typeface="Century Gothic" pitchFamily="1" charset="0"/>
                <a:sym typeface="Century Gothic" pitchFamily="1" charset="0"/>
              </a:rPr>
              <a:t>Евангелие от Матфея </a:t>
            </a:r>
            <a:r>
              <a:rPr lang="en-US" sz="2400" b="1" dirty="0" smtClean="0">
                <a:solidFill>
                  <a:srgbClr val="FFCC66"/>
                </a:solidFill>
                <a:latin typeface="Century Gothic" pitchFamily="1" charset="0"/>
                <a:sym typeface="Century Gothic" pitchFamily="1" charset="0"/>
              </a:rPr>
              <a:t>28:20</a:t>
            </a:r>
            <a:r>
              <a:rPr lang="en-US" sz="2300" b="1" dirty="0" smtClean="0">
                <a:solidFill>
                  <a:srgbClr val="FFCC66"/>
                </a:solidFill>
                <a:latin typeface="Century Gothic" pitchFamily="1" charset="0"/>
                <a:sym typeface="Century Gothic" pitchFamily="1" charset="0"/>
              </a:rPr>
              <a:t> </a:t>
            </a:r>
            <a:endParaRPr lang="en-US" sz="2700" b="1" dirty="0">
              <a:solidFill>
                <a:srgbClr val="FFCC66"/>
              </a:solidFill>
              <a:latin typeface="Century Gothic" pitchFamily="1" charset="0"/>
              <a:sym typeface="Century Gothic" pitchFamily="1" charset="0"/>
            </a:endParaRPr>
          </a:p>
        </p:txBody>
      </p:sp>
      <p:sp>
        <p:nvSpPr>
          <p:cNvPr id="15363" name="Rectangle 3"/>
          <p:cNvSpPr>
            <a:spLocks/>
          </p:cNvSpPr>
          <p:nvPr/>
        </p:nvSpPr>
        <p:spPr bwMode="auto">
          <a:xfrm>
            <a:off x="8078788" y="4783138"/>
            <a:ext cx="1316037" cy="415925"/>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defRPr/>
            </a:pPr>
            <a:r>
              <a:rPr lang="ru-RU" sz="2700" b="1">
                <a:solidFill>
                  <a:srgbClr val="FFCC66"/>
                </a:solidFill>
                <a:latin typeface="Century Gothic" pitchFamily="1" charset="0"/>
                <a:sym typeface="Century Gothic" pitchFamily="1" charset="0"/>
              </a:rPr>
              <a:t>Часть</a:t>
            </a:r>
            <a:r>
              <a:rPr lang="en-US" sz="2700" b="1">
                <a:solidFill>
                  <a:srgbClr val="FFCC66"/>
                </a:solidFill>
                <a:latin typeface="Century Gothic" pitchFamily="1" charset="0"/>
                <a:sym typeface="Century Gothic" pitchFamily="1" charset="0"/>
              </a:rPr>
              <a:t> </a:t>
            </a:r>
            <a:r>
              <a:rPr lang="ru-RU" sz="2700" b="1" smtClean="0">
                <a:solidFill>
                  <a:srgbClr val="FFCC66"/>
                </a:solidFill>
                <a:latin typeface="Century Gothic" pitchFamily="1" charset="0"/>
                <a:sym typeface="Century Gothic" pitchFamily="1" charset="0"/>
              </a:rPr>
              <a:t>2</a:t>
            </a:r>
            <a:endParaRPr lang="en-US" sz="2700" b="1">
              <a:solidFill>
                <a:srgbClr val="FFCC66"/>
              </a:solidFill>
              <a:latin typeface="Century Gothic" pitchFamily="1" charset="0"/>
              <a:sym typeface="Century Gothic" pitchFamily="1" charset="0"/>
            </a:endParaRPr>
          </a:p>
        </p:txBody>
      </p:sp>
      <p:sp>
        <p:nvSpPr>
          <p:cNvPr id="15364" name="Rectangle 4"/>
          <p:cNvSpPr>
            <a:spLocks/>
          </p:cNvSpPr>
          <p:nvPr/>
        </p:nvSpPr>
        <p:spPr bwMode="auto">
          <a:xfrm>
            <a:off x="4670425" y="2725738"/>
            <a:ext cx="5213350" cy="184785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defRPr/>
            </a:pPr>
            <a:r>
              <a:rPr lang="ru-RU" sz="6000">
                <a:solidFill>
                  <a:srgbClr val="FF0000"/>
                </a:solidFill>
                <a:latin typeface="Times" pitchFamily="1" charset="0"/>
                <a:cs typeface="Times" pitchFamily="1" charset="0"/>
                <a:sym typeface="Times" pitchFamily="1" charset="0"/>
              </a:rPr>
              <a:t>для последнего </a:t>
            </a:r>
            <a:br>
              <a:rPr lang="ru-RU" sz="6000">
                <a:solidFill>
                  <a:srgbClr val="FF0000"/>
                </a:solidFill>
                <a:latin typeface="Times" pitchFamily="1" charset="0"/>
                <a:cs typeface="Times" pitchFamily="1" charset="0"/>
                <a:sym typeface="Times" pitchFamily="1" charset="0"/>
              </a:rPr>
            </a:br>
            <a:r>
              <a:rPr lang="ru-RU" sz="6000">
                <a:solidFill>
                  <a:srgbClr val="FF0000"/>
                </a:solidFill>
                <a:latin typeface="Times" pitchFamily="1" charset="0"/>
                <a:cs typeface="Times" pitchFamily="1" charset="0"/>
                <a:sym typeface="Times" pitchFamily="1" charset="0"/>
              </a:rPr>
              <a:t>времени</a:t>
            </a:r>
            <a:endParaRPr lang="en-US" sz="6000">
              <a:solidFill>
                <a:srgbClr val="FF0000"/>
              </a:solidFill>
              <a:latin typeface="Times" pitchFamily="1" charset="0"/>
              <a:cs typeface="Times" pitchFamily="1" charset="0"/>
              <a:sym typeface="Times" pitchFamily="1" charset="0"/>
            </a:endParaRPr>
          </a:p>
        </p:txBody>
      </p:sp>
      <p:sp>
        <p:nvSpPr>
          <p:cNvPr id="15365" name="Rectangle 5"/>
          <p:cNvSpPr>
            <a:spLocks/>
          </p:cNvSpPr>
          <p:nvPr/>
        </p:nvSpPr>
        <p:spPr bwMode="auto">
          <a:xfrm>
            <a:off x="4241800" y="228600"/>
            <a:ext cx="3035300" cy="8128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50800" tIns="50800" rIns="50800" bIns="50800" anchor="ctr"/>
          <a:lstStyle/>
          <a:p>
            <a:pPr>
              <a:lnSpc>
                <a:spcPct val="170000"/>
              </a:lnSpc>
              <a:defRPr/>
            </a:pPr>
            <a:r>
              <a:rPr lang="ru-RU" sz="4700" b="1" i="1">
                <a:solidFill>
                  <a:srgbClr val="FF0000"/>
                </a:solidFill>
                <a:latin typeface="Times" pitchFamily="1" charset="0"/>
                <a:cs typeface="Times" pitchFamily="1" charset="0"/>
                <a:sym typeface="Times" pitchFamily="1" charset="0"/>
              </a:rPr>
              <a:t>Вести</a:t>
            </a:r>
            <a:endParaRPr lang="en-US" sz="4700" b="1" i="1">
              <a:solidFill>
                <a:srgbClr val="FF0000"/>
              </a:solidFill>
              <a:latin typeface="Times" pitchFamily="1" charset="0"/>
              <a:cs typeface="Times" pitchFamily="1" charset="0"/>
              <a:sym typeface="Times" pitchFamily="1" charset="0"/>
            </a:endParaRPr>
          </a:p>
        </p:txBody>
      </p:sp>
      <p:sp>
        <p:nvSpPr>
          <p:cNvPr id="15366" name="Rectangle 6"/>
          <p:cNvSpPr>
            <a:spLocks/>
          </p:cNvSpPr>
          <p:nvPr/>
        </p:nvSpPr>
        <p:spPr bwMode="auto">
          <a:xfrm>
            <a:off x="6527800" y="1073150"/>
            <a:ext cx="401638" cy="492125"/>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defRPr/>
            </a:pPr>
            <a:r>
              <a:rPr lang="ru-RU" b="1">
                <a:solidFill>
                  <a:srgbClr val="FFCC66"/>
                </a:solidFill>
                <a:latin typeface="Times" pitchFamily="1" charset="0"/>
                <a:cs typeface="Times" pitchFamily="1" charset="0"/>
                <a:sym typeface="Times" pitchFamily="1" charset="0"/>
              </a:rPr>
              <a:t>от</a:t>
            </a:r>
            <a:endParaRPr lang="en-US" b="1">
              <a:solidFill>
                <a:srgbClr val="FFCC66"/>
              </a:solidFill>
              <a:latin typeface="Times" pitchFamily="1" charset="0"/>
              <a:cs typeface="Times" pitchFamily="1" charset="0"/>
              <a:sym typeface="Times" pitchFamily="1" charset="0"/>
            </a:endParaRPr>
          </a:p>
        </p:txBody>
      </p:sp>
      <p:sp>
        <p:nvSpPr>
          <p:cNvPr id="15367" name="Rectangle 7"/>
          <p:cNvSpPr>
            <a:spLocks/>
          </p:cNvSpPr>
          <p:nvPr/>
        </p:nvSpPr>
        <p:spPr bwMode="auto">
          <a:xfrm>
            <a:off x="5010150" y="1098550"/>
            <a:ext cx="4473575" cy="1738313"/>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defRPr/>
            </a:pPr>
            <a:r>
              <a:rPr lang="ru-RU" sz="11300">
                <a:solidFill>
                  <a:srgbClr val="FFCC66"/>
                </a:solidFill>
                <a:latin typeface="Times" pitchFamily="1" charset="0"/>
                <a:cs typeface="Times" pitchFamily="1" charset="0"/>
                <a:sym typeface="Times" pitchFamily="1" charset="0"/>
              </a:rPr>
              <a:t>Иисуса</a:t>
            </a:r>
            <a:endParaRPr lang="en-US" sz="8800">
              <a:solidFill>
                <a:srgbClr val="FFCC66"/>
              </a:solidFill>
              <a:latin typeface="Times" pitchFamily="1" charset="0"/>
              <a:cs typeface="Times" pitchFamily="1" charset="0"/>
              <a:sym typeface="Times" pitchFamily="1"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5603" name="Rectangle 2"/>
          <p:cNvSpPr>
            <a:spLocks/>
          </p:cNvSpPr>
          <p:nvPr/>
        </p:nvSpPr>
        <p:spPr bwMode="auto">
          <a:xfrm>
            <a:off x="6388100" y="1308100"/>
            <a:ext cx="3492500" cy="635000"/>
          </a:xfrm>
          <a:prstGeom prst="rect">
            <a:avLst/>
          </a:prstGeom>
          <a:noFill/>
          <a:ln w="12700">
            <a:noFill/>
            <a:miter lim="800000"/>
            <a:headEnd/>
            <a:tailEnd/>
          </a:ln>
        </p:spPr>
        <p:txBody>
          <a:bodyPr lIns="0" tIns="0" rIns="457200" bIns="0" anchor="ctr"/>
          <a:lstStyle/>
          <a:p>
            <a:pPr algn="l"/>
            <a:r>
              <a:rPr lang="ru-RU" sz="3600" b="1" dirty="0" err="1" smtClean="0">
                <a:solidFill>
                  <a:schemeClr val="tx1"/>
                </a:solidFill>
                <a:latin typeface="Century Gothic" pitchFamily="1" charset="0"/>
                <a:sym typeface="Century Gothic" pitchFamily="1" charset="0"/>
              </a:rPr>
              <a:t>Еванеглие</a:t>
            </a:r>
            <a:r>
              <a:rPr lang="ru-RU" sz="3600" b="1" dirty="0" smtClean="0">
                <a:solidFill>
                  <a:schemeClr val="tx1"/>
                </a:solidFill>
                <a:latin typeface="Century Gothic" pitchFamily="1" charset="0"/>
                <a:sym typeface="Century Gothic" pitchFamily="1" charset="0"/>
              </a:rPr>
              <a:t> от Иоанна</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14:6 </a:t>
            </a:r>
          </a:p>
        </p:txBody>
      </p:sp>
      <p:sp>
        <p:nvSpPr>
          <p:cNvPr id="25604" name="Rectangle 3"/>
          <p:cNvSpPr>
            <a:spLocks/>
          </p:cNvSpPr>
          <p:nvPr/>
        </p:nvSpPr>
        <p:spPr bwMode="auto">
          <a:xfrm>
            <a:off x="355600" y="4902200"/>
            <a:ext cx="112776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Я </a:t>
            </a:r>
            <a:r>
              <a:rPr lang="ru-RU" sz="4600" b="1" dirty="0" err="1">
                <a:solidFill>
                  <a:schemeClr val="tx1"/>
                </a:solidFill>
                <a:latin typeface="Century Gothic" pitchFamily="1" charset="0"/>
                <a:sym typeface="Century Gothic" pitchFamily="1" charset="0"/>
              </a:rPr>
              <a:t>есмь</a:t>
            </a:r>
            <a:r>
              <a:rPr lang="ru-RU" sz="4600" b="1" dirty="0">
                <a:solidFill>
                  <a:schemeClr val="tx1"/>
                </a:solidFill>
                <a:latin typeface="Century Gothic" pitchFamily="1" charset="0"/>
                <a:sym typeface="Century Gothic" pitchFamily="1" charset="0"/>
              </a:rPr>
              <a:t> путь и истина и </a:t>
            </a:r>
            <a:r>
              <a:rPr lang="ru-RU" sz="4600" b="1" dirty="0" smtClean="0">
                <a:solidFill>
                  <a:schemeClr val="tx1"/>
                </a:solidFill>
                <a:latin typeface="Century Gothic" pitchFamily="1" charset="0"/>
                <a:sym typeface="Century Gothic" pitchFamily="1" charset="0"/>
              </a:rPr>
              <a:t>жизнь…</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6627" name="Rectangle 2"/>
          <p:cNvSpPr>
            <a:spLocks/>
          </p:cNvSpPr>
          <p:nvPr/>
        </p:nvSpPr>
        <p:spPr bwMode="auto">
          <a:xfrm>
            <a:off x="965200" y="3352800"/>
            <a:ext cx="8547100" cy="22098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…никто </a:t>
            </a:r>
            <a:r>
              <a:rPr lang="ru-RU" sz="4600" b="1" dirty="0">
                <a:solidFill>
                  <a:schemeClr val="tx1"/>
                </a:solidFill>
                <a:latin typeface="Century Gothic" pitchFamily="1" charset="0"/>
                <a:sym typeface="Century Gothic" pitchFamily="1" charset="0"/>
              </a:rPr>
              <a:t>не приходит к Отцу, как только через </a:t>
            </a:r>
            <a:r>
              <a:rPr lang="ru-RU" sz="4600" b="1" dirty="0" smtClean="0">
                <a:solidFill>
                  <a:schemeClr val="tx1"/>
                </a:solidFill>
                <a:latin typeface="Century Gothic" pitchFamily="1" charset="0"/>
                <a:sym typeface="Century Gothic" pitchFamily="1" charset="0"/>
              </a:rPr>
              <a:t>Меня.</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26628" name="Rectangle 3"/>
          <p:cNvSpPr>
            <a:spLocks/>
          </p:cNvSpPr>
          <p:nvPr/>
        </p:nvSpPr>
        <p:spPr bwMode="auto">
          <a:xfrm>
            <a:off x="2895600" y="1130300"/>
            <a:ext cx="40894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Иоанна</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14:6 </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7651" name="Rectangle 2"/>
          <p:cNvSpPr>
            <a:spLocks/>
          </p:cNvSpPr>
          <p:nvPr/>
        </p:nvSpPr>
        <p:spPr bwMode="auto">
          <a:xfrm>
            <a:off x="6388100" y="2063750"/>
            <a:ext cx="3949700" cy="4635500"/>
          </a:xfrm>
          <a:prstGeom prst="rect">
            <a:avLst/>
          </a:prstGeom>
          <a:noFill/>
          <a:ln w="12700">
            <a:noFill/>
            <a:miter lim="800000"/>
            <a:headEnd/>
            <a:tailEnd/>
          </a:ln>
        </p:spPr>
        <p:txBody>
          <a:bodyPr lIns="0" tIns="0" rIns="457200" bIns="0" anchor="ctr"/>
          <a:lstStyle/>
          <a:p>
            <a:pPr algn="l">
              <a:lnSpc>
                <a:spcPct val="90000"/>
              </a:lnSpc>
            </a:pPr>
            <a:r>
              <a:rPr lang="ru-RU" sz="4400" b="1" dirty="0" smtClean="0">
                <a:solidFill>
                  <a:schemeClr val="tx1"/>
                </a:solidFill>
                <a:latin typeface="Century Gothic" pitchFamily="1" charset="0"/>
                <a:sym typeface="Century Gothic" pitchFamily="1" charset="0"/>
              </a:rPr>
              <a:t>В </a:t>
            </a:r>
            <a:r>
              <a:rPr lang="ru-RU" sz="4400" b="1" dirty="0">
                <a:solidFill>
                  <a:schemeClr val="tx1"/>
                </a:solidFill>
                <a:latin typeface="Century Gothic" pitchFamily="1" charset="0"/>
                <a:sym typeface="Century Gothic" pitchFamily="1" charset="0"/>
              </a:rPr>
              <a:t>Нем была жизнь, и жизнь была свет </a:t>
            </a:r>
            <a:r>
              <a:rPr lang="ru-RU" sz="4400" b="1" dirty="0" err="1" smtClean="0">
                <a:solidFill>
                  <a:schemeClr val="tx1"/>
                </a:solidFill>
                <a:latin typeface="Century Gothic" pitchFamily="1" charset="0"/>
                <a:sym typeface="Century Gothic" pitchFamily="1" charset="0"/>
              </a:rPr>
              <a:t>человеков</a:t>
            </a:r>
            <a:r>
              <a:rPr lang="ru-RU" sz="4400" b="1" dirty="0" smtClean="0">
                <a:solidFill>
                  <a:schemeClr val="tx1"/>
                </a:solidFill>
                <a:latin typeface="Century Gothic" pitchFamily="1" charset="0"/>
                <a:sym typeface="Century Gothic" pitchFamily="1" charset="0"/>
              </a:rPr>
              <a:t>.</a:t>
            </a:r>
            <a:endParaRPr lang="en-US" sz="4400" b="1" dirty="0">
              <a:solidFill>
                <a:schemeClr val="tx1"/>
              </a:solidFill>
              <a:latin typeface="Century Gothic" pitchFamily="1" charset="0"/>
              <a:sym typeface="Century Gothic" pitchFamily="1" charset="0"/>
            </a:endParaRPr>
          </a:p>
        </p:txBody>
      </p:sp>
      <p:sp>
        <p:nvSpPr>
          <p:cNvPr id="27652" name="Rectangle 3"/>
          <p:cNvSpPr>
            <a:spLocks/>
          </p:cNvSpPr>
          <p:nvPr/>
        </p:nvSpPr>
        <p:spPr bwMode="auto">
          <a:xfrm>
            <a:off x="6400800" y="1358900"/>
            <a:ext cx="37592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Иоанна</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1:4 </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0723" name="Rectangle 2"/>
          <p:cNvSpPr>
            <a:spLocks/>
          </p:cNvSpPr>
          <p:nvPr/>
        </p:nvSpPr>
        <p:spPr bwMode="auto">
          <a:xfrm>
            <a:off x="812800" y="3124200"/>
            <a:ext cx="9067800" cy="3632200"/>
          </a:xfrm>
          <a:prstGeom prst="rect">
            <a:avLst/>
          </a:prstGeom>
          <a:noFill/>
          <a:ln w="12700">
            <a:noFill/>
            <a:miter lim="800000"/>
            <a:headEnd/>
            <a:tailEnd/>
          </a:ln>
        </p:spPr>
        <p:txBody>
          <a:bodyPr lIns="0" tIns="0" rIns="457200" bIns="0" anchor="ctr"/>
          <a:lstStyle/>
          <a:p>
            <a:pPr algn="l"/>
            <a:r>
              <a:rPr lang="ru-RU" sz="4600" b="1" dirty="0" smtClean="0">
                <a:solidFill>
                  <a:schemeClr val="tx1"/>
                </a:solidFill>
                <a:latin typeface="Century Gothic" pitchFamily="1" charset="0"/>
                <a:sym typeface="Century Gothic" pitchFamily="1" charset="0"/>
              </a:rPr>
              <a:t>Но</a:t>
            </a:r>
            <a:r>
              <a:rPr lang="ru-RU" sz="4600" b="1" dirty="0">
                <a:solidFill>
                  <a:schemeClr val="tx1"/>
                </a:solidFill>
                <a:latin typeface="Century Gothic" pitchFamily="1" charset="0"/>
                <a:sym typeface="Century Gothic" pitchFamily="1" charset="0"/>
              </a:rPr>
              <a:t>, как было во дни Ноя, так будет и в пришествие Сына </a:t>
            </a:r>
            <a:r>
              <a:rPr lang="ru-RU" sz="4600" b="1" dirty="0" smtClean="0">
                <a:solidFill>
                  <a:schemeClr val="tx1"/>
                </a:solidFill>
                <a:latin typeface="Century Gothic" pitchFamily="1" charset="0"/>
                <a:sym typeface="Century Gothic" pitchFamily="1" charset="0"/>
              </a:rPr>
              <a:t>Человеческого…</a:t>
            </a:r>
            <a:endParaRPr lang="en-US" sz="4600" b="1" dirty="0">
              <a:solidFill>
                <a:schemeClr val="tx1"/>
              </a:solidFill>
              <a:latin typeface="Century Gothic" pitchFamily="1" charset="0"/>
              <a:sym typeface="Century Gothic" pitchFamily="1" charset="0"/>
            </a:endParaRPr>
          </a:p>
        </p:txBody>
      </p:sp>
      <p:sp>
        <p:nvSpPr>
          <p:cNvPr id="30724" name="Rectangle 3"/>
          <p:cNvSpPr>
            <a:spLocks/>
          </p:cNvSpPr>
          <p:nvPr/>
        </p:nvSpPr>
        <p:spPr bwMode="auto">
          <a:xfrm>
            <a:off x="2870200" y="838200"/>
            <a:ext cx="51689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Матфея</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24:37-39 </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2"/>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2771" name="Rectangle 2"/>
          <p:cNvSpPr>
            <a:spLocks/>
          </p:cNvSpPr>
          <p:nvPr/>
        </p:nvSpPr>
        <p:spPr bwMode="auto">
          <a:xfrm>
            <a:off x="2946400" y="2984500"/>
            <a:ext cx="6959600" cy="1435100"/>
          </a:xfrm>
          <a:prstGeom prst="rect">
            <a:avLst/>
          </a:prstGeom>
          <a:noFill/>
          <a:ln w="12700">
            <a:noFill/>
            <a:miter lim="800000"/>
            <a:headEnd/>
            <a:tailEnd/>
          </a:ln>
        </p:spPr>
        <p:txBody>
          <a:bodyPr lIns="0" tIns="0" rIns="457200" bIns="0" anchor="ctr"/>
          <a:lstStyle/>
          <a:p>
            <a:pPr algn="l">
              <a:lnSpc>
                <a:spcPct val="90000"/>
              </a:lnSpc>
            </a:pPr>
            <a:r>
              <a:rPr lang="ru-RU" sz="4600" b="1">
                <a:solidFill>
                  <a:schemeClr val="tx1"/>
                </a:solidFill>
                <a:latin typeface="Century Gothic" pitchFamily="1" charset="0"/>
                <a:sym typeface="Century Gothic" pitchFamily="1" charset="0"/>
              </a:rPr>
              <a:t>И</a:t>
            </a:r>
            <a:r>
              <a:rPr lang="ru-RU" sz="4600" b="1" smtClean="0">
                <a:solidFill>
                  <a:schemeClr val="tx1"/>
                </a:solidFill>
                <a:latin typeface="Century Gothic" pitchFamily="1" charset="0"/>
                <a:sym typeface="Century Gothic" pitchFamily="1" charset="0"/>
              </a:rPr>
              <a:t>бо</a:t>
            </a:r>
            <a:r>
              <a:rPr lang="ru-RU" sz="4600" b="1">
                <a:solidFill>
                  <a:schemeClr val="tx1"/>
                </a:solidFill>
                <a:latin typeface="Century Gothic" pitchFamily="1" charset="0"/>
                <a:sym typeface="Century Gothic" pitchFamily="1" charset="0"/>
              </a:rPr>
              <a:t>, как во дни перед потопом </a:t>
            </a:r>
            <a:endParaRPr lang="en-US" sz="4600" b="1">
              <a:solidFill>
                <a:schemeClr val="tx1"/>
              </a:solidFill>
              <a:latin typeface="Century Gothic" pitchFamily="1" charset="0"/>
              <a:sym typeface="Century Gothic" pitchFamily="1" charset="0"/>
            </a:endParaRPr>
          </a:p>
        </p:txBody>
      </p:sp>
      <p:sp>
        <p:nvSpPr>
          <p:cNvPr id="32772" name="Rectangle 3"/>
          <p:cNvSpPr>
            <a:spLocks/>
          </p:cNvSpPr>
          <p:nvPr/>
        </p:nvSpPr>
        <p:spPr bwMode="auto">
          <a:xfrm>
            <a:off x="2552700" y="1054100"/>
            <a:ext cx="5372100" cy="635000"/>
          </a:xfrm>
          <a:prstGeom prst="rect">
            <a:avLst/>
          </a:prstGeom>
          <a:noFill/>
          <a:ln w="12700">
            <a:noFill/>
            <a:miter lim="800000"/>
            <a:headEnd/>
            <a:tailEnd/>
          </a:ln>
        </p:spPr>
        <p:txBody>
          <a:bodyPr lIns="0" tIns="0" rIns="457200" bIns="0" anchor="ctr"/>
          <a:lstStyle/>
          <a:p>
            <a:pPr algn="l"/>
            <a:r>
              <a:rPr lang="ru-RU" sz="3600" b="1" dirty="0">
                <a:solidFill>
                  <a:schemeClr val="tx1"/>
                </a:solidFill>
                <a:latin typeface="Century Gothic" pitchFamily="1" charset="0"/>
                <a:sym typeface="Century Gothic" pitchFamily="1" charset="0"/>
              </a:rPr>
              <a:t>Матфея</a:t>
            </a:r>
            <a:r>
              <a:rPr lang="en-US" sz="3600" b="1" dirty="0">
                <a:solidFill>
                  <a:schemeClr val="tx1"/>
                </a:solidFill>
                <a:latin typeface="Century Gothic" pitchFamily="1" charset="0"/>
                <a:sym typeface="Century Gothic" pitchFamily="1" charset="0"/>
              </a:rPr>
              <a:t> 24:37-39 </a:t>
            </a:r>
          </a:p>
        </p:txBody>
      </p:sp>
      <p:sp>
        <p:nvSpPr>
          <p:cNvPr id="32773" name="Rectangle 4"/>
          <p:cNvSpPr>
            <a:spLocks/>
          </p:cNvSpPr>
          <p:nvPr/>
        </p:nvSpPr>
        <p:spPr bwMode="auto">
          <a:xfrm>
            <a:off x="584200" y="3962400"/>
            <a:ext cx="9575800" cy="26670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ели, пили, женились и выходили замуж, до того дня, как вошел Ной в </a:t>
            </a:r>
            <a:r>
              <a:rPr lang="ru-RU" sz="4600" b="1" dirty="0" smtClean="0">
                <a:solidFill>
                  <a:schemeClr val="tx1"/>
                </a:solidFill>
                <a:latin typeface="Century Gothic" pitchFamily="1" charset="0"/>
                <a:sym typeface="Century Gothic" pitchFamily="1" charset="0"/>
              </a:rPr>
              <a:t>ковчег,</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2"/>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3795" name="Rectangle 2"/>
          <p:cNvSpPr>
            <a:spLocks/>
          </p:cNvSpPr>
          <p:nvPr/>
        </p:nvSpPr>
        <p:spPr bwMode="auto">
          <a:xfrm>
            <a:off x="1117600" y="2971800"/>
            <a:ext cx="8915400" cy="4343400"/>
          </a:xfrm>
          <a:prstGeom prst="rect">
            <a:avLst/>
          </a:prstGeom>
          <a:noFill/>
          <a:ln w="12700">
            <a:noFill/>
            <a:miter lim="800000"/>
            <a:headEnd/>
            <a:tailEnd/>
          </a:ln>
        </p:spPr>
        <p:txBody>
          <a:bodyPr lIns="0" tIns="0" rIns="457200" bIns="0" anchor="ctr"/>
          <a:lstStyle/>
          <a:p>
            <a:pPr algn="l"/>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не думали, пока не пришел потоп и не истребил всех, </a:t>
            </a:r>
            <a:r>
              <a:rPr lang="ru-RU" sz="4600" b="1" dirty="0" smtClean="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так будет и </a:t>
            </a:r>
            <a:r>
              <a:rPr lang="ru-RU" sz="4600" b="1" dirty="0" smtClean="0">
                <a:solidFill>
                  <a:schemeClr val="tx1"/>
                </a:solidFill>
                <a:latin typeface="Century Gothic" pitchFamily="1" charset="0"/>
                <a:sym typeface="Century Gothic" pitchFamily="1" charset="0"/>
              </a:rPr>
              <a:t>в пришествие </a:t>
            </a:r>
            <a:r>
              <a:rPr lang="ru-RU" sz="4600" b="1" dirty="0">
                <a:solidFill>
                  <a:schemeClr val="tx1"/>
                </a:solidFill>
                <a:latin typeface="Century Gothic" pitchFamily="1" charset="0"/>
                <a:sym typeface="Century Gothic" pitchFamily="1" charset="0"/>
              </a:rPr>
              <a:t>Сына </a:t>
            </a:r>
            <a:r>
              <a:rPr lang="ru-RU" sz="4600" b="1" dirty="0" smtClean="0">
                <a:solidFill>
                  <a:schemeClr val="tx1"/>
                </a:solidFill>
                <a:latin typeface="Century Gothic" pitchFamily="1" charset="0"/>
                <a:sym typeface="Century Gothic" pitchFamily="1" charset="0"/>
              </a:rPr>
              <a:t>Человеческого.</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33796" name="Rectangle 3"/>
          <p:cNvSpPr>
            <a:spLocks/>
          </p:cNvSpPr>
          <p:nvPr/>
        </p:nvSpPr>
        <p:spPr bwMode="auto">
          <a:xfrm>
            <a:off x="2552700" y="1054100"/>
            <a:ext cx="53721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Матфея</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24:37-39 </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5843" name="Rectangle 2"/>
          <p:cNvSpPr>
            <a:spLocks/>
          </p:cNvSpPr>
          <p:nvPr/>
        </p:nvSpPr>
        <p:spPr bwMode="auto">
          <a:xfrm>
            <a:off x="4318000" y="114300"/>
            <a:ext cx="5842000" cy="2400300"/>
          </a:xfrm>
          <a:prstGeom prst="rect">
            <a:avLst/>
          </a:prstGeom>
          <a:noFill/>
          <a:ln w="12700">
            <a:noFill/>
            <a:miter lim="800000"/>
            <a:headEnd/>
            <a:tailEnd/>
          </a:ln>
        </p:spPr>
        <p:txBody>
          <a:bodyPr lIns="0" tIns="0" rIns="457200" bIns="0" anchor="ctr"/>
          <a:lstStyle/>
          <a:p>
            <a:pPr algn="l"/>
            <a:r>
              <a:rPr lang="en-US" sz="4000" b="1" i="1" dirty="0">
                <a:solidFill>
                  <a:schemeClr val="tx1"/>
                </a:solidFill>
                <a:latin typeface="Century Gothic" pitchFamily="34" charset="0"/>
                <a:cs typeface="Times" pitchFamily="1" charset="0"/>
                <a:sym typeface="Times" pitchFamily="1" charset="0"/>
              </a:rPr>
              <a:t>1. </a:t>
            </a:r>
            <a:r>
              <a:rPr lang="ru-RU" sz="4000" b="1" i="1" dirty="0">
                <a:solidFill>
                  <a:schemeClr val="tx1"/>
                </a:solidFill>
                <a:latin typeface="Century Gothic" pitchFamily="34" charset="0"/>
                <a:cs typeface="Times" pitchFamily="1" charset="0"/>
                <a:sym typeface="Times" pitchFamily="1" charset="0"/>
              </a:rPr>
              <a:t>РОСТ НАСЕЛЕНИЯ</a:t>
            </a:r>
            <a:endParaRPr lang="en-US" sz="4000" b="1" i="1" dirty="0">
              <a:solidFill>
                <a:schemeClr val="tx1"/>
              </a:solidFill>
              <a:latin typeface="Century Gothic" pitchFamily="34" charset="0"/>
              <a:cs typeface="Times" pitchFamily="1" charset="0"/>
              <a:sym typeface="Times" pitchFamily="1"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6867" name="Rectangle 2"/>
          <p:cNvSpPr>
            <a:spLocks/>
          </p:cNvSpPr>
          <p:nvPr/>
        </p:nvSpPr>
        <p:spPr bwMode="auto">
          <a:xfrm>
            <a:off x="5334000" y="692150"/>
            <a:ext cx="3530600" cy="596900"/>
          </a:xfrm>
          <a:prstGeom prst="rect">
            <a:avLst/>
          </a:prstGeom>
          <a:noFill/>
          <a:ln w="12700">
            <a:noFill/>
            <a:miter lim="800000"/>
            <a:headEnd/>
            <a:tailEnd/>
          </a:ln>
        </p:spPr>
        <p:txBody>
          <a:bodyPr lIns="0" tIns="0" rIns="457200" bIns="0" anchor="ctr"/>
          <a:lstStyle/>
          <a:p>
            <a:pPr algn="l"/>
            <a:r>
              <a:rPr lang="ru-RU" sz="3600" b="1" dirty="0">
                <a:solidFill>
                  <a:schemeClr val="tx1"/>
                </a:solidFill>
                <a:latin typeface="Century Gothic" pitchFamily="34" charset="0"/>
                <a:sym typeface="Gill Sans MT Bold" charset="0"/>
              </a:rPr>
              <a:t>Бытие</a:t>
            </a:r>
            <a:r>
              <a:rPr lang="en-US" sz="3600" b="1" dirty="0">
                <a:solidFill>
                  <a:schemeClr val="tx1"/>
                </a:solidFill>
                <a:latin typeface="Century Gothic" pitchFamily="34" charset="0"/>
                <a:sym typeface="Gill Sans MT Bold" charset="0"/>
              </a:rPr>
              <a:t> 6:1 </a:t>
            </a:r>
          </a:p>
        </p:txBody>
      </p:sp>
      <p:sp>
        <p:nvSpPr>
          <p:cNvPr id="36868" name="Rectangle 3"/>
          <p:cNvSpPr>
            <a:spLocks/>
          </p:cNvSpPr>
          <p:nvPr/>
        </p:nvSpPr>
        <p:spPr bwMode="auto">
          <a:xfrm>
            <a:off x="5359400" y="1454150"/>
            <a:ext cx="4800600" cy="52705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Когда </a:t>
            </a:r>
            <a:r>
              <a:rPr lang="ru-RU" sz="4600" b="1" dirty="0">
                <a:solidFill>
                  <a:schemeClr val="tx1"/>
                </a:solidFill>
                <a:latin typeface="Century Gothic" pitchFamily="1" charset="0"/>
                <a:sym typeface="Century Gothic" pitchFamily="1" charset="0"/>
              </a:rPr>
              <a:t>люди начали </a:t>
            </a:r>
            <a:r>
              <a:rPr lang="ru-RU" sz="4600" b="1" dirty="0" smtClean="0">
                <a:solidFill>
                  <a:schemeClr val="tx1"/>
                </a:solidFill>
                <a:latin typeface="Century Gothic" pitchFamily="1" charset="0"/>
                <a:sym typeface="Century Gothic" pitchFamily="1" charset="0"/>
              </a:rPr>
              <a:t>умножаться на земле…</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0963" name="Rectangle 2"/>
          <p:cNvSpPr>
            <a:spLocks/>
          </p:cNvSpPr>
          <p:nvPr/>
        </p:nvSpPr>
        <p:spPr bwMode="auto">
          <a:xfrm>
            <a:off x="5295900" y="1924050"/>
            <a:ext cx="5041900" cy="1625600"/>
          </a:xfrm>
          <a:prstGeom prst="rect">
            <a:avLst/>
          </a:prstGeom>
          <a:noFill/>
          <a:ln w="12700">
            <a:noFill/>
            <a:miter lim="800000"/>
            <a:headEnd/>
            <a:tailEnd/>
          </a:ln>
        </p:spPr>
        <p:txBody>
          <a:bodyPr lIns="0" tIns="0" rIns="457200" bIns="0" anchor="ctr"/>
          <a:lstStyle/>
          <a:p>
            <a:pPr algn="l"/>
            <a:r>
              <a:rPr lang="en-US" sz="4000" b="1" i="1" dirty="0">
                <a:solidFill>
                  <a:schemeClr val="tx1"/>
                </a:solidFill>
                <a:latin typeface="Century Gothic" pitchFamily="34" charset="0"/>
                <a:cs typeface="Times" pitchFamily="1" charset="0"/>
                <a:sym typeface="Times" pitchFamily="1" charset="0"/>
              </a:rPr>
              <a:t>2. </a:t>
            </a:r>
            <a:r>
              <a:rPr lang="ru-RU" sz="4000" b="1" i="1" dirty="0">
                <a:solidFill>
                  <a:schemeClr val="tx1"/>
                </a:solidFill>
                <a:latin typeface="Century Gothic" pitchFamily="34" charset="0"/>
                <a:cs typeface="Times" pitchFamily="1" charset="0"/>
                <a:sym typeface="Times" pitchFamily="1" charset="0"/>
              </a:rPr>
              <a:t>СОЦИАЛЬНЫЙ КРИЗИС</a:t>
            </a:r>
            <a:endParaRPr lang="en-US" sz="4000" b="1" i="1" dirty="0">
              <a:solidFill>
                <a:schemeClr val="tx1"/>
              </a:solidFill>
              <a:latin typeface="Century Gothic" pitchFamily="34" charset="0"/>
              <a:cs typeface="Times" pitchFamily="1" charset="0"/>
              <a:sym typeface="Times" pitchFamily="1"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1987" name="Rectangle 2"/>
          <p:cNvSpPr>
            <a:spLocks/>
          </p:cNvSpPr>
          <p:nvPr/>
        </p:nvSpPr>
        <p:spPr bwMode="auto">
          <a:xfrm>
            <a:off x="5321300" y="1066800"/>
            <a:ext cx="3594100" cy="635000"/>
          </a:xfrm>
          <a:prstGeom prst="rect">
            <a:avLst/>
          </a:prstGeom>
          <a:noFill/>
          <a:ln w="12700">
            <a:noFill/>
            <a:miter lim="800000"/>
            <a:headEnd/>
            <a:tailEnd/>
          </a:ln>
        </p:spPr>
        <p:txBody>
          <a:bodyPr lIns="0" tIns="0" rIns="457200" bIns="0" anchor="ctr"/>
          <a:lstStyle/>
          <a:p>
            <a:pPr algn="l"/>
            <a:r>
              <a:rPr lang="ru-RU" sz="3600" b="1" dirty="0">
                <a:solidFill>
                  <a:schemeClr val="tx1"/>
                </a:solidFill>
                <a:latin typeface="Century Gothic" pitchFamily="1" charset="0"/>
                <a:sym typeface="Century Gothic" pitchFamily="1" charset="0"/>
              </a:rPr>
              <a:t>Бытие</a:t>
            </a:r>
            <a:r>
              <a:rPr lang="en-US" sz="3600" b="1" dirty="0">
                <a:solidFill>
                  <a:schemeClr val="tx1"/>
                </a:solidFill>
                <a:latin typeface="Century Gothic" pitchFamily="1" charset="0"/>
                <a:sym typeface="Century Gothic" pitchFamily="1" charset="0"/>
              </a:rPr>
              <a:t> 6:2 </a:t>
            </a:r>
          </a:p>
        </p:txBody>
      </p:sp>
      <p:sp>
        <p:nvSpPr>
          <p:cNvPr id="41988" name="Rectangle 3"/>
          <p:cNvSpPr>
            <a:spLocks/>
          </p:cNvSpPr>
          <p:nvPr/>
        </p:nvSpPr>
        <p:spPr bwMode="auto">
          <a:xfrm>
            <a:off x="5003800" y="2717800"/>
            <a:ext cx="5410199" cy="3352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Сыны </a:t>
            </a:r>
            <a:r>
              <a:rPr lang="ru-RU" sz="4600" b="1" dirty="0">
                <a:solidFill>
                  <a:schemeClr val="tx1"/>
                </a:solidFill>
                <a:latin typeface="Century Gothic" pitchFamily="1" charset="0"/>
                <a:sym typeface="Century Gothic" pitchFamily="1" charset="0"/>
              </a:rPr>
              <a:t>Божии увидели дочерей </a:t>
            </a:r>
            <a:r>
              <a:rPr lang="ru-RU" sz="4600" b="1" dirty="0" smtClean="0">
                <a:solidFill>
                  <a:schemeClr val="tx1"/>
                </a:solidFill>
                <a:latin typeface="Century Gothic" pitchFamily="1" charset="0"/>
                <a:sym typeface="Century Gothic" pitchFamily="1" charset="0"/>
              </a:rPr>
              <a:t>человеческих…</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3011" name="Rectangle 2"/>
          <p:cNvSpPr>
            <a:spLocks/>
          </p:cNvSpPr>
          <p:nvPr/>
        </p:nvSpPr>
        <p:spPr bwMode="auto">
          <a:xfrm>
            <a:off x="6324600" y="1244600"/>
            <a:ext cx="32766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Бытие</a:t>
            </a:r>
            <a:r>
              <a:rPr lang="en-US" sz="3600" b="1">
                <a:solidFill>
                  <a:schemeClr val="tx1"/>
                </a:solidFill>
                <a:latin typeface="Century Gothic" pitchFamily="1" charset="0"/>
                <a:sym typeface="Century Gothic" pitchFamily="1" charset="0"/>
              </a:rPr>
              <a:t> 6:2 </a:t>
            </a:r>
          </a:p>
        </p:txBody>
      </p:sp>
      <p:sp>
        <p:nvSpPr>
          <p:cNvPr id="43012" name="Rectangle 3"/>
          <p:cNvSpPr>
            <a:spLocks/>
          </p:cNvSpPr>
          <p:nvPr/>
        </p:nvSpPr>
        <p:spPr bwMode="auto">
          <a:xfrm>
            <a:off x="3708400" y="5664200"/>
            <a:ext cx="6248400" cy="1955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…что </a:t>
            </a:r>
            <a:r>
              <a:rPr lang="ru-RU" sz="4600" b="1" dirty="0">
                <a:solidFill>
                  <a:schemeClr val="tx1"/>
                </a:solidFill>
                <a:latin typeface="Century Gothic" pitchFamily="1" charset="0"/>
                <a:sym typeface="Century Gothic" pitchFamily="1" charset="0"/>
              </a:rPr>
              <a:t>они </a:t>
            </a:r>
            <a:r>
              <a:rPr lang="ru-RU" sz="4600" b="1" dirty="0" smtClean="0">
                <a:solidFill>
                  <a:schemeClr val="tx1"/>
                </a:solidFill>
                <a:latin typeface="Century Gothic" pitchFamily="1" charset="0"/>
                <a:sym typeface="Century Gothic" pitchFamily="1" charset="0"/>
              </a:rPr>
              <a:t>красивы…</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6387" name="Rectangle 2"/>
          <p:cNvSpPr>
            <a:spLocks/>
          </p:cNvSpPr>
          <p:nvPr/>
        </p:nvSpPr>
        <p:spPr bwMode="auto">
          <a:xfrm>
            <a:off x="5156200" y="1371600"/>
            <a:ext cx="5295900" cy="1701800"/>
          </a:xfrm>
          <a:prstGeom prst="rect">
            <a:avLst/>
          </a:prstGeom>
          <a:noFill/>
          <a:ln w="12700">
            <a:noFill/>
            <a:miter lim="800000"/>
            <a:headEnd/>
            <a:tailEnd/>
          </a:ln>
        </p:spPr>
        <p:txBody>
          <a:bodyPr lIns="0" tIns="0" rIns="457200" bIns="0" anchor="ctr"/>
          <a:lstStyle/>
          <a:p>
            <a:pPr algn="l">
              <a:tabLst>
                <a:tab pos="595313" algn="l"/>
                <a:tab pos="2743200" algn="ctr"/>
                <a:tab pos="2971800" algn="ctr"/>
                <a:tab pos="5486400" algn="r"/>
                <a:tab pos="6491288" algn="r"/>
              </a:tabLst>
            </a:pPr>
            <a:r>
              <a:rPr lang="ru-RU" sz="5300" b="1" i="1" dirty="0">
                <a:solidFill>
                  <a:srgbClr val="000080"/>
                </a:solidFill>
                <a:latin typeface="Century Gothic" pitchFamily="34" charset="0"/>
                <a:cs typeface="Times" pitchFamily="1" charset="0"/>
                <a:sym typeface="Times" pitchFamily="1" charset="0"/>
              </a:rPr>
              <a:t>СТРЕМИТЕСЬ К ЖИЗНИ</a:t>
            </a:r>
            <a:endParaRPr lang="en-US" sz="5300" b="1" i="1" dirty="0">
              <a:solidFill>
                <a:srgbClr val="000080"/>
              </a:solidFill>
              <a:latin typeface="Century Gothic" pitchFamily="34" charset="0"/>
              <a:cs typeface="Times" pitchFamily="1" charset="0"/>
              <a:sym typeface="Times" pitchFamily="1"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4035" name="Rectangle 2"/>
          <p:cNvSpPr>
            <a:spLocks/>
          </p:cNvSpPr>
          <p:nvPr/>
        </p:nvSpPr>
        <p:spPr bwMode="auto">
          <a:xfrm>
            <a:off x="5343525" y="2298700"/>
            <a:ext cx="4292600" cy="398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брали [их] себе в жены, какую кто </a:t>
            </a:r>
            <a:r>
              <a:rPr lang="ru-RU" sz="4600" b="1" dirty="0" smtClean="0">
                <a:solidFill>
                  <a:schemeClr val="tx1"/>
                </a:solidFill>
                <a:latin typeface="Century Gothic" pitchFamily="1" charset="0"/>
                <a:sym typeface="Century Gothic" pitchFamily="1" charset="0"/>
              </a:rPr>
              <a:t>избрал.</a:t>
            </a:r>
            <a:endParaRPr lang="en-US" sz="4600" b="1" dirty="0">
              <a:solidFill>
                <a:schemeClr val="tx1"/>
              </a:solidFill>
              <a:latin typeface="Century Gothic" pitchFamily="1" charset="0"/>
              <a:sym typeface="Century Gothic" pitchFamily="1" charset="0"/>
            </a:endParaRPr>
          </a:p>
        </p:txBody>
      </p:sp>
      <p:sp>
        <p:nvSpPr>
          <p:cNvPr id="44036" name="Rectangle 3"/>
          <p:cNvSpPr>
            <a:spLocks/>
          </p:cNvSpPr>
          <p:nvPr/>
        </p:nvSpPr>
        <p:spPr bwMode="auto">
          <a:xfrm>
            <a:off x="5397500" y="1244600"/>
            <a:ext cx="38608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Бытие</a:t>
            </a:r>
            <a:r>
              <a:rPr lang="en-US" sz="3600" b="1">
                <a:solidFill>
                  <a:schemeClr val="tx1"/>
                </a:solidFill>
                <a:latin typeface="Century Gothic" pitchFamily="1" charset="0"/>
                <a:sym typeface="Century Gothic" pitchFamily="1" charset="0"/>
              </a:rPr>
              <a:t> 6:2 </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9155" name="Rectangle 2"/>
          <p:cNvSpPr>
            <a:spLocks/>
          </p:cNvSpPr>
          <p:nvPr/>
        </p:nvSpPr>
        <p:spPr bwMode="auto">
          <a:xfrm>
            <a:off x="5842000" y="2590800"/>
            <a:ext cx="3543300" cy="26416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Но</a:t>
            </a:r>
            <a:r>
              <a:rPr lang="ru-RU" sz="4600" b="1" dirty="0">
                <a:solidFill>
                  <a:schemeClr val="tx1"/>
                </a:solidFill>
                <a:latin typeface="Century Gothic" pitchFamily="1" charset="0"/>
                <a:sym typeface="Century Gothic" pitchFamily="1" charset="0"/>
              </a:rPr>
              <a:t>, как было во дни </a:t>
            </a:r>
            <a:r>
              <a:rPr lang="ru-RU" sz="4600" b="1" dirty="0" smtClean="0">
                <a:solidFill>
                  <a:schemeClr val="tx1"/>
                </a:solidFill>
                <a:latin typeface="Century Gothic" pitchFamily="1" charset="0"/>
                <a:sym typeface="Century Gothic" pitchFamily="1" charset="0"/>
              </a:rPr>
              <a:t>Ноя…</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49156" name="Rectangle 3"/>
          <p:cNvSpPr>
            <a:spLocks/>
          </p:cNvSpPr>
          <p:nvPr/>
        </p:nvSpPr>
        <p:spPr bwMode="auto">
          <a:xfrm>
            <a:off x="5638800" y="1384300"/>
            <a:ext cx="40513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Матфея</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24:37 </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0179" name="Rectangle 2"/>
          <p:cNvSpPr>
            <a:spLocks/>
          </p:cNvSpPr>
          <p:nvPr/>
        </p:nvSpPr>
        <p:spPr bwMode="auto">
          <a:xfrm>
            <a:off x="508000" y="4800600"/>
            <a:ext cx="9956800" cy="3276600"/>
          </a:xfrm>
          <a:prstGeom prst="rect">
            <a:avLst/>
          </a:prstGeom>
          <a:noFill/>
          <a:ln w="12700">
            <a:noFill/>
            <a:miter lim="800000"/>
            <a:headEnd/>
            <a:tailEnd/>
          </a:ln>
        </p:spPr>
        <p:txBody>
          <a:bodyPr lIns="0" tIns="0" rIns="457200" bIns="0" anchor="ctr"/>
          <a:lstStyle/>
          <a:p>
            <a:pPr algn="l">
              <a:lnSpc>
                <a:spcPct val="90000"/>
              </a:lnSpc>
            </a:pPr>
            <a:r>
              <a:rPr lang="ru-RU" sz="4000" b="1" dirty="0" smtClean="0">
                <a:solidFill>
                  <a:schemeClr val="tx1"/>
                </a:solidFill>
                <a:latin typeface="Century Gothic" pitchFamily="1" charset="0"/>
                <a:sym typeface="Century Gothic" pitchFamily="1" charset="0"/>
              </a:rPr>
              <a:t>…так </a:t>
            </a:r>
            <a:r>
              <a:rPr lang="ru-RU" sz="4000" b="1" dirty="0">
                <a:solidFill>
                  <a:schemeClr val="tx1"/>
                </a:solidFill>
                <a:latin typeface="Century Gothic" pitchFamily="1" charset="0"/>
                <a:sym typeface="Century Gothic" pitchFamily="1" charset="0"/>
              </a:rPr>
              <a:t>будет и в пришествие Сына </a:t>
            </a:r>
            <a:r>
              <a:rPr lang="ru-RU" sz="4000" b="1" dirty="0" smtClean="0">
                <a:solidFill>
                  <a:schemeClr val="tx1"/>
                </a:solidFill>
                <a:latin typeface="Century Gothic" pitchFamily="1" charset="0"/>
                <a:sym typeface="Century Gothic" pitchFamily="1" charset="0"/>
              </a:rPr>
              <a:t>Человеческого.</a:t>
            </a:r>
            <a:endParaRPr lang="en-US" sz="4000" b="1" dirty="0">
              <a:solidFill>
                <a:schemeClr val="tx1"/>
              </a:solidFill>
              <a:latin typeface="Century Gothic" pitchFamily="1" charset="0"/>
              <a:sym typeface="Century Gothic" pitchFamily="1" charset="0"/>
            </a:endParaRPr>
          </a:p>
        </p:txBody>
      </p:sp>
      <p:sp>
        <p:nvSpPr>
          <p:cNvPr id="50180" name="Rectangle 3"/>
          <p:cNvSpPr>
            <a:spLocks/>
          </p:cNvSpPr>
          <p:nvPr/>
        </p:nvSpPr>
        <p:spPr bwMode="auto">
          <a:xfrm>
            <a:off x="6007100" y="1371600"/>
            <a:ext cx="40005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Матфея</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24:37 </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1203" name="Rectangle 2"/>
          <p:cNvSpPr>
            <a:spLocks/>
          </p:cNvSpPr>
          <p:nvPr/>
        </p:nvSpPr>
        <p:spPr bwMode="auto">
          <a:xfrm>
            <a:off x="4914900" y="1962150"/>
            <a:ext cx="5651500" cy="1625600"/>
          </a:xfrm>
          <a:prstGeom prst="rect">
            <a:avLst/>
          </a:prstGeom>
          <a:noFill/>
          <a:ln w="12700">
            <a:noFill/>
            <a:miter lim="800000"/>
            <a:headEnd/>
            <a:tailEnd/>
          </a:ln>
        </p:spPr>
        <p:txBody>
          <a:bodyPr lIns="0" tIns="0" rIns="457200" bIns="0" anchor="ctr"/>
          <a:lstStyle/>
          <a:p>
            <a:pPr algn="l"/>
            <a:r>
              <a:rPr lang="en-US" sz="4000" b="1">
                <a:solidFill>
                  <a:schemeClr val="tx1"/>
                </a:solidFill>
                <a:latin typeface="Times" pitchFamily="1" charset="0"/>
                <a:cs typeface="Times" pitchFamily="1" charset="0"/>
                <a:sym typeface="Times" pitchFamily="1" charset="0"/>
              </a:rPr>
              <a:t>3. </a:t>
            </a:r>
            <a:r>
              <a:rPr lang="ru-RU" sz="4000" b="1">
                <a:solidFill>
                  <a:schemeClr val="tx1"/>
                </a:solidFill>
                <a:latin typeface="Times" pitchFamily="1" charset="0"/>
                <a:cs typeface="Times" pitchFamily="1" charset="0"/>
                <a:sym typeface="Times" pitchFamily="1" charset="0"/>
              </a:rPr>
              <a:t>ПРЕСТУПНОСТЬ</a:t>
            </a:r>
            <a:endParaRPr lang="en-US" sz="4000" b="1">
              <a:solidFill>
                <a:schemeClr val="tx1"/>
              </a:solidFill>
              <a:latin typeface="Times" pitchFamily="1" charset="0"/>
              <a:cs typeface="Times" pitchFamily="1" charset="0"/>
              <a:sym typeface="Times" pitchFamily="1" charset="0"/>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2227" name="Rectangle 2"/>
          <p:cNvSpPr>
            <a:spLocks/>
          </p:cNvSpPr>
          <p:nvPr/>
        </p:nvSpPr>
        <p:spPr bwMode="auto">
          <a:xfrm>
            <a:off x="1651000" y="3657600"/>
            <a:ext cx="8509000" cy="2921000"/>
          </a:xfrm>
          <a:prstGeom prst="rect">
            <a:avLst/>
          </a:prstGeom>
          <a:noFill/>
          <a:ln w="12700">
            <a:noFill/>
            <a:miter lim="800000"/>
            <a:headEnd/>
            <a:tailEnd/>
          </a:ln>
        </p:spPr>
        <p:txBody>
          <a:bodyPr lIns="0" tIns="0" rIns="457200" bIns="0" anchor="ctr"/>
          <a:lstStyle/>
          <a:p>
            <a:pPr algn="l"/>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увидел Господь, что велико развращение </a:t>
            </a:r>
            <a:r>
              <a:rPr lang="ru-RU" sz="4600" b="1" dirty="0" err="1">
                <a:solidFill>
                  <a:schemeClr val="tx1"/>
                </a:solidFill>
                <a:latin typeface="Century Gothic" pitchFamily="1" charset="0"/>
                <a:sym typeface="Century Gothic" pitchFamily="1" charset="0"/>
              </a:rPr>
              <a:t>человеков</a:t>
            </a:r>
            <a:r>
              <a:rPr lang="ru-RU" sz="4600" b="1" dirty="0">
                <a:solidFill>
                  <a:schemeClr val="tx1"/>
                </a:solidFill>
                <a:latin typeface="Century Gothic" pitchFamily="1" charset="0"/>
                <a:sym typeface="Century Gothic" pitchFamily="1" charset="0"/>
              </a:rPr>
              <a:t> на </a:t>
            </a:r>
            <a:r>
              <a:rPr lang="ru-RU" sz="4600" b="1" dirty="0" smtClean="0">
                <a:solidFill>
                  <a:schemeClr val="tx1"/>
                </a:solidFill>
                <a:latin typeface="Century Gothic" pitchFamily="1" charset="0"/>
                <a:sym typeface="Century Gothic" pitchFamily="1" charset="0"/>
              </a:rPr>
              <a:t>земле…</a:t>
            </a:r>
            <a:endParaRPr lang="en-US" sz="4600" b="1" dirty="0">
              <a:solidFill>
                <a:schemeClr val="tx1"/>
              </a:solidFill>
              <a:latin typeface="Century Gothic" pitchFamily="1" charset="0"/>
              <a:sym typeface="Century Gothic" pitchFamily="1" charset="0"/>
            </a:endParaRPr>
          </a:p>
        </p:txBody>
      </p:sp>
      <p:sp>
        <p:nvSpPr>
          <p:cNvPr id="52228" name="Rectangle 3"/>
          <p:cNvSpPr>
            <a:spLocks/>
          </p:cNvSpPr>
          <p:nvPr/>
        </p:nvSpPr>
        <p:spPr bwMode="auto">
          <a:xfrm>
            <a:off x="2806700" y="1028700"/>
            <a:ext cx="4038600" cy="635000"/>
          </a:xfrm>
          <a:prstGeom prst="rect">
            <a:avLst/>
          </a:prstGeom>
          <a:noFill/>
          <a:ln w="12700">
            <a:noFill/>
            <a:miter lim="800000"/>
            <a:headEnd/>
            <a:tailEnd/>
          </a:ln>
        </p:spPr>
        <p:txBody>
          <a:bodyPr lIns="0" tIns="0" rIns="457200" bIns="0" anchor="ctr"/>
          <a:lstStyle/>
          <a:p>
            <a:pPr algn="l">
              <a:lnSpc>
                <a:spcPct val="90000"/>
              </a:lnSpc>
            </a:pPr>
            <a:r>
              <a:rPr lang="ru-RU" sz="3600" b="1">
                <a:solidFill>
                  <a:schemeClr val="tx1"/>
                </a:solidFill>
                <a:latin typeface="Century Gothic" pitchFamily="1" charset="0"/>
                <a:sym typeface="Century Gothic" pitchFamily="1" charset="0"/>
              </a:rPr>
              <a:t>Бытие</a:t>
            </a:r>
            <a:r>
              <a:rPr lang="en-US" sz="3600" b="1">
                <a:solidFill>
                  <a:schemeClr val="tx1"/>
                </a:solidFill>
                <a:latin typeface="Century Gothic" pitchFamily="1" charset="0"/>
                <a:sym typeface="Century Gothic" pitchFamily="1" charset="0"/>
              </a:rPr>
              <a:t> 6:5</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3251" name="Rectangle 2"/>
          <p:cNvSpPr>
            <a:spLocks/>
          </p:cNvSpPr>
          <p:nvPr/>
        </p:nvSpPr>
        <p:spPr bwMode="auto">
          <a:xfrm>
            <a:off x="2794000" y="2667000"/>
            <a:ext cx="6096000" cy="3632200"/>
          </a:xfrm>
          <a:prstGeom prst="rect">
            <a:avLst/>
          </a:prstGeom>
          <a:noFill/>
          <a:ln w="12700">
            <a:noFill/>
            <a:miter lim="800000"/>
            <a:headEnd/>
            <a:tailEnd/>
          </a:ln>
        </p:spPr>
        <p:txBody>
          <a:bodyPr lIns="0" tIns="0" rIns="457200" bIns="0" anchor="ctr"/>
          <a:lstStyle/>
          <a:p>
            <a:pPr algn="l"/>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что все мысли и помышления сердца их были зло во всякое </a:t>
            </a:r>
            <a:r>
              <a:rPr lang="ru-RU" sz="4600" b="1" dirty="0" smtClean="0">
                <a:solidFill>
                  <a:schemeClr val="tx1"/>
                </a:solidFill>
                <a:latin typeface="Century Gothic" pitchFamily="1" charset="0"/>
                <a:sym typeface="Century Gothic" pitchFamily="1" charset="0"/>
              </a:rPr>
              <a:t>время.</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53252" name="Rectangle 3"/>
          <p:cNvSpPr>
            <a:spLocks/>
          </p:cNvSpPr>
          <p:nvPr/>
        </p:nvSpPr>
        <p:spPr bwMode="auto">
          <a:xfrm>
            <a:off x="2806700" y="1028700"/>
            <a:ext cx="3975100" cy="635000"/>
          </a:xfrm>
          <a:prstGeom prst="rect">
            <a:avLst/>
          </a:prstGeom>
          <a:noFill/>
          <a:ln w="12700">
            <a:noFill/>
            <a:miter lim="800000"/>
            <a:headEnd/>
            <a:tailEnd/>
          </a:ln>
        </p:spPr>
        <p:txBody>
          <a:bodyPr lIns="0" tIns="0" rIns="457200" bIns="0" anchor="ctr"/>
          <a:lstStyle/>
          <a:p>
            <a:pPr algn="l">
              <a:lnSpc>
                <a:spcPct val="90000"/>
              </a:lnSpc>
            </a:pPr>
            <a:r>
              <a:rPr lang="ru-RU" sz="3600" b="1">
                <a:solidFill>
                  <a:schemeClr val="tx1"/>
                </a:solidFill>
                <a:latin typeface="Century Gothic" pitchFamily="1" charset="0"/>
                <a:sym typeface="Century Gothic" pitchFamily="1" charset="0"/>
              </a:rPr>
              <a:t>Бытие</a:t>
            </a:r>
            <a:r>
              <a:rPr lang="en-US" sz="3600" b="1">
                <a:solidFill>
                  <a:schemeClr val="tx1"/>
                </a:solidFill>
                <a:latin typeface="Century Gothic" pitchFamily="1" charset="0"/>
                <a:sym typeface="Century Gothic" pitchFamily="1" charset="0"/>
              </a:rPr>
              <a:t> 6:5</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7347" name="Rectangle 2"/>
          <p:cNvSpPr>
            <a:spLocks/>
          </p:cNvSpPr>
          <p:nvPr/>
        </p:nvSpPr>
        <p:spPr bwMode="auto">
          <a:xfrm>
            <a:off x="1041400" y="3200400"/>
            <a:ext cx="8763000" cy="3632200"/>
          </a:xfrm>
          <a:prstGeom prst="rect">
            <a:avLst/>
          </a:prstGeom>
          <a:noFill/>
          <a:ln w="12700">
            <a:noFill/>
            <a:miter lim="800000"/>
            <a:headEnd/>
            <a:tailEnd/>
          </a:ln>
        </p:spPr>
        <p:txBody>
          <a:bodyPr lIns="0" tIns="0" rIns="457200" bIns="0" anchor="ctr"/>
          <a:lstStyle/>
          <a:p>
            <a:pPr algn="l"/>
            <a:r>
              <a:rPr lang="uk-UA" sz="4600" b="1" dirty="0" err="1" smtClean="0">
                <a:solidFill>
                  <a:schemeClr val="tx1"/>
                </a:solidFill>
                <a:latin typeface="Century Gothic" pitchFamily="1" charset="0"/>
                <a:sym typeface="Century Gothic" pitchFamily="1" charset="0"/>
              </a:rPr>
              <a:t>Но</a:t>
            </a:r>
            <a:r>
              <a:rPr lang="uk-UA" sz="4600" b="1" dirty="0" smtClean="0">
                <a:solidFill>
                  <a:schemeClr val="tx1"/>
                </a:solidFill>
                <a:latin typeface="Century Gothic" pitchFamily="1" charset="0"/>
                <a:sym typeface="Century Gothic" pitchFamily="1" charset="0"/>
              </a:rPr>
              <a:t> </a:t>
            </a:r>
            <a:r>
              <a:rPr lang="uk-UA" sz="4600" b="1" dirty="0" err="1">
                <a:solidFill>
                  <a:schemeClr val="tx1"/>
                </a:solidFill>
                <a:latin typeface="Century Gothic" pitchFamily="1" charset="0"/>
                <a:sym typeface="Century Gothic" pitchFamily="1" charset="0"/>
              </a:rPr>
              <a:t>как</a:t>
            </a:r>
            <a:r>
              <a:rPr lang="uk-UA" sz="4600" b="1" dirty="0">
                <a:solidFill>
                  <a:schemeClr val="tx1"/>
                </a:solidFill>
                <a:latin typeface="Century Gothic" pitchFamily="1" charset="0"/>
                <a:sym typeface="Century Gothic" pitchFamily="1" charset="0"/>
              </a:rPr>
              <a:t> б</a:t>
            </a:r>
            <a:r>
              <a:rPr lang="ru-RU" sz="4600" b="1" dirty="0" err="1">
                <a:solidFill>
                  <a:schemeClr val="tx1"/>
                </a:solidFill>
                <a:latin typeface="Century Gothic" pitchFamily="1" charset="0"/>
                <a:sym typeface="Century Gothic" pitchFamily="1" charset="0"/>
              </a:rPr>
              <a:t>ыло</a:t>
            </a:r>
            <a:r>
              <a:rPr lang="ru-RU" sz="4600" b="1" dirty="0">
                <a:solidFill>
                  <a:schemeClr val="tx1"/>
                </a:solidFill>
                <a:latin typeface="Century Gothic" pitchFamily="1" charset="0"/>
                <a:sym typeface="Century Gothic" pitchFamily="1" charset="0"/>
              </a:rPr>
              <a:t> во дни Ноя, так будет и в пришествие Сына </a:t>
            </a:r>
            <a:r>
              <a:rPr lang="ru-RU" sz="4600" b="1" dirty="0" smtClean="0">
                <a:solidFill>
                  <a:schemeClr val="tx1"/>
                </a:solidFill>
                <a:latin typeface="Century Gothic" pitchFamily="1" charset="0"/>
                <a:sym typeface="Century Gothic" pitchFamily="1" charset="0"/>
              </a:rPr>
              <a:t>Человеческого.</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57348" name="Rectangle 3"/>
          <p:cNvSpPr>
            <a:spLocks/>
          </p:cNvSpPr>
          <p:nvPr/>
        </p:nvSpPr>
        <p:spPr bwMode="auto">
          <a:xfrm>
            <a:off x="2806700" y="1028700"/>
            <a:ext cx="37846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Матфея </a:t>
            </a:r>
            <a:r>
              <a:rPr lang="ru-RU" sz="3600" b="1" dirty="0">
                <a:solidFill>
                  <a:schemeClr val="tx1"/>
                </a:solidFill>
                <a:latin typeface="Century Gothic" pitchFamily="1" charset="0"/>
                <a:sym typeface="Century Gothic" pitchFamily="1" charset="0"/>
              </a:rPr>
              <a:t>24:37</a:t>
            </a:r>
            <a:endParaRPr lang="en-US" sz="3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8371" name="Rectangle 2"/>
          <p:cNvSpPr>
            <a:spLocks/>
          </p:cNvSpPr>
          <p:nvPr/>
        </p:nvSpPr>
        <p:spPr bwMode="auto">
          <a:xfrm>
            <a:off x="2641600" y="2286000"/>
            <a:ext cx="7239000" cy="46355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…Велико </a:t>
            </a:r>
            <a:r>
              <a:rPr lang="ru-RU" sz="4600" b="1" dirty="0">
                <a:solidFill>
                  <a:schemeClr val="tx1"/>
                </a:solidFill>
                <a:latin typeface="Century Gothic" pitchFamily="1" charset="0"/>
                <a:sym typeface="Century Gothic" pitchFamily="1" charset="0"/>
              </a:rPr>
              <a:t>развращение </a:t>
            </a:r>
            <a:r>
              <a:rPr lang="ru-RU" sz="4600" b="1" dirty="0" err="1">
                <a:solidFill>
                  <a:schemeClr val="tx1"/>
                </a:solidFill>
                <a:latin typeface="Century Gothic" pitchFamily="1" charset="0"/>
                <a:sym typeface="Century Gothic" pitchFamily="1" charset="0"/>
              </a:rPr>
              <a:t>человеков</a:t>
            </a:r>
            <a:r>
              <a:rPr lang="ru-RU" sz="4600" b="1" dirty="0">
                <a:solidFill>
                  <a:schemeClr val="tx1"/>
                </a:solidFill>
                <a:latin typeface="Century Gothic" pitchFamily="1" charset="0"/>
                <a:sym typeface="Century Gothic" pitchFamily="1" charset="0"/>
              </a:rPr>
              <a:t> на земле,</a:t>
            </a:r>
          </a:p>
          <a:p>
            <a:pPr algn="l">
              <a:lnSpc>
                <a:spcPct val="90000"/>
              </a:lnSpc>
            </a:pPr>
            <a:r>
              <a:rPr lang="ru-RU" sz="4600" b="1" dirty="0">
                <a:solidFill>
                  <a:schemeClr val="tx1"/>
                </a:solidFill>
                <a:latin typeface="Century Gothic" pitchFamily="1" charset="0"/>
                <a:sym typeface="Century Gothic" pitchFamily="1" charset="0"/>
              </a:rPr>
              <a:t>и что все мысли и помышления сердца их были зло во всякое </a:t>
            </a:r>
            <a:r>
              <a:rPr lang="ru-RU" sz="4600" b="1" dirty="0" smtClean="0">
                <a:solidFill>
                  <a:schemeClr val="tx1"/>
                </a:solidFill>
                <a:latin typeface="Century Gothic" pitchFamily="1" charset="0"/>
                <a:sym typeface="Century Gothic" pitchFamily="1" charset="0"/>
              </a:rPr>
              <a:t>время.</a:t>
            </a:r>
            <a:endParaRPr lang="en-US" sz="4600" b="1" dirty="0">
              <a:solidFill>
                <a:schemeClr val="tx1"/>
              </a:solidFill>
              <a:latin typeface="Century Gothic" pitchFamily="1" charset="0"/>
              <a:sym typeface="Century Gothic" pitchFamily="1" charset="0"/>
            </a:endParaRPr>
          </a:p>
        </p:txBody>
      </p:sp>
      <p:sp>
        <p:nvSpPr>
          <p:cNvPr id="58372" name="Rectangle 3"/>
          <p:cNvSpPr>
            <a:spLocks/>
          </p:cNvSpPr>
          <p:nvPr/>
        </p:nvSpPr>
        <p:spPr bwMode="auto">
          <a:xfrm>
            <a:off x="2806700" y="1028700"/>
            <a:ext cx="37846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Бытие</a:t>
            </a:r>
            <a:r>
              <a:rPr lang="en-US" sz="3600" b="1">
                <a:solidFill>
                  <a:schemeClr val="tx1"/>
                </a:solidFill>
                <a:latin typeface="Century Gothic" pitchFamily="1" charset="0"/>
                <a:sym typeface="Century Gothic" pitchFamily="1" charset="0"/>
              </a:rPr>
              <a:t> 6:5</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9395" name="Rectangle 2"/>
          <p:cNvSpPr>
            <a:spLocks/>
          </p:cNvSpPr>
          <p:nvPr/>
        </p:nvSpPr>
        <p:spPr bwMode="auto">
          <a:xfrm>
            <a:off x="5537200" y="1828800"/>
            <a:ext cx="3962400" cy="3175000"/>
          </a:xfrm>
          <a:prstGeom prst="rect">
            <a:avLst/>
          </a:prstGeom>
          <a:noFill/>
          <a:ln w="12700">
            <a:noFill/>
            <a:miter lim="800000"/>
            <a:headEnd/>
            <a:tailEnd/>
          </a:ln>
        </p:spPr>
        <p:txBody>
          <a:bodyPr lIns="0" tIns="0" rIns="457200" bIns="0" anchor="ctr"/>
          <a:lstStyle/>
          <a:p>
            <a:pPr algn="l"/>
            <a:r>
              <a:rPr lang="en-US" sz="4000" b="1" i="1" dirty="0">
                <a:solidFill>
                  <a:schemeClr val="tx1"/>
                </a:solidFill>
                <a:latin typeface="Century Gothic" pitchFamily="34" charset="0"/>
                <a:cs typeface="Times" pitchFamily="1" charset="0"/>
                <a:sym typeface="Times" pitchFamily="1" charset="0"/>
              </a:rPr>
              <a:t>4.</a:t>
            </a:r>
            <a:r>
              <a:rPr lang="ru-RU" sz="4000" b="1" i="1" dirty="0">
                <a:solidFill>
                  <a:schemeClr val="tx1"/>
                </a:solidFill>
                <a:latin typeface="Century Gothic" pitchFamily="34" charset="0"/>
                <a:cs typeface="Times" pitchFamily="1" charset="0"/>
                <a:sym typeface="Times" pitchFamily="1" charset="0"/>
              </a:rPr>
              <a:t> </a:t>
            </a:r>
            <a:r>
              <a:rPr lang="ru-RU" sz="4000" b="1" i="1" dirty="0" smtClean="0">
                <a:solidFill>
                  <a:schemeClr val="tx1"/>
                </a:solidFill>
                <a:latin typeface="Century Gothic" pitchFamily="34" charset="0"/>
                <a:cs typeface="Times" pitchFamily="1" charset="0"/>
                <a:sym typeface="Times" pitchFamily="1" charset="0"/>
              </a:rPr>
              <a:t>ПРОБЛЕМЫ </a:t>
            </a:r>
          </a:p>
          <a:p>
            <a:pPr algn="l"/>
            <a:r>
              <a:rPr lang="ru-RU" sz="4000" b="1" i="1" dirty="0" smtClean="0">
                <a:solidFill>
                  <a:schemeClr val="tx1"/>
                </a:solidFill>
                <a:latin typeface="Century Gothic" pitchFamily="34" charset="0"/>
                <a:cs typeface="Times" pitchFamily="1" charset="0"/>
                <a:sym typeface="Times" pitchFamily="1" charset="0"/>
              </a:rPr>
              <a:t>ЭКОЛОГИИ</a:t>
            </a:r>
            <a:endParaRPr lang="en-US" sz="4000" b="1" i="1" dirty="0">
              <a:solidFill>
                <a:schemeClr val="tx1"/>
              </a:solidFill>
              <a:latin typeface="Century Gothic" pitchFamily="34" charset="0"/>
              <a:cs typeface="Times" pitchFamily="1" charset="0"/>
              <a:sym typeface="Times" pitchFamily="1" charset="0"/>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0419" name="Rectangle 2"/>
          <p:cNvSpPr>
            <a:spLocks/>
          </p:cNvSpPr>
          <p:nvPr/>
        </p:nvSpPr>
        <p:spPr bwMode="auto">
          <a:xfrm>
            <a:off x="5930900" y="2184400"/>
            <a:ext cx="4229100" cy="3632200"/>
          </a:xfrm>
          <a:prstGeom prst="rect">
            <a:avLst/>
          </a:prstGeom>
          <a:noFill/>
          <a:ln w="12700">
            <a:noFill/>
            <a:miter lim="800000"/>
            <a:headEnd/>
            <a:tailEnd/>
          </a:ln>
        </p:spPr>
        <p:txBody>
          <a:bodyPr lIns="0" tIns="0" rIns="457200" bIns="0" anchor="ctr"/>
          <a:lstStyle/>
          <a:p>
            <a:pPr algn="l"/>
            <a:r>
              <a:rPr lang="en-US" sz="4600" b="1" dirty="0">
                <a:solidFill>
                  <a:schemeClr val="tx1"/>
                </a:solidFill>
                <a:latin typeface="Century Gothic" pitchFamily="1" charset="0"/>
                <a:sym typeface="Century Gothic" pitchFamily="1" charset="0"/>
              </a:rPr>
              <a:t>“</a:t>
            </a:r>
            <a:r>
              <a:rPr lang="ru-RU" sz="4600" b="1" dirty="0">
                <a:solidFill>
                  <a:schemeClr val="tx1"/>
                </a:solidFill>
                <a:latin typeface="Century Gothic" pitchFamily="1" charset="0"/>
                <a:sym typeface="Century Gothic" pitchFamily="1" charset="0"/>
              </a:rPr>
              <a:t>Но земля растлилась пред лицом </a:t>
            </a:r>
            <a:r>
              <a:rPr lang="ru-RU" sz="4600" b="1" dirty="0" smtClean="0">
                <a:solidFill>
                  <a:schemeClr val="tx1"/>
                </a:solidFill>
                <a:latin typeface="Century Gothic" pitchFamily="1" charset="0"/>
                <a:sym typeface="Century Gothic" pitchFamily="1" charset="0"/>
              </a:rPr>
              <a:t>Божиим…</a:t>
            </a:r>
            <a:endParaRPr lang="en-US" sz="4600" b="1" dirty="0">
              <a:solidFill>
                <a:schemeClr val="tx1"/>
              </a:solidFill>
              <a:latin typeface="Century Gothic" pitchFamily="1" charset="0"/>
              <a:sym typeface="Century Gothic" pitchFamily="1" charset="0"/>
            </a:endParaRPr>
          </a:p>
        </p:txBody>
      </p:sp>
      <p:sp>
        <p:nvSpPr>
          <p:cNvPr id="60420" name="Rectangle 3"/>
          <p:cNvSpPr>
            <a:spLocks/>
          </p:cNvSpPr>
          <p:nvPr/>
        </p:nvSpPr>
        <p:spPr bwMode="auto">
          <a:xfrm>
            <a:off x="5854700" y="1397000"/>
            <a:ext cx="38735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Бытие</a:t>
            </a:r>
            <a:r>
              <a:rPr lang="en-US" sz="3600" b="1">
                <a:solidFill>
                  <a:schemeClr val="tx1"/>
                </a:solidFill>
                <a:latin typeface="Century Gothic" pitchFamily="1" charset="0"/>
                <a:sym typeface="Century Gothic" pitchFamily="1" charset="0"/>
              </a:rPr>
              <a:t> 6:11</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1443" name="Rectangle 2"/>
          <p:cNvSpPr>
            <a:spLocks/>
          </p:cNvSpPr>
          <p:nvPr/>
        </p:nvSpPr>
        <p:spPr bwMode="auto">
          <a:xfrm>
            <a:off x="5765800" y="2590800"/>
            <a:ext cx="4876800" cy="2921000"/>
          </a:xfrm>
          <a:prstGeom prst="rect">
            <a:avLst/>
          </a:prstGeom>
          <a:noFill/>
          <a:ln w="12700">
            <a:noFill/>
            <a:miter lim="800000"/>
            <a:headEnd/>
            <a:tailEnd/>
          </a:ln>
        </p:spPr>
        <p:txBody>
          <a:bodyPr lIns="0" tIns="0" rIns="457200" bIns="0" anchor="ctr"/>
          <a:lstStyle/>
          <a:p>
            <a:pPr algn="l"/>
            <a:r>
              <a:rPr lang="uk-UA" sz="4000" b="1" dirty="0" smtClean="0">
                <a:solidFill>
                  <a:schemeClr val="tx1"/>
                </a:solidFill>
                <a:latin typeface="Century Gothic" pitchFamily="1" charset="0"/>
                <a:sym typeface="Century Gothic" pitchFamily="1" charset="0"/>
              </a:rPr>
              <a:t>…и </a:t>
            </a:r>
            <a:r>
              <a:rPr lang="uk-UA" sz="4000" b="1" dirty="0" err="1">
                <a:solidFill>
                  <a:schemeClr val="tx1"/>
                </a:solidFill>
                <a:latin typeface="Century Gothic" pitchFamily="1" charset="0"/>
                <a:sym typeface="Century Gothic" pitchFamily="1" charset="0"/>
              </a:rPr>
              <a:t>наполнилась</a:t>
            </a:r>
            <a:r>
              <a:rPr lang="uk-UA" sz="4000" b="1" dirty="0">
                <a:solidFill>
                  <a:schemeClr val="tx1"/>
                </a:solidFill>
                <a:latin typeface="Century Gothic" pitchFamily="1" charset="0"/>
                <a:sym typeface="Century Gothic" pitchFamily="1" charset="0"/>
              </a:rPr>
              <a:t> земля </a:t>
            </a:r>
            <a:r>
              <a:rPr lang="uk-UA" sz="4000" b="1" dirty="0" err="1" smtClean="0">
                <a:solidFill>
                  <a:schemeClr val="tx1"/>
                </a:solidFill>
                <a:latin typeface="Century Gothic" pitchFamily="1" charset="0"/>
                <a:sym typeface="Century Gothic" pitchFamily="1" charset="0"/>
              </a:rPr>
              <a:t>злодеяниями</a:t>
            </a:r>
            <a:r>
              <a:rPr lang="ru-RU" sz="4000" b="1" dirty="0" smtClean="0">
                <a:solidFill>
                  <a:schemeClr val="tx1"/>
                </a:solidFill>
                <a:latin typeface="Century Gothic" pitchFamily="1" charset="0"/>
                <a:sym typeface="Century Gothic" pitchFamily="1" charset="0"/>
              </a:rPr>
              <a:t>.</a:t>
            </a:r>
            <a:endParaRPr lang="en-US" sz="4000" b="1" dirty="0">
              <a:solidFill>
                <a:schemeClr val="tx1"/>
              </a:solidFill>
              <a:latin typeface="Century Gothic" pitchFamily="1" charset="0"/>
              <a:sym typeface="Century Gothic" pitchFamily="1" charset="0"/>
            </a:endParaRPr>
          </a:p>
        </p:txBody>
      </p:sp>
      <p:sp>
        <p:nvSpPr>
          <p:cNvPr id="61444" name="Rectangle 3"/>
          <p:cNvSpPr>
            <a:spLocks/>
          </p:cNvSpPr>
          <p:nvPr/>
        </p:nvSpPr>
        <p:spPr bwMode="auto">
          <a:xfrm>
            <a:off x="5854700" y="1397000"/>
            <a:ext cx="35052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Бытие </a:t>
            </a:r>
            <a:r>
              <a:rPr lang="en-US" sz="3600" b="1">
                <a:solidFill>
                  <a:schemeClr val="tx1"/>
                </a:solidFill>
                <a:latin typeface="Century Gothic" pitchFamily="1" charset="0"/>
                <a:sym typeface="Century Gothic" pitchFamily="1" charset="0"/>
              </a:rPr>
              <a:t>6:11</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p:cNvPicPr>
            <a:picLocks noChangeAspect="1" noChangeArrowheads="1"/>
          </p:cNvPicPr>
          <p:nvPr/>
        </p:nvPicPr>
        <p:blipFill>
          <a:blip r:embed="rId3"/>
          <a:srcRect/>
          <a:stretch>
            <a:fillRect/>
          </a:stretch>
        </p:blipFill>
        <p:spPr bwMode="auto">
          <a:xfrm>
            <a:off x="0" y="101600"/>
            <a:ext cx="10160000" cy="7620000"/>
          </a:xfrm>
          <a:prstGeom prst="rect">
            <a:avLst/>
          </a:prstGeom>
          <a:noFill/>
          <a:ln w="12700">
            <a:noFill/>
            <a:miter lim="800000"/>
            <a:headEnd/>
            <a:tailEnd/>
          </a:ln>
        </p:spPr>
      </p:pic>
      <p:sp>
        <p:nvSpPr>
          <p:cNvPr id="62467" name="Rectangle 2"/>
          <p:cNvSpPr>
            <a:spLocks/>
          </p:cNvSpPr>
          <p:nvPr/>
        </p:nvSpPr>
        <p:spPr bwMode="auto">
          <a:xfrm>
            <a:off x="279400" y="5029200"/>
            <a:ext cx="7467600" cy="2209800"/>
          </a:xfrm>
          <a:prstGeom prst="rect">
            <a:avLst/>
          </a:prstGeom>
          <a:noFill/>
          <a:ln w="12700">
            <a:noFill/>
            <a:miter lim="800000"/>
            <a:headEnd/>
            <a:tailEnd/>
          </a:ln>
        </p:spPr>
        <p:txBody>
          <a:bodyPr lIns="0" tIns="0" rIns="457200" bIns="0" anchor="ctr"/>
          <a:lstStyle/>
          <a:p>
            <a:pPr algn="l"/>
            <a:r>
              <a:rPr lang="ru-RU" sz="4600" b="1" dirty="0" smtClean="0">
                <a:solidFill>
                  <a:schemeClr val="tx1"/>
                </a:solidFill>
                <a:latin typeface="Century Gothic" pitchFamily="1" charset="0"/>
                <a:sym typeface="Century Gothic" pitchFamily="1" charset="0"/>
              </a:rPr>
              <a:t>…</a:t>
            </a:r>
            <a:r>
              <a:rPr lang="uk-UA" sz="4600" b="1" dirty="0" smtClean="0">
                <a:solidFill>
                  <a:schemeClr val="tx1"/>
                </a:solidFill>
                <a:latin typeface="Century Gothic" pitchFamily="1" charset="0"/>
                <a:sym typeface="Century Gothic" pitchFamily="1" charset="0"/>
              </a:rPr>
              <a:t>и </a:t>
            </a:r>
            <a:r>
              <a:rPr lang="uk-UA" sz="4600" b="1" dirty="0">
                <a:solidFill>
                  <a:schemeClr val="tx1"/>
                </a:solidFill>
                <a:latin typeface="Century Gothic" pitchFamily="1" charset="0"/>
                <a:sym typeface="Century Gothic" pitchFamily="1" charset="0"/>
              </a:rPr>
              <a:t>погубить </a:t>
            </a:r>
            <a:r>
              <a:rPr lang="uk-UA" sz="4600" b="1" dirty="0" err="1">
                <a:solidFill>
                  <a:schemeClr val="tx1"/>
                </a:solidFill>
                <a:latin typeface="Century Gothic" pitchFamily="1" charset="0"/>
                <a:sym typeface="Century Gothic" pitchFamily="1" charset="0"/>
              </a:rPr>
              <a:t>губивших</a:t>
            </a:r>
            <a:r>
              <a:rPr lang="uk-UA" sz="4600" b="1" dirty="0">
                <a:solidFill>
                  <a:schemeClr val="tx1"/>
                </a:solidFill>
                <a:latin typeface="Century Gothic" pitchFamily="1" charset="0"/>
                <a:sym typeface="Century Gothic" pitchFamily="1" charset="0"/>
              </a:rPr>
              <a:t> </a:t>
            </a:r>
            <a:r>
              <a:rPr lang="uk-UA" sz="4600" b="1" dirty="0" smtClean="0">
                <a:solidFill>
                  <a:schemeClr val="tx1"/>
                </a:solidFill>
                <a:latin typeface="Century Gothic" pitchFamily="1" charset="0"/>
                <a:sym typeface="Century Gothic" pitchFamily="1" charset="0"/>
              </a:rPr>
              <a:t>землю</a:t>
            </a:r>
            <a:r>
              <a:rPr lang="ru-RU"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62468" name="Rectangle 3"/>
          <p:cNvSpPr>
            <a:spLocks/>
          </p:cNvSpPr>
          <p:nvPr/>
        </p:nvSpPr>
        <p:spPr bwMode="auto">
          <a:xfrm>
            <a:off x="4610100" y="1130300"/>
            <a:ext cx="5549900" cy="635000"/>
          </a:xfrm>
          <a:prstGeom prst="rect">
            <a:avLst/>
          </a:prstGeom>
          <a:noFill/>
          <a:ln w="12700">
            <a:noFill/>
            <a:miter lim="800000"/>
            <a:headEnd/>
            <a:tailEnd/>
          </a:ln>
        </p:spPr>
        <p:txBody>
          <a:bodyPr lIns="0" tIns="0" rIns="457200" bIns="0" anchor="ctr"/>
          <a:lstStyle/>
          <a:p>
            <a:pPr algn="l"/>
            <a:r>
              <a:rPr lang="ru-RU" sz="3600" b="1" dirty="0">
                <a:solidFill>
                  <a:schemeClr val="tx1"/>
                </a:solidFill>
                <a:latin typeface="Century Gothic" pitchFamily="1" charset="0"/>
                <a:sym typeface="Century Gothic" pitchFamily="1" charset="0"/>
              </a:rPr>
              <a:t>Откровение</a:t>
            </a:r>
            <a:r>
              <a:rPr lang="en-US" sz="3600" b="1" dirty="0">
                <a:solidFill>
                  <a:schemeClr val="tx1"/>
                </a:solidFill>
                <a:latin typeface="Century Gothic" pitchFamily="1" charset="0"/>
                <a:sym typeface="Century Gothic" pitchFamily="1" charset="0"/>
              </a:rPr>
              <a:t> 11:18</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1506" name="Rectangle 2"/>
          <p:cNvSpPr>
            <a:spLocks/>
          </p:cNvSpPr>
          <p:nvPr/>
        </p:nvSpPr>
        <p:spPr bwMode="auto">
          <a:xfrm>
            <a:off x="3098800" y="6248400"/>
            <a:ext cx="6629400" cy="7874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457200" bIns="0" anchor="ctr"/>
          <a:lstStyle/>
          <a:p>
            <a:pPr algn="l">
              <a:defRPr/>
            </a:pPr>
            <a:r>
              <a:rPr lang="ru-RU" sz="4600" b="1" dirty="0">
                <a:solidFill>
                  <a:schemeClr val="tx1"/>
                </a:solidFill>
                <a:latin typeface="Century Gothic" pitchFamily="1" charset="0"/>
                <a:sym typeface="Century Gothic" pitchFamily="1" charset="0"/>
              </a:rPr>
              <a:t>СЪЕЛ СВОЙ АДРЕС НАЗНАЧЕНИЯ…</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4515" name="Rectangle 2"/>
          <p:cNvSpPr>
            <a:spLocks/>
          </p:cNvSpPr>
          <p:nvPr/>
        </p:nvSpPr>
        <p:spPr bwMode="auto">
          <a:xfrm>
            <a:off x="5308600" y="1981200"/>
            <a:ext cx="4673600" cy="2921000"/>
          </a:xfrm>
          <a:prstGeom prst="rect">
            <a:avLst/>
          </a:prstGeom>
          <a:noFill/>
          <a:ln w="12700">
            <a:noFill/>
            <a:miter lim="800000"/>
            <a:headEnd/>
            <a:tailEnd/>
          </a:ln>
        </p:spPr>
        <p:txBody>
          <a:bodyPr lIns="0" tIns="0" rIns="457200" bIns="0" anchor="ctr"/>
          <a:lstStyle/>
          <a:p>
            <a:pPr algn="l"/>
            <a:r>
              <a:rPr lang="ru-RU" sz="4400" b="1" dirty="0" smtClean="0">
                <a:solidFill>
                  <a:schemeClr val="tx1"/>
                </a:solidFill>
                <a:latin typeface="Century Gothic" pitchFamily="1" charset="0"/>
                <a:sym typeface="Century Gothic" pitchFamily="1" charset="0"/>
              </a:rPr>
              <a:t>Вся </a:t>
            </a:r>
            <a:r>
              <a:rPr lang="ru-RU" sz="4400" b="1" dirty="0">
                <a:solidFill>
                  <a:schemeClr val="tx1"/>
                </a:solidFill>
                <a:latin typeface="Century Gothic" pitchFamily="1" charset="0"/>
                <a:sym typeface="Century Gothic" pitchFamily="1" charset="0"/>
              </a:rPr>
              <a:t>наша </a:t>
            </a:r>
            <a:r>
              <a:rPr lang="ru-RU" sz="4400" b="1" dirty="0" smtClean="0">
                <a:solidFill>
                  <a:schemeClr val="tx1"/>
                </a:solidFill>
                <a:latin typeface="Century Gothic" pitchFamily="1" charset="0"/>
                <a:sym typeface="Century Gothic" pitchFamily="1" charset="0"/>
              </a:rPr>
              <a:t>планета </a:t>
            </a:r>
            <a:r>
              <a:rPr lang="ru-RU" sz="4400" b="1" dirty="0">
                <a:solidFill>
                  <a:schemeClr val="tx1"/>
                </a:solidFill>
                <a:latin typeface="Century Gothic" pitchFamily="1" charset="0"/>
                <a:sym typeface="Century Gothic" pitchFamily="1" charset="0"/>
              </a:rPr>
              <a:t>находится под риском уничтожения</a:t>
            </a:r>
            <a:r>
              <a:rPr lang="en-US" sz="4400" b="1" dirty="0">
                <a:solidFill>
                  <a:schemeClr val="tx1"/>
                </a:solidFill>
                <a:latin typeface="Century Gothic" pitchFamily="1" charset="0"/>
                <a:sym typeface="Century Gothic" pitchFamily="1" charset="0"/>
              </a:rPr>
              <a:t>...</a:t>
            </a:r>
          </a:p>
        </p:txBody>
      </p:sp>
      <p:sp>
        <p:nvSpPr>
          <p:cNvPr id="64516" name="Rectangle 3"/>
          <p:cNvSpPr>
            <a:spLocks/>
          </p:cNvSpPr>
          <p:nvPr/>
        </p:nvSpPr>
        <p:spPr bwMode="auto">
          <a:xfrm>
            <a:off x="1041400" y="5029200"/>
            <a:ext cx="8547100" cy="2209800"/>
          </a:xfrm>
          <a:prstGeom prst="rect">
            <a:avLst/>
          </a:prstGeom>
          <a:noFill/>
          <a:ln w="12700">
            <a:noFill/>
            <a:miter lim="800000"/>
            <a:headEnd/>
            <a:tailEnd/>
          </a:ln>
        </p:spPr>
        <p:txBody>
          <a:bodyPr lIns="0" tIns="0" rIns="457200" bIns="0" anchor="ctr"/>
          <a:lstStyle/>
          <a:p>
            <a:pPr algn="l"/>
            <a:r>
              <a:rPr lang="ru-RU" sz="4400" b="1" dirty="0" smtClean="0">
                <a:solidFill>
                  <a:schemeClr val="tx1"/>
                </a:solidFill>
                <a:latin typeface="Century Gothic" pitchFamily="1" charset="0"/>
                <a:sym typeface="Century Gothic" pitchFamily="1" charset="0"/>
              </a:rPr>
              <a:t>Человечество </a:t>
            </a:r>
            <a:r>
              <a:rPr lang="ru-RU" sz="4400" b="1" dirty="0">
                <a:solidFill>
                  <a:schemeClr val="tx1"/>
                </a:solidFill>
                <a:latin typeface="Century Gothic" pitchFamily="1" charset="0"/>
                <a:sym typeface="Century Gothic" pitchFamily="1" charset="0"/>
              </a:rPr>
              <a:t>наверняка достигло поворотного момента в истории</a:t>
            </a:r>
            <a:r>
              <a:rPr lang="en-US" sz="4400" b="1" dirty="0">
                <a:solidFill>
                  <a:schemeClr val="tx1"/>
                </a:solidFill>
                <a:latin typeface="Century Gothic" pitchFamily="1" charset="0"/>
                <a:sym typeface="Century Gothic" pitchFamily="1" charset="0"/>
              </a:rPr>
              <a:t>. </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5539" name="Rectangle 2"/>
          <p:cNvSpPr>
            <a:spLocks/>
          </p:cNvSpPr>
          <p:nvPr/>
        </p:nvSpPr>
        <p:spPr bwMode="auto">
          <a:xfrm>
            <a:off x="1117600" y="4953000"/>
            <a:ext cx="8785225" cy="2209800"/>
          </a:xfrm>
          <a:prstGeom prst="rect">
            <a:avLst/>
          </a:prstGeom>
          <a:noFill/>
          <a:ln w="12700">
            <a:noFill/>
            <a:miter lim="800000"/>
            <a:headEnd/>
            <a:tailEnd/>
          </a:ln>
        </p:spPr>
        <p:txBody>
          <a:bodyPr lIns="0" tIns="0" rIns="457200" bIns="0" anchor="ctr"/>
          <a:lstStyle/>
          <a:p>
            <a:pPr algn="l"/>
            <a:r>
              <a:rPr lang="ru-RU" sz="4400" b="1" dirty="0">
                <a:solidFill>
                  <a:schemeClr val="tx1"/>
                </a:solidFill>
                <a:latin typeface="Century Gothic" pitchFamily="1" charset="0"/>
                <a:sym typeface="Century Gothic" pitchFamily="1" charset="0"/>
              </a:rPr>
              <a:t>существующие тенденции в окружающей среде, иначе наши дети и внуки…</a:t>
            </a:r>
            <a:endParaRPr lang="en-US" sz="4400" b="1" dirty="0">
              <a:solidFill>
                <a:schemeClr val="tx1"/>
              </a:solidFill>
              <a:latin typeface="Century Gothic" pitchFamily="1" charset="0"/>
              <a:sym typeface="Century Gothic" pitchFamily="1" charset="0"/>
            </a:endParaRPr>
          </a:p>
        </p:txBody>
      </p:sp>
      <p:sp>
        <p:nvSpPr>
          <p:cNvPr id="65540" name="Rectangle 3"/>
          <p:cNvSpPr>
            <a:spLocks/>
          </p:cNvSpPr>
          <p:nvPr/>
        </p:nvSpPr>
        <p:spPr bwMode="auto">
          <a:xfrm>
            <a:off x="5308600" y="1905000"/>
            <a:ext cx="4851400" cy="3352800"/>
          </a:xfrm>
          <a:prstGeom prst="rect">
            <a:avLst/>
          </a:prstGeom>
          <a:noFill/>
          <a:ln w="12700">
            <a:noFill/>
            <a:miter lim="800000"/>
            <a:headEnd/>
            <a:tailEnd/>
          </a:ln>
        </p:spPr>
        <p:txBody>
          <a:bodyPr lIns="0" tIns="0" rIns="457200" bIns="0" anchor="ctr"/>
          <a:lstStyle/>
          <a:p>
            <a:pPr algn="l">
              <a:lnSpc>
                <a:spcPct val="90000"/>
              </a:lnSpc>
            </a:pPr>
            <a:r>
              <a:rPr lang="ru-RU" sz="4400" b="1" dirty="0">
                <a:solidFill>
                  <a:schemeClr val="tx1"/>
                </a:solidFill>
                <a:latin typeface="Century Gothic" pitchFamily="1" charset="0"/>
                <a:sym typeface="Century Gothic" pitchFamily="1" charset="0"/>
              </a:rPr>
              <a:t>Нужно </a:t>
            </a:r>
            <a:endParaRPr lang="ru-RU" sz="4400" b="1" dirty="0" smtClean="0">
              <a:solidFill>
                <a:schemeClr val="tx1"/>
              </a:solidFill>
              <a:latin typeface="Century Gothic" pitchFamily="1" charset="0"/>
              <a:sym typeface="Century Gothic" pitchFamily="1" charset="0"/>
            </a:endParaRPr>
          </a:p>
          <a:p>
            <a:pPr algn="l">
              <a:lnSpc>
                <a:spcPct val="90000"/>
              </a:lnSpc>
            </a:pPr>
            <a:r>
              <a:rPr lang="ru-RU" sz="4400" b="1" dirty="0" smtClean="0">
                <a:solidFill>
                  <a:schemeClr val="tx1"/>
                </a:solidFill>
                <a:latin typeface="Century Gothic" pitchFamily="1" charset="0"/>
                <a:sym typeface="Century Gothic" pitchFamily="1" charset="0"/>
              </a:rPr>
              <a:t>что-то </a:t>
            </a:r>
            <a:r>
              <a:rPr lang="ru-RU" sz="4400" b="1" dirty="0">
                <a:solidFill>
                  <a:schemeClr val="tx1"/>
                </a:solidFill>
                <a:latin typeface="Century Gothic" pitchFamily="1" charset="0"/>
                <a:sym typeface="Century Gothic" pitchFamily="1" charset="0"/>
              </a:rPr>
              <a:t>делать, чтобы</a:t>
            </a:r>
            <a:r>
              <a:rPr lang="ru-RU" sz="4400" b="1" dirty="0" smtClean="0">
                <a:solidFill>
                  <a:schemeClr val="tx1"/>
                </a:solidFill>
                <a:latin typeface="Century Gothic" pitchFamily="1" charset="0"/>
                <a:sym typeface="Century Gothic" pitchFamily="1" charset="0"/>
              </a:rPr>
              <a:t>, обратить </a:t>
            </a:r>
            <a:r>
              <a:rPr lang="ru-RU" sz="4400" b="1" dirty="0">
                <a:solidFill>
                  <a:schemeClr val="tx1"/>
                </a:solidFill>
                <a:latin typeface="Century Gothic" pitchFamily="1" charset="0"/>
                <a:sym typeface="Century Gothic" pitchFamily="1" charset="0"/>
              </a:rPr>
              <a:t>вспять</a:t>
            </a:r>
            <a:endParaRPr lang="en-US" sz="44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6563" name="Rectangle 2"/>
          <p:cNvSpPr>
            <a:spLocks/>
          </p:cNvSpPr>
          <p:nvPr/>
        </p:nvSpPr>
        <p:spPr bwMode="auto">
          <a:xfrm>
            <a:off x="5283200" y="2057400"/>
            <a:ext cx="4876800" cy="2921000"/>
          </a:xfrm>
          <a:prstGeom prst="rect">
            <a:avLst/>
          </a:prstGeom>
          <a:noFill/>
          <a:ln w="12700">
            <a:noFill/>
            <a:miter lim="800000"/>
            <a:headEnd/>
            <a:tailEnd/>
          </a:ln>
        </p:spPr>
        <p:txBody>
          <a:bodyPr lIns="0" tIns="0" rIns="457200" bIns="0" anchor="ctr"/>
          <a:lstStyle/>
          <a:p>
            <a:pPr algn="l"/>
            <a:r>
              <a:rPr lang="en-US" sz="4600" b="1" dirty="0">
                <a:solidFill>
                  <a:schemeClr val="tx1"/>
                </a:solidFill>
                <a:latin typeface="Century Gothic" pitchFamily="1" charset="0"/>
                <a:sym typeface="Century Gothic" pitchFamily="1" charset="0"/>
              </a:rPr>
              <a:t>...</a:t>
            </a:r>
            <a:r>
              <a:rPr lang="ru-RU" sz="4600" b="1" dirty="0">
                <a:solidFill>
                  <a:schemeClr val="tx1"/>
                </a:solidFill>
                <a:latin typeface="Century Gothic" pitchFamily="1" charset="0"/>
                <a:sym typeface="Century Gothic" pitchFamily="1" charset="0"/>
              </a:rPr>
              <a:t>получат в наследство землю, непригодную для жизни, </a:t>
            </a:r>
            <a:endParaRPr lang="en-US" sz="4600" b="1" dirty="0">
              <a:solidFill>
                <a:schemeClr val="tx1"/>
              </a:solidFill>
              <a:latin typeface="Century Gothic" pitchFamily="1" charset="0"/>
              <a:sym typeface="Century Gothic" pitchFamily="1" charset="0"/>
            </a:endParaRPr>
          </a:p>
        </p:txBody>
      </p:sp>
      <p:sp>
        <p:nvSpPr>
          <p:cNvPr id="66564" name="Rectangle 3"/>
          <p:cNvSpPr>
            <a:spLocks/>
          </p:cNvSpPr>
          <p:nvPr/>
        </p:nvSpPr>
        <p:spPr bwMode="auto">
          <a:xfrm>
            <a:off x="1041400" y="5181600"/>
            <a:ext cx="8636000" cy="2209800"/>
          </a:xfrm>
          <a:prstGeom prst="rect">
            <a:avLst/>
          </a:prstGeom>
          <a:noFill/>
          <a:ln w="12700">
            <a:noFill/>
            <a:miter lim="800000"/>
            <a:headEnd/>
            <a:tailEnd/>
          </a:ln>
        </p:spPr>
        <p:txBody>
          <a:bodyPr lIns="0" tIns="0" rIns="457200" bIns="0" anchor="ctr"/>
          <a:lstStyle/>
          <a:p>
            <a:pPr algn="l"/>
            <a:r>
              <a:rPr lang="ru-RU" sz="4600" b="1" dirty="0">
                <a:solidFill>
                  <a:schemeClr val="tx1"/>
                </a:solidFill>
                <a:latin typeface="Century Gothic" pitchFamily="1" charset="0"/>
                <a:sym typeface="Century Gothic" pitchFamily="1" charset="0"/>
              </a:rPr>
              <a:t>а нам на ней будет все неприятней и опасней </a:t>
            </a:r>
            <a:r>
              <a:rPr lang="ru-RU" sz="4600" b="1" dirty="0" smtClean="0">
                <a:solidFill>
                  <a:schemeClr val="tx1"/>
                </a:solidFill>
                <a:latin typeface="Century Gothic" pitchFamily="1" charset="0"/>
                <a:sym typeface="Century Gothic" pitchFamily="1" charset="0"/>
              </a:rPr>
              <a:t>жить.</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
          <p:cNvPicPr>
            <a:picLocks noChangeAspect="1" noChangeArrowheads="1"/>
          </p:cNvPicPr>
          <p:nvPr/>
        </p:nvPicPr>
        <p:blipFill>
          <a:blip r:embed="rId3"/>
          <a:srcRect/>
          <a:stretch>
            <a:fillRect/>
          </a:stretch>
        </p:blipFill>
        <p:spPr bwMode="auto">
          <a:xfrm>
            <a:off x="0" y="12700"/>
            <a:ext cx="10160000" cy="7620000"/>
          </a:xfrm>
          <a:prstGeom prst="rect">
            <a:avLst/>
          </a:prstGeom>
          <a:noFill/>
          <a:ln w="12700">
            <a:noFill/>
            <a:miter lim="800000"/>
            <a:headEnd/>
            <a:tailEnd/>
          </a:ln>
        </p:spPr>
      </p:pic>
      <p:sp>
        <p:nvSpPr>
          <p:cNvPr id="71683" name="Rectangle 2"/>
          <p:cNvSpPr>
            <a:spLocks/>
          </p:cNvSpPr>
          <p:nvPr/>
        </p:nvSpPr>
        <p:spPr bwMode="auto">
          <a:xfrm>
            <a:off x="660400" y="3200400"/>
            <a:ext cx="9956800" cy="39116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Но</a:t>
            </a:r>
            <a:r>
              <a:rPr lang="ru-RU" sz="4600" b="1" dirty="0">
                <a:solidFill>
                  <a:schemeClr val="tx1"/>
                </a:solidFill>
                <a:latin typeface="Century Gothic" pitchFamily="1" charset="0"/>
                <a:sym typeface="Century Gothic" pitchFamily="1" charset="0"/>
              </a:rPr>
              <a:t>, как было во дни Ноя, так будет и в пришествие Сына </a:t>
            </a:r>
            <a:r>
              <a:rPr lang="ru-RU" sz="4600" b="1" dirty="0" smtClean="0">
                <a:solidFill>
                  <a:schemeClr val="tx1"/>
                </a:solidFill>
                <a:latin typeface="Century Gothic" pitchFamily="1" charset="0"/>
                <a:sym typeface="Century Gothic" pitchFamily="1" charset="0"/>
              </a:rPr>
              <a:t>Человеческого.</a:t>
            </a:r>
            <a:r>
              <a:rPr lang="en-US" sz="4600" b="1" dirty="0" smtClean="0">
                <a:solidFill>
                  <a:schemeClr val="tx1"/>
                </a:solidFill>
                <a:latin typeface="Century Gothic" pitchFamily="1" charset="0"/>
                <a:sym typeface="Century Gothic" pitchFamily="1" charset="0"/>
              </a:rPr>
              <a:t> </a:t>
            </a:r>
            <a:endParaRPr lang="ru-RU" sz="4600" b="1" dirty="0" smtClean="0">
              <a:solidFill>
                <a:schemeClr val="tx1"/>
              </a:solidFill>
              <a:latin typeface="Century Gothic" pitchFamily="1" charset="0"/>
              <a:sym typeface="Century Gothic" pitchFamily="1" charset="0"/>
            </a:endParaRPr>
          </a:p>
          <a:p>
            <a:pPr algn="l">
              <a:lnSpc>
                <a:spcPct val="90000"/>
              </a:lnSpc>
            </a:pPr>
            <a:r>
              <a:rPr lang="en-US" sz="4600" b="1" dirty="0" smtClean="0">
                <a:solidFill>
                  <a:schemeClr val="tx1"/>
                </a:solidFill>
                <a:latin typeface="Century Gothic" pitchFamily="1" charset="0"/>
                <a:sym typeface="Century Gothic" pitchFamily="1" charset="0"/>
              </a:rPr>
              <a:t>…</a:t>
            </a:r>
            <a:r>
              <a:rPr lang="ru-RU" sz="4600" b="1" dirty="0" smtClean="0">
                <a:solidFill>
                  <a:schemeClr val="tx1"/>
                </a:solidFill>
                <a:latin typeface="Century Gothic" pitchFamily="1" charset="0"/>
                <a:sym typeface="Century Gothic" pitchFamily="1" charset="0"/>
              </a:rPr>
              <a:t>Все </a:t>
            </a:r>
            <a:r>
              <a:rPr lang="ru-RU" sz="4600" b="1" dirty="0">
                <a:solidFill>
                  <a:schemeClr val="tx1"/>
                </a:solidFill>
                <a:latin typeface="Century Gothic" pitchFamily="1" charset="0"/>
                <a:sym typeface="Century Gothic" pitchFamily="1" charset="0"/>
              </a:rPr>
              <a:t>мысли и помышления сердца их были зло во всякое </a:t>
            </a:r>
            <a:r>
              <a:rPr lang="ru-RU" sz="4600" b="1" dirty="0" smtClean="0">
                <a:solidFill>
                  <a:schemeClr val="tx1"/>
                </a:solidFill>
                <a:latin typeface="Century Gothic" pitchFamily="1" charset="0"/>
                <a:sym typeface="Century Gothic" pitchFamily="1" charset="0"/>
              </a:rPr>
              <a:t>время.</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71684" name="Rectangle 3"/>
          <p:cNvSpPr>
            <a:spLocks/>
          </p:cNvSpPr>
          <p:nvPr/>
        </p:nvSpPr>
        <p:spPr bwMode="auto">
          <a:xfrm>
            <a:off x="3022600" y="1066800"/>
            <a:ext cx="71374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Матфея</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24:37; </a:t>
            </a:r>
            <a:endParaRPr lang="ru-RU" sz="3600" b="1" dirty="0" smtClean="0">
              <a:solidFill>
                <a:schemeClr val="tx1"/>
              </a:solidFill>
              <a:latin typeface="Century Gothic" pitchFamily="1" charset="0"/>
              <a:sym typeface="Century Gothic" pitchFamily="1" charset="0"/>
            </a:endParaRPr>
          </a:p>
          <a:p>
            <a:pPr algn="l"/>
            <a:r>
              <a:rPr lang="ru-RU" sz="3600" b="1" dirty="0" smtClean="0">
                <a:solidFill>
                  <a:schemeClr val="tx1"/>
                </a:solidFill>
                <a:latin typeface="Century Gothic" pitchFamily="1" charset="0"/>
                <a:sym typeface="Century Gothic" pitchFamily="1" charset="0"/>
              </a:rPr>
              <a:t>Бытие</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6:5 </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p:cNvPicPr>
            <a:picLocks noChangeAspect="1" noChangeArrowheads="1"/>
          </p:cNvPicPr>
          <p:nvPr/>
        </p:nvPicPr>
        <p:blipFill>
          <a:blip r:embed="rId2"/>
          <a:srcRect/>
          <a:stretch>
            <a:fillRect/>
          </a:stretch>
        </p:blipFill>
        <p:spPr bwMode="auto">
          <a:xfrm>
            <a:off x="0" y="0"/>
            <a:ext cx="10160000" cy="7620000"/>
          </a:xfrm>
          <a:prstGeom prst="rect">
            <a:avLst/>
          </a:prstGeom>
          <a:noFill/>
          <a:ln w="12700">
            <a:noFill/>
            <a:miter lim="800000"/>
            <a:headEnd/>
            <a:tailEnd/>
          </a:ln>
        </p:spPr>
      </p:pic>
      <p:sp>
        <p:nvSpPr>
          <p:cNvPr id="72707" name="Rectangle 2"/>
          <p:cNvSpPr>
            <a:spLocks/>
          </p:cNvSpPr>
          <p:nvPr/>
        </p:nvSpPr>
        <p:spPr bwMode="auto">
          <a:xfrm>
            <a:off x="5080000" y="2362200"/>
            <a:ext cx="4889500" cy="1625600"/>
          </a:xfrm>
          <a:prstGeom prst="rect">
            <a:avLst/>
          </a:prstGeom>
          <a:noFill/>
          <a:ln w="12700">
            <a:noFill/>
            <a:miter lim="800000"/>
            <a:headEnd/>
            <a:tailEnd/>
          </a:ln>
        </p:spPr>
        <p:txBody>
          <a:bodyPr lIns="0" tIns="0" rIns="457200" bIns="0" anchor="ctr"/>
          <a:lstStyle/>
          <a:p>
            <a:pPr algn="l"/>
            <a:r>
              <a:rPr lang="en-US" sz="4000" b="1" i="1" dirty="0">
                <a:solidFill>
                  <a:schemeClr val="tx1"/>
                </a:solidFill>
                <a:latin typeface="Century Gothic" pitchFamily="34" charset="0"/>
                <a:cs typeface="Times" pitchFamily="1" charset="0"/>
                <a:sym typeface="Times" pitchFamily="1" charset="0"/>
              </a:rPr>
              <a:t>5. </a:t>
            </a:r>
            <a:r>
              <a:rPr lang="ru-RU" sz="4000" b="1" i="1" dirty="0">
                <a:solidFill>
                  <a:schemeClr val="tx1"/>
                </a:solidFill>
                <a:latin typeface="Century Gothic" pitchFamily="34" charset="0"/>
                <a:cs typeface="Times" pitchFamily="1" charset="0"/>
                <a:sym typeface="Times" pitchFamily="1" charset="0"/>
              </a:rPr>
              <a:t>НАСИЛИЕ И ПРЕСТУПНОСТЬ</a:t>
            </a:r>
            <a:endParaRPr lang="en-US" sz="4000" b="1" i="1" dirty="0">
              <a:solidFill>
                <a:schemeClr val="tx1"/>
              </a:solidFill>
              <a:latin typeface="Century Gothic" pitchFamily="34" charset="0"/>
              <a:cs typeface="Times" pitchFamily="1" charset="0"/>
              <a:sym typeface="Times" pitchFamily="1" charset="0"/>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p:cNvPicPr>
            <a:picLocks noChangeAspect="1" noChangeArrowheads="1"/>
          </p:cNvPicPr>
          <p:nvPr/>
        </p:nvPicPr>
        <p:blipFill>
          <a:blip r:embed="rId3"/>
          <a:srcRect/>
          <a:stretch>
            <a:fillRect/>
          </a:stretch>
        </p:blipFill>
        <p:spPr bwMode="auto">
          <a:xfrm>
            <a:off x="0" y="12700"/>
            <a:ext cx="10160000" cy="7620000"/>
          </a:xfrm>
          <a:prstGeom prst="rect">
            <a:avLst/>
          </a:prstGeom>
          <a:noFill/>
          <a:ln w="12700">
            <a:noFill/>
            <a:miter lim="800000"/>
            <a:headEnd/>
            <a:tailEnd/>
          </a:ln>
        </p:spPr>
      </p:pic>
      <p:sp>
        <p:nvSpPr>
          <p:cNvPr id="74755" name="Rectangle 2"/>
          <p:cNvSpPr>
            <a:spLocks/>
          </p:cNvSpPr>
          <p:nvPr/>
        </p:nvSpPr>
        <p:spPr bwMode="auto">
          <a:xfrm>
            <a:off x="381000" y="6070600"/>
            <a:ext cx="11328400" cy="1549400"/>
          </a:xfrm>
          <a:prstGeom prst="rect">
            <a:avLst/>
          </a:prstGeom>
          <a:noFill/>
          <a:ln w="12700">
            <a:noFill/>
            <a:miter lim="800000"/>
            <a:headEnd/>
            <a:tailEnd/>
          </a:ln>
        </p:spPr>
        <p:txBody>
          <a:bodyPr lIns="0" tIns="0" rIns="457200" bIns="0" anchor="ctr"/>
          <a:lstStyle/>
          <a:p>
            <a:pPr algn="l"/>
            <a:r>
              <a:rPr lang="ru-RU" sz="4000" b="1" dirty="0" smtClean="0">
                <a:solidFill>
                  <a:schemeClr val="tx1"/>
                </a:solidFill>
                <a:latin typeface="Century Gothic" pitchFamily="1" charset="0"/>
                <a:sym typeface="Century Gothic" pitchFamily="1" charset="0"/>
              </a:rPr>
              <a:t>…Н</a:t>
            </a:r>
            <a:r>
              <a:rPr lang="uk-UA" sz="4000" b="1" dirty="0" err="1" smtClean="0">
                <a:solidFill>
                  <a:schemeClr val="tx1"/>
                </a:solidFill>
                <a:latin typeface="Century Gothic" pitchFamily="1" charset="0"/>
                <a:sym typeface="Century Gothic" pitchFamily="1" charset="0"/>
              </a:rPr>
              <a:t>аполнилась</a:t>
            </a:r>
            <a:r>
              <a:rPr lang="uk-UA" sz="4000" b="1" dirty="0" smtClean="0">
                <a:solidFill>
                  <a:schemeClr val="tx1"/>
                </a:solidFill>
                <a:latin typeface="Century Gothic" pitchFamily="1" charset="0"/>
                <a:sym typeface="Century Gothic" pitchFamily="1" charset="0"/>
              </a:rPr>
              <a:t> </a:t>
            </a:r>
            <a:r>
              <a:rPr lang="uk-UA" sz="4000" b="1" dirty="0">
                <a:solidFill>
                  <a:schemeClr val="tx1"/>
                </a:solidFill>
                <a:latin typeface="Century Gothic" pitchFamily="1" charset="0"/>
                <a:sym typeface="Century Gothic" pitchFamily="1" charset="0"/>
              </a:rPr>
              <a:t>земля </a:t>
            </a:r>
            <a:r>
              <a:rPr lang="uk-UA" sz="4000" b="1" dirty="0" err="1" smtClean="0">
                <a:solidFill>
                  <a:schemeClr val="tx1"/>
                </a:solidFill>
                <a:latin typeface="Century Gothic" pitchFamily="1" charset="0"/>
                <a:sym typeface="Century Gothic" pitchFamily="1" charset="0"/>
              </a:rPr>
              <a:t>злодеяниями</a:t>
            </a:r>
            <a:r>
              <a:rPr lang="ru-RU" sz="4000" b="1" dirty="0" smtClean="0">
                <a:solidFill>
                  <a:schemeClr val="tx1"/>
                </a:solidFill>
                <a:latin typeface="Century Gothic" pitchFamily="1" charset="0"/>
                <a:sym typeface="Century Gothic" pitchFamily="1" charset="0"/>
              </a:rPr>
              <a:t>.</a:t>
            </a:r>
            <a:r>
              <a:rPr lang="en-US" sz="4000" b="1" dirty="0" smtClean="0">
                <a:solidFill>
                  <a:schemeClr val="tx1"/>
                </a:solidFill>
                <a:latin typeface="Century Gothic" pitchFamily="1" charset="0"/>
                <a:sym typeface="Century Gothic" pitchFamily="1" charset="0"/>
              </a:rPr>
              <a:t> </a:t>
            </a:r>
            <a:endParaRPr lang="en-US" sz="4000" b="1" dirty="0">
              <a:solidFill>
                <a:schemeClr val="tx1"/>
              </a:solidFill>
              <a:latin typeface="Century Gothic" pitchFamily="1" charset="0"/>
              <a:sym typeface="Century Gothic" pitchFamily="1" charset="0"/>
            </a:endParaRPr>
          </a:p>
        </p:txBody>
      </p:sp>
      <p:sp>
        <p:nvSpPr>
          <p:cNvPr id="74756" name="Rectangle 3"/>
          <p:cNvSpPr>
            <a:spLocks/>
          </p:cNvSpPr>
          <p:nvPr/>
        </p:nvSpPr>
        <p:spPr bwMode="auto">
          <a:xfrm>
            <a:off x="6350000" y="1358900"/>
            <a:ext cx="35179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Бытие</a:t>
            </a:r>
            <a:r>
              <a:rPr lang="en-US" sz="3600" b="1">
                <a:solidFill>
                  <a:schemeClr val="tx1"/>
                </a:solidFill>
                <a:latin typeface="Century Gothic" pitchFamily="1" charset="0"/>
                <a:sym typeface="Century Gothic" pitchFamily="1" charset="0"/>
              </a:rPr>
              <a:t> 6:11</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p:cNvPicPr>
            <a:picLocks noChangeAspect="1" noChangeArrowheads="1"/>
          </p:cNvPicPr>
          <p:nvPr/>
        </p:nvPicPr>
        <p:blipFill>
          <a:blip r:embed="rId3"/>
          <a:srcRect/>
          <a:stretch>
            <a:fillRect/>
          </a:stretch>
        </p:blipFill>
        <p:spPr bwMode="auto">
          <a:xfrm>
            <a:off x="0" y="12700"/>
            <a:ext cx="10160000" cy="7620000"/>
          </a:xfrm>
          <a:prstGeom prst="rect">
            <a:avLst/>
          </a:prstGeom>
          <a:noFill/>
          <a:ln w="12700">
            <a:noFill/>
            <a:miter lim="800000"/>
            <a:headEnd/>
            <a:tailEnd/>
          </a:ln>
        </p:spPr>
      </p:pic>
      <p:sp>
        <p:nvSpPr>
          <p:cNvPr id="78851" name="Rectangle 2"/>
          <p:cNvSpPr>
            <a:spLocks/>
          </p:cNvSpPr>
          <p:nvPr/>
        </p:nvSpPr>
        <p:spPr bwMode="auto">
          <a:xfrm>
            <a:off x="965200" y="2971800"/>
            <a:ext cx="8839200" cy="4533900"/>
          </a:xfrm>
          <a:prstGeom prst="rect">
            <a:avLst/>
          </a:prstGeom>
          <a:noFill/>
          <a:ln w="12700">
            <a:noFill/>
            <a:miter lim="800000"/>
            <a:headEnd/>
            <a:tailEnd/>
          </a:ln>
        </p:spPr>
        <p:txBody>
          <a:bodyPr lIns="0" tIns="0" rIns="457200" bIns="0" anchor="ctr"/>
          <a:lstStyle/>
          <a:p>
            <a:pPr algn="l">
              <a:lnSpc>
                <a:spcPct val="90000"/>
              </a:lnSpc>
            </a:pPr>
            <a:r>
              <a:rPr lang="ru-RU" sz="4400" b="1" dirty="0">
                <a:solidFill>
                  <a:schemeClr val="tx1"/>
                </a:solidFill>
                <a:latin typeface="Century Gothic" pitchFamily="1" charset="0"/>
                <a:sym typeface="Century Gothic" pitchFamily="1" charset="0"/>
              </a:rPr>
              <a:t> </a:t>
            </a:r>
            <a:r>
              <a:rPr lang="ru-RU" sz="4400" b="1" dirty="0" smtClean="0">
                <a:solidFill>
                  <a:schemeClr val="tx1"/>
                </a:solidFill>
                <a:latin typeface="Century Gothic" pitchFamily="1" charset="0"/>
                <a:sym typeface="Century Gothic" pitchFamily="1" charset="0"/>
              </a:rPr>
              <a:t>Но</a:t>
            </a:r>
            <a:r>
              <a:rPr lang="ru-RU" sz="4400" b="1" dirty="0">
                <a:solidFill>
                  <a:schemeClr val="tx1"/>
                </a:solidFill>
                <a:latin typeface="Century Gothic" pitchFamily="1" charset="0"/>
                <a:sym typeface="Century Gothic" pitchFamily="1" charset="0"/>
              </a:rPr>
              <a:t>, как было во дни Ноя, так будет и в пришествие Сына </a:t>
            </a:r>
            <a:r>
              <a:rPr lang="ru-RU" sz="4400" b="1" dirty="0" smtClean="0">
                <a:solidFill>
                  <a:schemeClr val="tx1"/>
                </a:solidFill>
                <a:latin typeface="Century Gothic" pitchFamily="1" charset="0"/>
                <a:sym typeface="Century Gothic" pitchFamily="1" charset="0"/>
              </a:rPr>
              <a:t>Человеческого. </a:t>
            </a:r>
          </a:p>
          <a:p>
            <a:pPr algn="l">
              <a:lnSpc>
                <a:spcPct val="90000"/>
              </a:lnSpc>
            </a:pPr>
            <a:r>
              <a:rPr lang="ru-RU" sz="4400" b="1" dirty="0" smtClean="0">
                <a:solidFill>
                  <a:schemeClr val="tx1"/>
                </a:solidFill>
                <a:latin typeface="Century Gothic" pitchFamily="1" charset="0"/>
                <a:sym typeface="Century Gothic" pitchFamily="1" charset="0"/>
              </a:rPr>
              <a:t>…Все </a:t>
            </a:r>
            <a:r>
              <a:rPr lang="ru-RU" sz="4400" b="1" dirty="0">
                <a:solidFill>
                  <a:schemeClr val="tx1"/>
                </a:solidFill>
                <a:latin typeface="Century Gothic" pitchFamily="1" charset="0"/>
                <a:sym typeface="Century Gothic" pitchFamily="1" charset="0"/>
              </a:rPr>
              <a:t>мысли и помышления сердца их были зло во всякое </a:t>
            </a:r>
            <a:r>
              <a:rPr lang="ru-RU" sz="4400" b="1" dirty="0" smtClean="0">
                <a:solidFill>
                  <a:schemeClr val="tx1"/>
                </a:solidFill>
                <a:latin typeface="Century Gothic" pitchFamily="1" charset="0"/>
                <a:sym typeface="Century Gothic" pitchFamily="1" charset="0"/>
              </a:rPr>
              <a:t>время. </a:t>
            </a:r>
            <a:endParaRPr lang="en-US" sz="4400" b="1" dirty="0">
              <a:solidFill>
                <a:schemeClr val="tx1"/>
              </a:solidFill>
              <a:latin typeface="Century Gothic" pitchFamily="1" charset="0"/>
              <a:sym typeface="Century Gothic" pitchFamily="1" charset="0"/>
            </a:endParaRPr>
          </a:p>
        </p:txBody>
      </p:sp>
      <p:sp>
        <p:nvSpPr>
          <p:cNvPr id="78852" name="Rectangle 3"/>
          <p:cNvSpPr>
            <a:spLocks/>
          </p:cNvSpPr>
          <p:nvPr/>
        </p:nvSpPr>
        <p:spPr bwMode="auto">
          <a:xfrm>
            <a:off x="2806700" y="1028700"/>
            <a:ext cx="70739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Матфея</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24:37; </a:t>
            </a:r>
            <a:endParaRPr lang="ru-RU" sz="3600" b="1" dirty="0" smtClean="0">
              <a:solidFill>
                <a:schemeClr val="tx1"/>
              </a:solidFill>
              <a:latin typeface="Century Gothic" pitchFamily="1" charset="0"/>
              <a:sym typeface="Century Gothic" pitchFamily="1" charset="0"/>
            </a:endParaRPr>
          </a:p>
          <a:p>
            <a:pPr algn="l"/>
            <a:r>
              <a:rPr lang="ru-RU" sz="3600" b="1" dirty="0" smtClean="0">
                <a:solidFill>
                  <a:schemeClr val="tx1"/>
                </a:solidFill>
                <a:latin typeface="Century Gothic" pitchFamily="1" charset="0"/>
                <a:sym typeface="Century Gothic" pitchFamily="1" charset="0"/>
              </a:rPr>
              <a:t>Бытие</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6:5 </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9875" name="Rectangle 2"/>
          <p:cNvSpPr>
            <a:spLocks/>
          </p:cNvSpPr>
          <p:nvPr/>
        </p:nvSpPr>
        <p:spPr bwMode="auto">
          <a:xfrm>
            <a:off x="4699000" y="838200"/>
            <a:ext cx="5753100" cy="4724400"/>
          </a:xfrm>
          <a:prstGeom prst="rect">
            <a:avLst/>
          </a:prstGeom>
          <a:noFill/>
          <a:ln w="12700">
            <a:noFill/>
            <a:miter lim="800000"/>
            <a:headEnd/>
            <a:tailEnd/>
          </a:ln>
        </p:spPr>
        <p:txBody>
          <a:bodyPr lIns="0" tIns="0" rIns="457200" bIns="0" anchor="ctr"/>
          <a:lstStyle/>
          <a:p>
            <a:pPr algn="l"/>
            <a:r>
              <a:rPr lang="en-US" sz="4000" b="1" i="1" dirty="0">
                <a:solidFill>
                  <a:schemeClr val="tx1"/>
                </a:solidFill>
                <a:latin typeface="Century Gothic" pitchFamily="34" charset="0"/>
                <a:cs typeface="Times" pitchFamily="1" charset="0"/>
                <a:sym typeface="Times" pitchFamily="1" charset="0"/>
              </a:rPr>
              <a:t>6. </a:t>
            </a:r>
            <a:r>
              <a:rPr lang="ru-RU" sz="4000" b="1" i="1" dirty="0">
                <a:solidFill>
                  <a:schemeClr val="tx1"/>
                </a:solidFill>
                <a:latin typeface="Century Gothic" pitchFamily="34" charset="0"/>
                <a:cs typeface="Times" pitchFamily="1" charset="0"/>
                <a:sym typeface="Times" pitchFamily="1" charset="0"/>
              </a:rPr>
              <a:t>МАТЕРИАЛИЗМ</a:t>
            </a:r>
            <a:r>
              <a:rPr lang="en-US" sz="4000" b="1" i="1" dirty="0">
                <a:solidFill>
                  <a:schemeClr val="tx1"/>
                </a:solidFill>
                <a:latin typeface="Century Gothic" pitchFamily="34" charset="0"/>
                <a:cs typeface="Times" pitchFamily="1" charset="0"/>
                <a:sym typeface="Times" pitchFamily="1" charset="0"/>
              </a:rPr>
              <a:t>, </a:t>
            </a:r>
            <a:r>
              <a:rPr lang="ru-RU" sz="4000" b="1" i="1" dirty="0">
                <a:solidFill>
                  <a:schemeClr val="tx1"/>
                </a:solidFill>
                <a:latin typeface="Century Gothic" pitchFamily="34" charset="0"/>
                <a:cs typeface="Times" pitchFamily="1" charset="0"/>
                <a:sym typeface="Times" pitchFamily="1" charset="0"/>
              </a:rPr>
              <a:t>СЕКУЛЯРИЗМ</a:t>
            </a:r>
            <a:r>
              <a:rPr lang="en-US" sz="4000" b="1" i="1" dirty="0">
                <a:solidFill>
                  <a:schemeClr val="tx1"/>
                </a:solidFill>
                <a:latin typeface="Century Gothic" pitchFamily="34" charset="0"/>
                <a:cs typeface="Times" pitchFamily="1" charset="0"/>
                <a:sym typeface="Times" pitchFamily="1" charset="0"/>
              </a:rPr>
              <a:t> </a:t>
            </a:r>
            <a:endParaRPr lang="ru-RU" sz="4000" b="1" i="1" dirty="0" smtClean="0">
              <a:solidFill>
                <a:schemeClr val="tx1"/>
              </a:solidFill>
              <a:latin typeface="Century Gothic" pitchFamily="34" charset="0"/>
              <a:cs typeface="Times" pitchFamily="1" charset="0"/>
              <a:sym typeface="Times" pitchFamily="1" charset="0"/>
            </a:endParaRPr>
          </a:p>
          <a:p>
            <a:pPr algn="l"/>
            <a:r>
              <a:rPr lang="ru-RU" sz="4000" b="1" i="1" dirty="0" smtClean="0">
                <a:solidFill>
                  <a:schemeClr val="tx1"/>
                </a:solidFill>
                <a:latin typeface="Century Gothic" pitchFamily="34" charset="0"/>
                <a:cs typeface="Times" pitchFamily="1" charset="0"/>
                <a:sym typeface="Times" pitchFamily="1" charset="0"/>
              </a:rPr>
              <a:t>И </a:t>
            </a:r>
            <a:r>
              <a:rPr lang="ru-RU" sz="4000" b="1" i="1" dirty="0">
                <a:solidFill>
                  <a:schemeClr val="tx1"/>
                </a:solidFill>
                <a:latin typeface="Century Gothic" pitchFamily="34" charset="0"/>
                <a:cs typeface="Times" pitchFamily="1" charset="0"/>
                <a:sym typeface="Times" pitchFamily="1" charset="0"/>
              </a:rPr>
              <a:t>ВЕСЕЛЬЕ</a:t>
            </a:r>
            <a:endParaRPr lang="en-US" sz="4000" b="1" i="1" dirty="0">
              <a:solidFill>
                <a:schemeClr val="tx1"/>
              </a:solidFill>
              <a:latin typeface="Century Gothic" pitchFamily="34" charset="0"/>
              <a:cs typeface="Times" pitchFamily="1" charset="0"/>
              <a:sym typeface="Times" pitchFamily="1" charset="0"/>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0899" name="Rectangle 2"/>
          <p:cNvSpPr>
            <a:spLocks/>
          </p:cNvSpPr>
          <p:nvPr/>
        </p:nvSpPr>
        <p:spPr bwMode="auto">
          <a:xfrm>
            <a:off x="2590800" y="838200"/>
            <a:ext cx="43688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Луки</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17:26-30</a:t>
            </a:r>
          </a:p>
        </p:txBody>
      </p:sp>
      <p:sp>
        <p:nvSpPr>
          <p:cNvPr id="80900" name="Rectangle 3"/>
          <p:cNvSpPr>
            <a:spLocks/>
          </p:cNvSpPr>
          <p:nvPr/>
        </p:nvSpPr>
        <p:spPr bwMode="auto">
          <a:xfrm>
            <a:off x="2794000" y="3429000"/>
            <a:ext cx="7620000" cy="1498600"/>
          </a:xfrm>
          <a:prstGeom prst="rect">
            <a:avLst/>
          </a:prstGeom>
          <a:noFill/>
          <a:ln w="12700">
            <a:noFill/>
            <a:miter lim="800000"/>
            <a:headEnd/>
            <a:tailEnd/>
          </a:ln>
        </p:spPr>
        <p:txBody>
          <a:bodyPr lIns="0" tIns="0" rIns="457200" bIns="0" anchor="ctr"/>
          <a:lstStyle/>
          <a:p>
            <a:pPr algn="l"/>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как было во дни Ноя, так будет и во дни</a:t>
            </a:r>
            <a:endParaRPr lang="en-US" sz="4600" b="1" dirty="0">
              <a:solidFill>
                <a:schemeClr val="tx1"/>
              </a:solidFill>
              <a:latin typeface="Century Gothic" pitchFamily="1" charset="0"/>
              <a:sym typeface="Century Gothic" pitchFamily="1" charset="0"/>
            </a:endParaRPr>
          </a:p>
        </p:txBody>
      </p:sp>
      <p:sp>
        <p:nvSpPr>
          <p:cNvPr id="80901" name="Rectangle 4"/>
          <p:cNvSpPr>
            <a:spLocks/>
          </p:cNvSpPr>
          <p:nvPr/>
        </p:nvSpPr>
        <p:spPr bwMode="auto">
          <a:xfrm>
            <a:off x="736600" y="4470400"/>
            <a:ext cx="9004300" cy="2921000"/>
          </a:xfrm>
          <a:prstGeom prst="rect">
            <a:avLst/>
          </a:prstGeom>
          <a:noFill/>
          <a:ln w="12700">
            <a:noFill/>
            <a:miter lim="800000"/>
            <a:headEnd/>
            <a:tailEnd/>
          </a:ln>
        </p:spPr>
        <p:txBody>
          <a:bodyPr lIns="0" tIns="0" rIns="457200" bIns="0" anchor="ctr"/>
          <a:lstStyle/>
          <a:p>
            <a:pPr algn="l"/>
            <a:r>
              <a:rPr lang="ru-RU" sz="4600" b="1" dirty="0">
                <a:solidFill>
                  <a:schemeClr val="tx1"/>
                </a:solidFill>
                <a:latin typeface="Century Gothic" pitchFamily="1" charset="0"/>
                <a:sym typeface="Century Gothic" pitchFamily="1" charset="0"/>
              </a:rPr>
              <a:t>Сына Человеческого: ели, пили, женились, выходили </a:t>
            </a:r>
            <a:r>
              <a:rPr lang="ru-RU" sz="4600" b="1" dirty="0" smtClean="0">
                <a:solidFill>
                  <a:schemeClr val="tx1"/>
                </a:solidFill>
                <a:latin typeface="Century Gothic" pitchFamily="1" charset="0"/>
                <a:sym typeface="Century Gothic" pitchFamily="1" charset="0"/>
              </a:rPr>
              <a:t>замуж…</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1923" name="Rectangle 2"/>
          <p:cNvSpPr>
            <a:spLocks/>
          </p:cNvSpPr>
          <p:nvPr/>
        </p:nvSpPr>
        <p:spPr bwMode="auto">
          <a:xfrm>
            <a:off x="2565400" y="3060700"/>
            <a:ext cx="72771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…до </a:t>
            </a:r>
            <a:r>
              <a:rPr lang="ru-RU" sz="4600" b="1" dirty="0">
                <a:solidFill>
                  <a:schemeClr val="tx1"/>
                </a:solidFill>
                <a:latin typeface="Century Gothic" pitchFamily="1" charset="0"/>
                <a:sym typeface="Century Gothic" pitchFamily="1" charset="0"/>
              </a:rPr>
              <a:t>того дня, как вошел Ной в ковчег, </a:t>
            </a:r>
            <a:endParaRPr lang="en-US" sz="4600" b="1" dirty="0">
              <a:solidFill>
                <a:schemeClr val="tx1"/>
              </a:solidFill>
              <a:latin typeface="Century Gothic" pitchFamily="1" charset="0"/>
              <a:sym typeface="Century Gothic" pitchFamily="1" charset="0"/>
            </a:endParaRPr>
          </a:p>
        </p:txBody>
      </p:sp>
      <p:sp>
        <p:nvSpPr>
          <p:cNvPr id="81924" name="Rectangle 3"/>
          <p:cNvSpPr>
            <a:spLocks/>
          </p:cNvSpPr>
          <p:nvPr/>
        </p:nvSpPr>
        <p:spPr bwMode="auto">
          <a:xfrm>
            <a:off x="2590800" y="838200"/>
            <a:ext cx="42672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Луки</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17:26-30</a:t>
            </a:r>
          </a:p>
        </p:txBody>
      </p:sp>
      <p:sp>
        <p:nvSpPr>
          <p:cNvPr id="81925" name="Rectangle 4"/>
          <p:cNvSpPr>
            <a:spLocks/>
          </p:cNvSpPr>
          <p:nvPr/>
        </p:nvSpPr>
        <p:spPr bwMode="auto">
          <a:xfrm>
            <a:off x="965200" y="4038600"/>
            <a:ext cx="8890000" cy="3352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и пришел потоп и погубил всех. </a:t>
            </a:r>
            <a:r>
              <a:rPr lang="ru-RU" sz="4600" b="1" dirty="0" smtClean="0">
                <a:solidFill>
                  <a:schemeClr val="tx1"/>
                </a:solidFill>
                <a:latin typeface="Century Gothic" pitchFamily="1" charset="0"/>
                <a:sym typeface="Century Gothic" pitchFamily="1" charset="0"/>
              </a:rPr>
              <a:t>Также </a:t>
            </a:r>
            <a:r>
              <a:rPr lang="ru-RU" sz="4600" b="1" dirty="0">
                <a:solidFill>
                  <a:schemeClr val="tx1"/>
                </a:solidFill>
                <a:latin typeface="Century Gothic" pitchFamily="1" charset="0"/>
                <a:sym typeface="Century Gothic" pitchFamily="1" charset="0"/>
              </a:rPr>
              <a:t>как было и во дни Лота: ели, пили, покупали, </a:t>
            </a:r>
            <a:r>
              <a:rPr lang="ru-RU" sz="4600" b="1" dirty="0" smtClean="0">
                <a:solidFill>
                  <a:schemeClr val="tx1"/>
                </a:solidFill>
                <a:latin typeface="Century Gothic" pitchFamily="1" charset="0"/>
                <a:sym typeface="Century Gothic" pitchFamily="1" charset="0"/>
              </a:rPr>
              <a:t>продавали…</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2947" name="Rectangle 2"/>
          <p:cNvSpPr>
            <a:spLocks/>
          </p:cNvSpPr>
          <p:nvPr/>
        </p:nvSpPr>
        <p:spPr bwMode="auto">
          <a:xfrm>
            <a:off x="2806700" y="1981200"/>
            <a:ext cx="73533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…садили</a:t>
            </a:r>
            <a:r>
              <a:rPr lang="ru-RU" sz="4600" b="1" dirty="0">
                <a:solidFill>
                  <a:schemeClr val="tx1"/>
                </a:solidFill>
                <a:latin typeface="Century Gothic" pitchFamily="1" charset="0"/>
                <a:sym typeface="Century Gothic" pitchFamily="1" charset="0"/>
              </a:rPr>
              <a:t>, строили; но в день, в который </a:t>
            </a:r>
            <a:endParaRPr lang="en-US" sz="4600" b="1" dirty="0">
              <a:solidFill>
                <a:schemeClr val="tx1"/>
              </a:solidFill>
              <a:latin typeface="Century Gothic" pitchFamily="1" charset="0"/>
              <a:sym typeface="Century Gothic" pitchFamily="1" charset="0"/>
            </a:endParaRPr>
          </a:p>
        </p:txBody>
      </p:sp>
      <p:sp>
        <p:nvSpPr>
          <p:cNvPr id="82948" name="Rectangle 3"/>
          <p:cNvSpPr>
            <a:spLocks/>
          </p:cNvSpPr>
          <p:nvPr/>
        </p:nvSpPr>
        <p:spPr bwMode="auto">
          <a:xfrm>
            <a:off x="2590800" y="838200"/>
            <a:ext cx="41783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Луки</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17:26-30</a:t>
            </a:r>
          </a:p>
        </p:txBody>
      </p:sp>
      <p:sp>
        <p:nvSpPr>
          <p:cNvPr id="82949" name="Rectangle 4"/>
          <p:cNvSpPr>
            <a:spLocks/>
          </p:cNvSpPr>
          <p:nvPr/>
        </p:nvSpPr>
        <p:spPr bwMode="auto">
          <a:xfrm>
            <a:off x="876300" y="3352800"/>
            <a:ext cx="9283700" cy="3987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Лот вышел из Содома, пролился с неба дождь огненный и серный и истребил </a:t>
            </a:r>
            <a:r>
              <a:rPr lang="ru-RU" sz="4600" b="1" dirty="0" smtClean="0">
                <a:solidFill>
                  <a:schemeClr val="tx1"/>
                </a:solidFill>
                <a:latin typeface="Century Gothic" pitchFamily="1" charset="0"/>
                <a:sym typeface="Century Gothic" pitchFamily="1" charset="0"/>
              </a:rPr>
              <a:t>всех: </a:t>
            </a:r>
            <a:r>
              <a:rPr lang="ru-RU" sz="4600" b="1" dirty="0">
                <a:solidFill>
                  <a:schemeClr val="tx1"/>
                </a:solidFill>
                <a:latin typeface="Century Gothic" pitchFamily="1" charset="0"/>
                <a:sym typeface="Century Gothic" pitchFamily="1" charset="0"/>
              </a:rPr>
              <a:t>так будет и в тот день, когда Сын Человеческий </a:t>
            </a:r>
            <a:r>
              <a:rPr lang="ru-RU" sz="4600" b="1" dirty="0" smtClean="0">
                <a:solidFill>
                  <a:schemeClr val="tx1"/>
                </a:solidFill>
                <a:latin typeface="Century Gothic" pitchFamily="1" charset="0"/>
                <a:sym typeface="Century Gothic" pitchFamily="1" charset="0"/>
              </a:rPr>
              <a:t>явится.</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7043" name="Rectangle 2"/>
          <p:cNvSpPr>
            <a:spLocks/>
          </p:cNvSpPr>
          <p:nvPr/>
        </p:nvSpPr>
        <p:spPr bwMode="auto">
          <a:xfrm>
            <a:off x="2705100" y="2120900"/>
            <a:ext cx="5803900" cy="4432300"/>
          </a:xfrm>
          <a:prstGeom prst="rect">
            <a:avLst/>
          </a:prstGeom>
          <a:noFill/>
          <a:ln w="12700">
            <a:noFill/>
            <a:miter lim="800000"/>
            <a:headEnd/>
            <a:tailEnd/>
          </a:ln>
        </p:spPr>
        <p:txBody>
          <a:bodyPr lIns="0" tIns="0" rIns="457200" bIns="0" anchor="ctr"/>
          <a:lstStyle/>
          <a:p>
            <a:pPr algn="l"/>
            <a:r>
              <a:rPr lang="ru-RU" sz="4600" b="1" dirty="0" smtClean="0">
                <a:solidFill>
                  <a:schemeClr val="tx1"/>
                </a:solidFill>
                <a:latin typeface="Century Gothic" pitchFamily="1" charset="0"/>
                <a:sym typeface="Century Gothic" pitchFamily="1" charset="0"/>
              </a:rPr>
              <a:t>Но</a:t>
            </a:r>
            <a:r>
              <a:rPr lang="ru-RU" sz="4600" b="1" dirty="0">
                <a:solidFill>
                  <a:schemeClr val="tx1"/>
                </a:solidFill>
                <a:latin typeface="Century Gothic" pitchFamily="1" charset="0"/>
                <a:sym typeface="Century Gothic" pitchFamily="1" charset="0"/>
              </a:rPr>
              <a:t>, как было во дни Ноя, так будет и в пришествие Сына </a:t>
            </a:r>
            <a:r>
              <a:rPr lang="ru-RU" sz="4600" b="1" dirty="0" smtClean="0">
                <a:solidFill>
                  <a:schemeClr val="tx1"/>
                </a:solidFill>
                <a:latin typeface="Century Gothic" pitchFamily="1" charset="0"/>
                <a:sym typeface="Century Gothic" pitchFamily="1" charset="0"/>
              </a:rPr>
              <a:t>Человеческого.</a:t>
            </a:r>
            <a:endParaRPr lang="en-US" sz="4600" b="1" dirty="0">
              <a:solidFill>
                <a:schemeClr val="tx1"/>
              </a:solidFill>
              <a:latin typeface="Century Gothic" pitchFamily="1" charset="0"/>
              <a:sym typeface="Century Gothic" pitchFamily="1" charset="0"/>
            </a:endParaRPr>
          </a:p>
        </p:txBody>
      </p:sp>
      <p:sp>
        <p:nvSpPr>
          <p:cNvPr id="87044" name="Rectangle 3"/>
          <p:cNvSpPr>
            <a:spLocks/>
          </p:cNvSpPr>
          <p:nvPr/>
        </p:nvSpPr>
        <p:spPr bwMode="auto">
          <a:xfrm>
            <a:off x="2806700" y="1028700"/>
            <a:ext cx="48641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Матфея</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24:37</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8067" name="Rectangle 2"/>
          <p:cNvSpPr>
            <a:spLocks/>
          </p:cNvSpPr>
          <p:nvPr/>
        </p:nvSpPr>
        <p:spPr bwMode="auto">
          <a:xfrm>
            <a:off x="4673600" y="2317750"/>
            <a:ext cx="5969000" cy="3175000"/>
          </a:xfrm>
          <a:prstGeom prst="rect">
            <a:avLst/>
          </a:prstGeom>
          <a:noFill/>
          <a:ln w="12700">
            <a:noFill/>
            <a:miter lim="800000"/>
            <a:headEnd/>
            <a:tailEnd/>
          </a:ln>
        </p:spPr>
        <p:txBody>
          <a:bodyPr lIns="0" tIns="0" rIns="457200" bIns="0" anchor="ctr"/>
          <a:lstStyle/>
          <a:p>
            <a:pPr algn="l"/>
            <a:r>
              <a:rPr lang="en-US" sz="4000" b="1" i="1" dirty="0">
                <a:solidFill>
                  <a:schemeClr val="tx1"/>
                </a:solidFill>
                <a:latin typeface="Century Gothic" pitchFamily="34" charset="0"/>
                <a:cs typeface="Times" pitchFamily="1" charset="0"/>
                <a:sym typeface="Times" pitchFamily="1" charset="0"/>
              </a:rPr>
              <a:t>7. </a:t>
            </a:r>
            <a:r>
              <a:rPr lang="ru-RU" sz="4000" b="1" i="1" dirty="0">
                <a:solidFill>
                  <a:schemeClr val="tx1"/>
                </a:solidFill>
                <a:latin typeface="Century Gothic" pitchFamily="34" charset="0"/>
                <a:cs typeface="Times" pitchFamily="1" charset="0"/>
                <a:sym typeface="Times" pitchFamily="1" charset="0"/>
              </a:rPr>
              <a:t>ВЕСТЬ ПРЕДУПРЕЖДЕНИЯ</a:t>
            </a:r>
            <a:endParaRPr lang="en-US" sz="4000" b="1" i="1" dirty="0">
              <a:solidFill>
                <a:schemeClr val="tx1"/>
              </a:solidFill>
              <a:latin typeface="Century Gothic" pitchFamily="34" charset="0"/>
              <a:cs typeface="Times" pitchFamily="1" charset="0"/>
              <a:sym typeface="Times" pitchFamily="1" charset="0"/>
            </a:endParaRPr>
          </a:p>
          <a:p>
            <a:endParaRPr lang="en-US" sz="4000" b="1" dirty="0">
              <a:solidFill>
                <a:schemeClr val="tx1"/>
              </a:solidFill>
              <a:latin typeface="Times" pitchFamily="1" charset="0"/>
              <a:cs typeface="Times" pitchFamily="1" charset="0"/>
              <a:sym typeface="Times" pitchFamily="1" charset="0"/>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9091" name="Rectangle 2"/>
          <p:cNvSpPr>
            <a:spLocks/>
          </p:cNvSpPr>
          <p:nvPr/>
        </p:nvSpPr>
        <p:spPr bwMode="auto">
          <a:xfrm>
            <a:off x="2717800" y="2984500"/>
            <a:ext cx="61468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сказал Господь: не вечно Духу</a:t>
            </a:r>
            <a:endParaRPr lang="en-US" sz="4600" b="1" dirty="0">
              <a:solidFill>
                <a:schemeClr val="tx1"/>
              </a:solidFill>
              <a:latin typeface="Century Gothic" pitchFamily="1" charset="0"/>
              <a:sym typeface="Century Gothic" pitchFamily="1" charset="0"/>
            </a:endParaRPr>
          </a:p>
        </p:txBody>
      </p:sp>
      <p:sp>
        <p:nvSpPr>
          <p:cNvPr id="89092" name="Rectangle 3"/>
          <p:cNvSpPr>
            <a:spLocks/>
          </p:cNvSpPr>
          <p:nvPr/>
        </p:nvSpPr>
        <p:spPr bwMode="auto">
          <a:xfrm>
            <a:off x="2578100" y="1168400"/>
            <a:ext cx="40513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Бытие</a:t>
            </a:r>
            <a:r>
              <a:rPr lang="en-US" sz="3600" b="1">
                <a:solidFill>
                  <a:schemeClr val="tx1"/>
                </a:solidFill>
                <a:latin typeface="Century Gothic" pitchFamily="1" charset="0"/>
                <a:sym typeface="Century Gothic" pitchFamily="1" charset="0"/>
              </a:rPr>
              <a:t> 6:3 </a:t>
            </a:r>
          </a:p>
        </p:txBody>
      </p:sp>
      <p:sp>
        <p:nvSpPr>
          <p:cNvPr id="89093" name="Rectangle 4"/>
          <p:cNvSpPr>
            <a:spLocks/>
          </p:cNvSpPr>
          <p:nvPr/>
        </p:nvSpPr>
        <p:spPr bwMode="auto">
          <a:xfrm>
            <a:off x="355600" y="3962400"/>
            <a:ext cx="9804400" cy="3352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Моему быть </a:t>
            </a:r>
            <a:r>
              <a:rPr lang="ru-RU" sz="4600" b="1" dirty="0" err="1">
                <a:solidFill>
                  <a:schemeClr val="tx1"/>
                </a:solidFill>
                <a:latin typeface="Century Gothic" pitchFamily="1" charset="0"/>
                <a:sym typeface="Century Gothic" pitchFamily="1" charset="0"/>
              </a:rPr>
              <a:t>пренебрегаемым</a:t>
            </a:r>
            <a:r>
              <a:rPr lang="ru-RU" sz="4600" b="1" dirty="0">
                <a:solidFill>
                  <a:schemeClr val="tx1"/>
                </a:solidFill>
                <a:latin typeface="Century Gothic" pitchFamily="1" charset="0"/>
                <a:sym typeface="Century Gothic" pitchFamily="1" charset="0"/>
              </a:rPr>
              <a:t> человеками; потому что они плоть; пусть будут дни их сто двадцать </a:t>
            </a:r>
            <a:r>
              <a:rPr lang="ru-RU" sz="4600" b="1" dirty="0" smtClean="0">
                <a:solidFill>
                  <a:schemeClr val="tx1"/>
                </a:solidFill>
                <a:latin typeface="Century Gothic" pitchFamily="1" charset="0"/>
                <a:sym typeface="Century Gothic" pitchFamily="1" charset="0"/>
              </a:rPr>
              <a:t>лет.</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0115" name="Rectangle 2"/>
          <p:cNvSpPr>
            <a:spLocks/>
          </p:cNvSpPr>
          <p:nvPr/>
        </p:nvSpPr>
        <p:spPr bwMode="auto">
          <a:xfrm>
            <a:off x="2700338" y="2895600"/>
            <a:ext cx="5803900" cy="3632200"/>
          </a:xfrm>
          <a:prstGeom prst="rect">
            <a:avLst/>
          </a:prstGeom>
          <a:noFill/>
          <a:ln w="12700">
            <a:noFill/>
            <a:miter lim="800000"/>
            <a:headEnd/>
            <a:tailEnd/>
          </a:ln>
        </p:spPr>
        <p:txBody>
          <a:bodyPr lIns="0" tIns="0" rIns="457200" bIns="0" anchor="ctr"/>
          <a:lstStyle/>
          <a:p>
            <a:pPr algn="l"/>
            <a:r>
              <a:rPr lang="en-US" sz="4600" b="1" dirty="0">
                <a:solidFill>
                  <a:schemeClr val="tx1"/>
                </a:solidFill>
                <a:latin typeface="Century Gothic" pitchFamily="1" charset="0"/>
                <a:sym typeface="Century Gothic" pitchFamily="1" charset="0"/>
              </a:rPr>
              <a:t> </a:t>
            </a: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сказал: доселе дойдешь и не перейдешь, и здесь предел надменным волнам </a:t>
            </a:r>
            <a:r>
              <a:rPr lang="ru-RU" sz="4600" b="1" dirty="0" smtClean="0">
                <a:solidFill>
                  <a:schemeClr val="tx1"/>
                </a:solidFill>
                <a:latin typeface="Century Gothic" pitchFamily="1" charset="0"/>
                <a:sym typeface="Century Gothic" pitchFamily="1" charset="0"/>
              </a:rPr>
              <a:t>твоим.</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90116" name="Rectangle 3"/>
          <p:cNvSpPr>
            <a:spLocks/>
          </p:cNvSpPr>
          <p:nvPr/>
        </p:nvSpPr>
        <p:spPr bwMode="auto">
          <a:xfrm>
            <a:off x="2755900" y="1117600"/>
            <a:ext cx="37084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Иов</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38:11</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3187" name="Rectangle 2"/>
          <p:cNvSpPr>
            <a:spLocks/>
          </p:cNvSpPr>
          <p:nvPr/>
        </p:nvSpPr>
        <p:spPr bwMode="auto">
          <a:xfrm>
            <a:off x="5613400" y="2819400"/>
            <a:ext cx="5029200" cy="3987800"/>
          </a:xfrm>
          <a:prstGeom prst="rect">
            <a:avLst/>
          </a:prstGeom>
          <a:noFill/>
          <a:ln w="12700">
            <a:noFill/>
            <a:miter lim="800000"/>
            <a:headEnd/>
            <a:tailEnd/>
          </a:ln>
        </p:spPr>
        <p:txBody>
          <a:bodyPr lIns="0" tIns="0" rIns="457200" bIns="0" anchor="ctr"/>
          <a:lstStyle/>
          <a:p>
            <a:pPr algn="l">
              <a:lnSpc>
                <a:spcPct val="90000"/>
              </a:lnSpc>
            </a:pPr>
            <a:r>
              <a:rPr lang="ru-RU" sz="4400" b="1" dirty="0" smtClean="0">
                <a:solidFill>
                  <a:schemeClr val="tx1"/>
                </a:solidFill>
                <a:latin typeface="Century Gothic" pitchFamily="1" charset="0"/>
                <a:sym typeface="Century Gothic" pitchFamily="1" charset="0"/>
              </a:rPr>
              <a:t>И </a:t>
            </a:r>
            <a:r>
              <a:rPr lang="ru-RU" sz="4400" b="1" dirty="0">
                <a:solidFill>
                  <a:schemeClr val="tx1"/>
                </a:solidFill>
                <a:latin typeface="Century Gothic" pitchFamily="1" charset="0"/>
                <a:sym typeface="Century Gothic" pitchFamily="1" charset="0"/>
              </a:rPr>
              <a:t>проповедано будет сие Евангелие Царствия по всей </a:t>
            </a:r>
            <a:r>
              <a:rPr lang="ru-RU" sz="4400" b="1" dirty="0" smtClean="0">
                <a:solidFill>
                  <a:schemeClr val="tx1"/>
                </a:solidFill>
                <a:latin typeface="Century Gothic" pitchFamily="1" charset="0"/>
                <a:sym typeface="Century Gothic" pitchFamily="1" charset="0"/>
              </a:rPr>
              <a:t>вселенной…</a:t>
            </a:r>
            <a:endParaRPr lang="en-US" sz="4400" b="1" dirty="0">
              <a:solidFill>
                <a:schemeClr val="tx1"/>
              </a:solidFill>
              <a:latin typeface="Century Gothic" pitchFamily="1" charset="0"/>
              <a:sym typeface="Century Gothic" pitchFamily="1" charset="0"/>
            </a:endParaRPr>
          </a:p>
        </p:txBody>
      </p:sp>
      <p:sp>
        <p:nvSpPr>
          <p:cNvPr id="93188" name="Rectangle 3"/>
          <p:cNvSpPr>
            <a:spLocks/>
          </p:cNvSpPr>
          <p:nvPr/>
        </p:nvSpPr>
        <p:spPr bwMode="auto">
          <a:xfrm>
            <a:off x="5600700" y="1143000"/>
            <a:ext cx="40386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Матфея</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24:14</a:t>
            </a: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4211" name="Rectangle 2"/>
          <p:cNvSpPr>
            <a:spLocks/>
          </p:cNvSpPr>
          <p:nvPr/>
        </p:nvSpPr>
        <p:spPr bwMode="auto">
          <a:xfrm>
            <a:off x="5716588" y="1847850"/>
            <a:ext cx="4849812" cy="4635500"/>
          </a:xfrm>
          <a:prstGeom prst="rect">
            <a:avLst/>
          </a:prstGeom>
          <a:noFill/>
          <a:ln w="12700">
            <a:noFill/>
            <a:miter lim="800000"/>
            <a:headEnd/>
            <a:tailEnd/>
          </a:ln>
        </p:spPr>
        <p:txBody>
          <a:bodyPr lIns="0" tIns="0" rIns="457200" bIns="0" anchor="ctr"/>
          <a:lstStyle/>
          <a:p>
            <a:pPr algn="l">
              <a:lnSpc>
                <a:spcPct val="90000"/>
              </a:lnSpc>
            </a:pPr>
            <a:r>
              <a:rPr lang="ru-RU" sz="4400" b="1" dirty="0" smtClean="0">
                <a:solidFill>
                  <a:schemeClr val="tx1"/>
                </a:solidFill>
                <a:latin typeface="Century Gothic" pitchFamily="1" charset="0"/>
                <a:sym typeface="Century Gothic" pitchFamily="1" charset="0"/>
              </a:rPr>
              <a:t>…во </a:t>
            </a:r>
            <a:r>
              <a:rPr lang="ru-RU" sz="4400" b="1" dirty="0">
                <a:solidFill>
                  <a:schemeClr val="tx1"/>
                </a:solidFill>
                <a:latin typeface="Century Gothic" pitchFamily="1" charset="0"/>
                <a:sym typeface="Century Gothic" pitchFamily="1" charset="0"/>
              </a:rPr>
              <a:t>свидетельство всем народам; и тогда придет </a:t>
            </a:r>
          </a:p>
          <a:p>
            <a:pPr algn="l">
              <a:lnSpc>
                <a:spcPct val="90000"/>
              </a:lnSpc>
            </a:pPr>
            <a:r>
              <a:rPr lang="ru-RU" sz="4400" b="1" dirty="0" smtClean="0">
                <a:solidFill>
                  <a:schemeClr val="tx1"/>
                </a:solidFill>
                <a:latin typeface="Century Gothic" pitchFamily="1" charset="0"/>
                <a:sym typeface="Century Gothic" pitchFamily="1" charset="0"/>
              </a:rPr>
              <a:t>конец.</a:t>
            </a:r>
            <a:endParaRPr lang="en-US" sz="4400" b="1" dirty="0">
              <a:solidFill>
                <a:schemeClr val="tx1"/>
              </a:solidFill>
              <a:latin typeface="Century Gothic" pitchFamily="1" charset="0"/>
              <a:sym typeface="Century Gothic" pitchFamily="1" charset="0"/>
            </a:endParaRPr>
          </a:p>
        </p:txBody>
      </p:sp>
      <p:sp>
        <p:nvSpPr>
          <p:cNvPr id="94212" name="Rectangle 3"/>
          <p:cNvSpPr>
            <a:spLocks/>
          </p:cNvSpPr>
          <p:nvPr/>
        </p:nvSpPr>
        <p:spPr bwMode="auto">
          <a:xfrm>
            <a:off x="5600700" y="1143000"/>
            <a:ext cx="39878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Матфея</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24:14</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0354" name="Rectangle 2"/>
          <p:cNvSpPr>
            <a:spLocks/>
          </p:cNvSpPr>
          <p:nvPr/>
        </p:nvSpPr>
        <p:spPr bwMode="auto">
          <a:xfrm>
            <a:off x="914400" y="2717800"/>
            <a:ext cx="4660900" cy="33528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457200" bIns="0" anchor="ctr"/>
          <a:lstStyle/>
          <a:p>
            <a:pPr algn="l">
              <a:lnSpc>
                <a:spcPct val="90000"/>
              </a:lnSpc>
              <a:defRPr/>
            </a:pPr>
            <a:r>
              <a:rPr lang="ru-RU" sz="4600" b="1" dirty="0" smtClean="0">
                <a:solidFill>
                  <a:schemeClr val="tx1"/>
                </a:solidFill>
                <a:latin typeface="Century Gothic" pitchFamily="1" charset="0"/>
                <a:sym typeface="Century Gothic" pitchFamily="1" charset="0"/>
              </a:rPr>
              <a:t>Люди </a:t>
            </a:r>
            <a:r>
              <a:rPr lang="ru-RU" sz="4600" b="1" dirty="0">
                <a:solidFill>
                  <a:schemeClr val="tx1"/>
                </a:solidFill>
                <a:latin typeface="Century Gothic" pitchFamily="1" charset="0"/>
                <a:sym typeface="Century Gothic" pitchFamily="1" charset="0"/>
              </a:rPr>
              <a:t>будут издыхать от страха и ожидания </a:t>
            </a:r>
            <a:r>
              <a:rPr lang="ru-RU" sz="4600" b="1" i="1" dirty="0" smtClean="0">
                <a:solidFill>
                  <a:schemeClr val="tx1"/>
                </a:solidFill>
                <a:latin typeface="Century Gothic" pitchFamily="1" charset="0"/>
                <a:sym typeface="Century Gothic" pitchFamily="1" charset="0"/>
              </a:rPr>
              <a:t>бедствий</a:t>
            </a:r>
            <a:r>
              <a:rPr lang="ru-RU"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95236" name="Rectangle 3"/>
          <p:cNvSpPr>
            <a:spLocks/>
          </p:cNvSpPr>
          <p:nvPr/>
        </p:nvSpPr>
        <p:spPr bwMode="auto">
          <a:xfrm>
            <a:off x="952500" y="1600200"/>
            <a:ext cx="38989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Луки</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21:26</a:t>
            </a: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1378" name="Rectangle 2"/>
          <p:cNvSpPr>
            <a:spLocks/>
          </p:cNvSpPr>
          <p:nvPr/>
        </p:nvSpPr>
        <p:spPr bwMode="auto">
          <a:xfrm>
            <a:off x="660400" y="2514600"/>
            <a:ext cx="5334000" cy="27178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457200" bIns="0" anchor="ctr"/>
          <a:lstStyle/>
          <a:p>
            <a:pPr algn="l">
              <a:lnSpc>
                <a:spcPct val="90000"/>
              </a:lnSpc>
              <a:defRPr/>
            </a:pPr>
            <a:r>
              <a:rPr lang="uk-UA" sz="4600" b="1" dirty="0" smtClean="0">
                <a:solidFill>
                  <a:schemeClr val="tx1"/>
                </a:solidFill>
                <a:latin typeface="Century Gothic" pitchFamily="1" charset="0"/>
                <a:sym typeface="Century Gothic" pitchFamily="1" charset="0"/>
              </a:rPr>
              <a:t>грядущих </a:t>
            </a:r>
            <a:r>
              <a:rPr lang="uk-UA" sz="4600" b="1" dirty="0">
                <a:solidFill>
                  <a:schemeClr val="tx1"/>
                </a:solidFill>
                <a:latin typeface="Century Gothic" pitchFamily="1" charset="0"/>
                <a:sym typeface="Century Gothic" pitchFamily="1" charset="0"/>
              </a:rPr>
              <a:t>на </a:t>
            </a:r>
            <a:r>
              <a:rPr lang="uk-UA" sz="4600" b="1" dirty="0" err="1" smtClean="0">
                <a:solidFill>
                  <a:schemeClr val="tx1"/>
                </a:solidFill>
                <a:latin typeface="Century Gothic" pitchFamily="1" charset="0"/>
                <a:sym typeface="Century Gothic" pitchFamily="1" charset="0"/>
              </a:rPr>
              <a:t>вселенную</a:t>
            </a:r>
            <a:r>
              <a:rPr lang="uk-UA"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96260" name="Rectangle 3"/>
          <p:cNvSpPr>
            <a:spLocks/>
          </p:cNvSpPr>
          <p:nvPr/>
        </p:nvSpPr>
        <p:spPr bwMode="auto">
          <a:xfrm>
            <a:off x="952500" y="1600200"/>
            <a:ext cx="42037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Луки </a:t>
            </a:r>
            <a:r>
              <a:rPr lang="en-US" sz="3600" b="1" dirty="0">
                <a:solidFill>
                  <a:schemeClr val="tx1"/>
                </a:solidFill>
                <a:latin typeface="Century Gothic" pitchFamily="1" charset="0"/>
                <a:sym typeface="Century Gothic" pitchFamily="1" charset="0"/>
              </a:rPr>
              <a:t>21:26</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7283" name="Rectangle 2"/>
          <p:cNvSpPr>
            <a:spLocks/>
          </p:cNvSpPr>
          <p:nvPr/>
        </p:nvSpPr>
        <p:spPr bwMode="auto">
          <a:xfrm>
            <a:off x="889000" y="1828800"/>
            <a:ext cx="7010400" cy="3632200"/>
          </a:xfrm>
          <a:prstGeom prst="rect">
            <a:avLst/>
          </a:prstGeom>
          <a:noFill/>
          <a:ln w="12700">
            <a:noFill/>
            <a:miter lim="800000"/>
            <a:headEnd/>
            <a:tailEnd/>
          </a:ln>
        </p:spPr>
        <p:txBody>
          <a:bodyPr lIns="0" tIns="0" rIns="457200" bIns="0" anchor="ctr"/>
          <a:lstStyle/>
          <a:p>
            <a:r>
              <a:rPr lang="ru-RU" sz="4600" b="1" dirty="0">
                <a:solidFill>
                  <a:srgbClr val="000000"/>
                </a:solidFill>
                <a:latin typeface="Century Gothic" pitchFamily="1" charset="0"/>
                <a:sym typeface="Century Gothic" pitchFamily="1" charset="0"/>
              </a:rPr>
              <a:t>Если </a:t>
            </a:r>
            <a:r>
              <a:rPr lang="ru-RU" sz="4600" b="1" dirty="0" smtClean="0">
                <a:solidFill>
                  <a:srgbClr val="000000"/>
                </a:solidFill>
                <a:latin typeface="Century Gothic" pitchFamily="1" charset="0"/>
                <a:sym typeface="Century Gothic" pitchFamily="1" charset="0"/>
              </a:rPr>
              <a:t>и есть </a:t>
            </a:r>
            <a:r>
              <a:rPr lang="ru-RU" sz="4600" b="1" dirty="0">
                <a:solidFill>
                  <a:srgbClr val="000000"/>
                </a:solidFill>
                <a:latin typeface="Century Gothic" pitchFamily="1" charset="0"/>
                <a:sym typeface="Century Gothic" pitchFamily="1" charset="0"/>
              </a:rPr>
              <a:t>какая-то надежда на спасение нашего мира, то это спасение должно прийти </a:t>
            </a:r>
            <a:r>
              <a:rPr lang="ru-RU" sz="4600" b="1" dirty="0" smtClean="0">
                <a:solidFill>
                  <a:srgbClr val="000000"/>
                </a:solidFill>
                <a:latin typeface="Century Gothic" pitchFamily="1" charset="0"/>
                <a:sym typeface="Century Gothic" pitchFamily="1" charset="0"/>
              </a:rPr>
              <a:t>свыше</a:t>
            </a:r>
            <a:r>
              <a:rPr lang="ru-RU" sz="4600" b="1" dirty="0">
                <a:solidFill>
                  <a:srgbClr val="000000"/>
                </a:solidFill>
                <a:latin typeface="Century Gothic" pitchFamily="1" charset="0"/>
                <a:sym typeface="Century Gothic" pitchFamily="1" charset="0"/>
              </a:rPr>
              <a:t>!</a:t>
            </a:r>
            <a:endParaRPr lang="en-US" sz="4600" b="1" dirty="0">
              <a:solidFill>
                <a:srgbClr val="000000"/>
              </a:solidFill>
              <a:latin typeface="Century Gothic" pitchFamily="1" charset="0"/>
              <a:sym typeface="Century Gothic" pitchFamily="1" charset="0"/>
            </a:endParaRP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1379" name="Rectangle 2"/>
          <p:cNvSpPr>
            <a:spLocks/>
          </p:cNvSpPr>
          <p:nvPr/>
        </p:nvSpPr>
        <p:spPr bwMode="auto">
          <a:xfrm>
            <a:off x="1498600" y="1905000"/>
            <a:ext cx="4572000" cy="2362200"/>
          </a:xfrm>
          <a:prstGeom prst="rect">
            <a:avLst/>
          </a:prstGeom>
          <a:noFill/>
          <a:ln w="12700">
            <a:noFill/>
            <a:miter lim="800000"/>
            <a:headEnd/>
            <a:tailEnd/>
          </a:ln>
        </p:spPr>
        <p:txBody>
          <a:bodyPr lIns="0" tIns="0" rIns="457200" bIns="0" anchor="ctr"/>
          <a:lstStyle/>
          <a:p>
            <a:pPr>
              <a:lnSpc>
                <a:spcPct val="110000"/>
              </a:lnSpc>
            </a:pPr>
            <a:r>
              <a:rPr lang="ru-RU" sz="4600" b="1" dirty="0" smtClean="0">
                <a:solidFill>
                  <a:schemeClr val="tx1"/>
                </a:solidFill>
                <a:latin typeface="Century Gothic" pitchFamily="1" charset="0"/>
                <a:sym typeface="Century Gothic" pitchFamily="1" charset="0"/>
              </a:rPr>
              <a:t>Спасение </a:t>
            </a:r>
            <a:r>
              <a:rPr lang="ru-RU" sz="4600" b="1" dirty="0">
                <a:solidFill>
                  <a:schemeClr val="tx1"/>
                </a:solidFill>
                <a:latin typeface="Century Gothic" pitchFamily="1" charset="0"/>
                <a:sym typeface="Century Gothic" pitchFamily="1" charset="0"/>
              </a:rPr>
              <a:t>должно прийти </a:t>
            </a:r>
            <a:r>
              <a:rPr lang="ru-RU" sz="4600" b="1" dirty="0" smtClean="0">
                <a:solidFill>
                  <a:schemeClr val="tx1"/>
                </a:solidFill>
                <a:latin typeface="Century Gothic" pitchFamily="1" charset="0"/>
                <a:sym typeface="Century Gothic" pitchFamily="1" charset="0"/>
              </a:rPr>
              <a:t>свыше.</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3427" name="Rectangle 2"/>
          <p:cNvSpPr>
            <a:spLocks/>
          </p:cNvSpPr>
          <p:nvPr/>
        </p:nvSpPr>
        <p:spPr bwMode="auto">
          <a:xfrm>
            <a:off x="4749800" y="2349500"/>
            <a:ext cx="4241800" cy="2921000"/>
          </a:xfrm>
          <a:prstGeom prst="rect">
            <a:avLst/>
          </a:prstGeom>
          <a:noFill/>
          <a:ln w="12700">
            <a:noFill/>
            <a:miter lim="800000"/>
            <a:headEnd/>
            <a:tailEnd/>
          </a:ln>
        </p:spPr>
        <p:txBody>
          <a:bodyPr lIns="0" tIns="0" rIns="457200" bIns="0" anchor="ctr"/>
          <a:lstStyle/>
          <a:p>
            <a:pPr algn="l"/>
            <a:r>
              <a:rPr lang="ru-RU" sz="4600" b="1" dirty="0" smtClean="0">
                <a:solidFill>
                  <a:schemeClr val="tx1"/>
                </a:solidFill>
                <a:latin typeface="Century Gothic" pitchFamily="1" charset="0"/>
                <a:sym typeface="Century Gothic" pitchFamily="1" charset="0"/>
              </a:rPr>
              <a:t>…Приду </a:t>
            </a:r>
            <a:r>
              <a:rPr lang="ru-RU" sz="4600" b="1" dirty="0">
                <a:solidFill>
                  <a:schemeClr val="tx1"/>
                </a:solidFill>
                <a:latin typeface="Century Gothic" pitchFamily="1" charset="0"/>
                <a:sym typeface="Century Gothic" pitchFamily="1" charset="0"/>
              </a:rPr>
              <a:t>опять и возьму вас к </a:t>
            </a:r>
            <a:r>
              <a:rPr lang="ru-RU" sz="4600" b="1" dirty="0" smtClean="0">
                <a:solidFill>
                  <a:schemeClr val="tx1"/>
                </a:solidFill>
                <a:latin typeface="Century Gothic" pitchFamily="1" charset="0"/>
                <a:sym typeface="Century Gothic" pitchFamily="1" charset="0"/>
              </a:rPr>
              <a:t>Себе.</a:t>
            </a:r>
            <a:endParaRPr lang="en-US" sz="4600" b="1" dirty="0">
              <a:solidFill>
                <a:schemeClr val="tx1"/>
              </a:solidFill>
              <a:latin typeface="Century Gothic" pitchFamily="1" charset="0"/>
              <a:sym typeface="Century Gothic" pitchFamily="1" charset="0"/>
            </a:endParaRPr>
          </a:p>
        </p:txBody>
      </p:sp>
      <p:sp>
        <p:nvSpPr>
          <p:cNvPr id="103428" name="Rectangle 3"/>
          <p:cNvSpPr>
            <a:spLocks/>
          </p:cNvSpPr>
          <p:nvPr/>
        </p:nvSpPr>
        <p:spPr bwMode="auto">
          <a:xfrm>
            <a:off x="4851400" y="838200"/>
            <a:ext cx="37338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Иоанна</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14:3</a:t>
            </a: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5475" name="Rectangle 2"/>
          <p:cNvSpPr>
            <a:spLocks/>
          </p:cNvSpPr>
          <p:nvPr/>
        </p:nvSpPr>
        <p:spPr bwMode="auto">
          <a:xfrm>
            <a:off x="3759200" y="2209800"/>
            <a:ext cx="6400800" cy="46355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Много </a:t>
            </a:r>
            <a:r>
              <a:rPr lang="ru-RU" sz="4600" b="1" dirty="0">
                <a:solidFill>
                  <a:schemeClr val="tx1"/>
                </a:solidFill>
                <a:latin typeface="Century Gothic" pitchFamily="1" charset="0"/>
                <a:sym typeface="Century Gothic" pitchFamily="1" charset="0"/>
              </a:rPr>
              <a:t>потерпела от многих врачей, истощила все, что было у ней, и не получила никакой пользы, но пришла еще в худшее </a:t>
            </a:r>
            <a:r>
              <a:rPr lang="ru-RU" sz="4600" b="1" dirty="0" smtClean="0">
                <a:solidFill>
                  <a:schemeClr val="tx1"/>
                </a:solidFill>
                <a:latin typeface="Century Gothic" pitchFamily="1" charset="0"/>
                <a:sym typeface="Century Gothic" pitchFamily="1" charset="0"/>
              </a:rPr>
              <a:t>состояние.</a:t>
            </a:r>
            <a:endParaRPr lang="en-US" sz="4600" b="1" dirty="0">
              <a:solidFill>
                <a:schemeClr val="tx1"/>
              </a:solidFill>
              <a:latin typeface="Century Gothic" pitchFamily="1" charset="0"/>
              <a:sym typeface="Century Gothic" pitchFamily="1" charset="0"/>
            </a:endParaRPr>
          </a:p>
        </p:txBody>
      </p:sp>
      <p:sp>
        <p:nvSpPr>
          <p:cNvPr id="105476" name="Rectangle 3"/>
          <p:cNvSpPr>
            <a:spLocks/>
          </p:cNvSpPr>
          <p:nvPr/>
        </p:nvSpPr>
        <p:spPr bwMode="auto">
          <a:xfrm>
            <a:off x="3657600" y="838200"/>
            <a:ext cx="3657600" cy="635000"/>
          </a:xfrm>
          <a:prstGeom prst="rect">
            <a:avLst/>
          </a:prstGeom>
          <a:noFill/>
          <a:ln w="12700">
            <a:noFill/>
            <a:miter lim="800000"/>
            <a:headEnd/>
            <a:tailEnd/>
          </a:ln>
        </p:spPr>
        <p:txBody>
          <a:bodyPr lIns="0" tIns="0" rIns="457200" bIns="0" anchor="ctr"/>
          <a:lstStyle/>
          <a:p>
            <a:pPr algn="l">
              <a:lnSpc>
                <a:spcPct val="90000"/>
              </a:lnSpc>
            </a:pPr>
            <a:r>
              <a:rPr lang="en-US" sz="3600" b="1" dirty="0">
                <a:solidFill>
                  <a:schemeClr val="tx1"/>
                </a:solidFill>
                <a:latin typeface="Century Gothic" pitchFamily="1" charset="0"/>
                <a:sym typeface="Century Gothic" pitchFamily="1" charset="0"/>
              </a:rPr>
              <a:t> </a:t>
            </a:r>
            <a:r>
              <a:rPr lang="ru-RU" sz="3600" b="1" dirty="0" smtClean="0">
                <a:solidFill>
                  <a:schemeClr val="tx1"/>
                </a:solidFill>
                <a:latin typeface="Century Gothic" pitchFamily="1" charset="0"/>
                <a:sym typeface="Century Gothic" pitchFamily="1" charset="0"/>
              </a:rPr>
              <a:t>Евангелие от Марка</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5:26</a:t>
            </a: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9571" name="Rectangle 2"/>
          <p:cNvSpPr>
            <a:spLocks/>
          </p:cNvSpPr>
          <p:nvPr/>
        </p:nvSpPr>
        <p:spPr bwMode="auto">
          <a:xfrm>
            <a:off x="3860800" y="2400300"/>
            <a:ext cx="5486400" cy="398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…Дщерь</a:t>
            </a:r>
            <a:r>
              <a:rPr lang="ru-RU" sz="4600" b="1" dirty="0">
                <a:solidFill>
                  <a:schemeClr val="tx1"/>
                </a:solidFill>
                <a:latin typeface="Century Gothic" pitchFamily="1" charset="0"/>
                <a:sym typeface="Century Gothic" pitchFamily="1" charset="0"/>
              </a:rPr>
              <a:t>! </a:t>
            </a:r>
            <a:r>
              <a:rPr lang="ru-RU" sz="4600" b="1" dirty="0" smtClean="0">
                <a:solidFill>
                  <a:schemeClr val="tx1"/>
                </a:solidFill>
                <a:latin typeface="Century Gothic" pitchFamily="1" charset="0"/>
                <a:sym typeface="Century Gothic" pitchFamily="1" charset="0"/>
              </a:rPr>
              <a:t>Вера </a:t>
            </a:r>
            <a:r>
              <a:rPr lang="ru-RU" sz="4600" b="1" dirty="0">
                <a:solidFill>
                  <a:schemeClr val="tx1"/>
                </a:solidFill>
                <a:latin typeface="Century Gothic" pitchFamily="1" charset="0"/>
                <a:sym typeface="Century Gothic" pitchFamily="1" charset="0"/>
              </a:rPr>
              <a:t>твоя спасла тебя; иди в мире и будь здорова от болезни </a:t>
            </a:r>
            <a:r>
              <a:rPr lang="ru-RU" sz="4600" b="1" dirty="0" smtClean="0">
                <a:solidFill>
                  <a:schemeClr val="tx1"/>
                </a:solidFill>
                <a:latin typeface="Century Gothic" pitchFamily="1" charset="0"/>
                <a:sym typeface="Century Gothic" pitchFamily="1" charset="0"/>
              </a:rPr>
              <a:t>твоей.</a:t>
            </a:r>
            <a:endParaRPr lang="en-US" sz="4600" b="1" dirty="0">
              <a:solidFill>
                <a:schemeClr val="tx1"/>
              </a:solidFill>
              <a:latin typeface="Century Gothic" pitchFamily="1" charset="0"/>
              <a:sym typeface="Century Gothic" pitchFamily="1" charset="0"/>
            </a:endParaRPr>
          </a:p>
        </p:txBody>
      </p:sp>
      <p:sp>
        <p:nvSpPr>
          <p:cNvPr id="109572" name="Rectangle 3"/>
          <p:cNvSpPr>
            <a:spLocks/>
          </p:cNvSpPr>
          <p:nvPr/>
        </p:nvSpPr>
        <p:spPr bwMode="auto">
          <a:xfrm>
            <a:off x="3657600" y="1244600"/>
            <a:ext cx="37846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Марка</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5:34</a:t>
            </a: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a:majorFont>
        <a:latin typeface="Verdana"/>
        <a:ea typeface="ヒラギノ角ゴ ProN W3"/>
        <a:cs typeface="ヒラギノ角ゴ ProN W3"/>
      </a:majorFont>
      <a:minorFont>
        <a:latin typeface="Verdan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Lef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Lef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Bullets - 2 Colum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2 Colum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amp; Bullets - Righ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Righ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Bullets &amp; Photo">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Bullets &amp; Photo">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ullet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 Center">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Center">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mp; Subtitle">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Verdana"/>
        <a:ea typeface="ヒラギノ角ゴ ProN W3"/>
        <a:cs typeface="ヒラギノ角ゴ ProN W3"/>
      </a:majorFont>
      <a:minorFont>
        <a:latin typeface="Verdan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Horizont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hoto - Horizontal Reflectio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Vertic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hoto - Vertical Reflectio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 Top">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1920</TotalTime>
  <Pages>0</Pages>
  <Words>5547</Words>
  <Characters>0</Characters>
  <Application>Microsoft Office PowerPoint</Application>
  <PresentationFormat>Произвольный</PresentationFormat>
  <Lines>0</Lines>
  <Paragraphs>275</Paragraphs>
  <Slides>102</Slides>
  <Notes>99</Notes>
  <HiddenSlides>0</HiddenSlides>
  <MMClips>0</MMClips>
  <ScaleCrop>false</ScaleCrop>
  <HeadingPairs>
    <vt:vector size="4" baseType="variant">
      <vt:variant>
        <vt:lpstr>Тема</vt:lpstr>
      </vt:variant>
      <vt:variant>
        <vt:i4>14</vt:i4>
      </vt:variant>
      <vt:variant>
        <vt:lpstr>Заголовки слайдов</vt:lpstr>
      </vt:variant>
      <vt:variant>
        <vt:i4>102</vt:i4>
      </vt:variant>
    </vt:vector>
  </HeadingPairs>
  <TitlesOfParts>
    <vt:vector size="116" baseType="lpstr">
      <vt:lpstr>Title &amp; Bullets</vt:lpstr>
      <vt:lpstr>Bullets</vt:lpstr>
      <vt:lpstr>Title - Center</vt:lpstr>
      <vt:lpstr>Title &amp; Subtitle</vt:lpstr>
      <vt:lpstr>Photo - Horizontal</vt:lpstr>
      <vt:lpstr>Photo - Horizontal Reflection</vt:lpstr>
      <vt:lpstr>Photo - Vertical</vt:lpstr>
      <vt:lpstr>Photo - Vertical Reflection</vt:lpstr>
      <vt:lpstr>Title - Top</vt:lpstr>
      <vt:lpstr>Blank</vt:lpstr>
      <vt:lpstr>Title &amp; Bullets - Left</vt:lpstr>
      <vt:lpstr>Title &amp; Bullets - 2 Column</vt:lpstr>
      <vt:lpstr>Title &amp; Bullets - Right</vt:lpstr>
      <vt:lpstr>Title, Bullets &amp; Photo</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Слайд 69</vt:lpstr>
      <vt:lpstr>Слайд 70</vt:lpstr>
      <vt:lpstr>Слайд 71</vt:lpstr>
      <vt:lpstr>Слайд 72</vt:lpstr>
      <vt:lpstr>Слайд 73</vt:lpstr>
      <vt:lpstr>Слайд 74</vt:lpstr>
      <vt:lpstr>Слайд 75</vt:lpstr>
      <vt:lpstr>Слайд 76</vt:lpstr>
      <vt:lpstr>Слайд 77</vt:lpstr>
      <vt:lpstr>Слайд 78</vt:lpstr>
      <vt:lpstr>Слайд 79</vt:lpstr>
      <vt:lpstr>Слайд 80</vt:lpstr>
      <vt:lpstr>Слайд 81</vt:lpstr>
      <vt:lpstr>Слайд 82</vt:lpstr>
      <vt:lpstr>Слайд 83</vt:lpstr>
      <vt:lpstr>Слайд 84</vt:lpstr>
      <vt:lpstr>Слайд 85</vt:lpstr>
      <vt:lpstr>Слайд 86</vt:lpstr>
      <vt:lpstr>Слайд 87</vt:lpstr>
      <vt:lpstr>Слайд 88</vt:lpstr>
      <vt:lpstr>Слайд 89</vt:lpstr>
      <vt:lpstr>Слайд 90</vt:lpstr>
      <vt:lpstr>Слайд 91</vt:lpstr>
      <vt:lpstr>Слайд 92</vt:lpstr>
      <vt:lpstr>Слайд 93</vt:lpstr>
      <vt:lpstr>Слайд 94</vt:lpstr>
      <vt:lpstr>Слайд 95</vt:lpstr>
      <vt:lpstr>Слайд 96</vt:lpstr>
      <vt:lpstr>Слайд 97</vt:lpstr>
      <vt:lpstr>Слайд 98</vt:lpstr>
      <vt:lpstr>Слайд 99</vt:lpstr>
      <vt:lpstr>Слайд 100</vt:lpstr>
      <vt:lpstr>Слайд 101</vt:lpstr>
      <vt:lpstr>Слайд 102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Алексей Остапенко</dc:creator>
  <cp:lastModifiedBy>vkatsal</cp:lastModifiedBy>
  <cp:revision>61</cp:revision>
  <dcterms:modified xsi:type="dcterms:W3CDTF">2012-08-14T12:28:15Z</dcterms:modified>
</cp:coreProperties>
</file>