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14"/>
  </p:notesMasterIdLst>
  <p:sldIdLst>
    <p:sldId id="447" r:id="rId15"/>
    <p:sldId id="448" r:id="rId16"/>
    <p:sldId id="449"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22" r:id="rId30"/>
    <p:sldId id="347" r:id="rId31"/>
    <p:sldId id="323" r:id="rId32"/>
    <p:sldId id="258" r:id="rId33"/>
    <p:sldId id="259" r:id="rId34"/>
    <p:sldId id="260" r:id="rId35"/>
    <p:sldId id="262" r:id="rId36"/>
    <p:sldId id="263" r:id="rId37"/>
    <p:sldId id="264" r:id="rId38"/>
    <p:sldId id="265" r:id="rId39"/>
    <p:sldId id="266" r:id="rId40"/>
    <p:sldId id="267" r:id="rId41"/>
    <p:sldId id="268" r:id="rId42"/>
    <p:sldId id="269" r:id="rId43"/>
    <p:sldId id="270" r:id="rId44"/>
    <p:sldId id="271" r:id="rId45"/>
    <p:sldId id="272" r:id="rId46"/>
    <p:sldId id="274" r:id="rId47"/>
    <p:sldId id="275" r:id="rId48"/>
    <p:sldId id="276" r:id="rId49"/>
    <p:sldId id="277" r:id="rId50"/>
    <p:sldId id="278" r:id="rId51"/>
    <p:sldId id="280" r:id="rId52"/>
    <p:sldId id="281" r:id="rId53"/>
    <p:sldId id="282" r:id="rId54"/>
    <p:sldId id="283" r:id="rId55"/>
    <p:sldId id="284" r:id="rId56"/>
    <p:sldId id="324" r:id="rId57"/>
    <p:sldId id="450" r:id="rId58"/>
    <p:sldId id="286" r:id="rId59"/>
    <p:sldId id="287" r:id="rId60"/>
    <p:sldId id="288" r:id="rId61"/>
    <p:sldId id="451" r:id="rId62"/>
    <p:sldId id="289" r:id="rId63"/>
    <p:sldId id="290" r:id="rId64"/>
    <p:sldId id="291" r:id="rId65"/>
    <p:sldId id="292" r:id="rId66"/>
    <p:sldId id="293" r:id="rId67"/>
    <p:sldId id="294" r:id="rId68"/>
    <p:sldId id="295" r:id="rId69"/>
    <p:sldId id="296" r:id="rId70"/>
    <p:sldId id="297" r:id="rId71"/>
    <p:sldId id="298" r:id="rId72"/>
    <p:sldId id="299" r:id="rId73"/>
    <p:sldId id="300" r:id="rId74"/>
    <p:sldId id="452" r:id="rId75"/>
    <p:sldId id="302" r:id="rId76"/>
    <p:sldId id="303" r:id="rId77"/>
    <p:sldId id="304" r:id="rId78"/>
    <p:sldId id="453" r:id="rId79"/>
    <p:sldId id="454" r:id="rId80"/>
    <p:sldId id="307" r:id="rId81"/>
    <p:sldId id="308" r:id="rId82"/>
    <p:sldId id="309" r:id="rId83"/>
    <p:sldId id="310" r:id="rId84"/>
    <p:sldId id="311" r:id="rId85"/>
    <p:sldId id="312" r:id="rId86"/>
    <p:sldId id="313" r:id="rId87"/>
    <p:sldId id="314" r:id="rId88"/>
    <p:sldId id="315" r:id="rId89"/>
    <p:sldId id="316" r:id="rId90"/>
    <p:sldId id="317" r:id="rId91"/>
    <p:sldId id="325" r:id="rId92"/>
    <p:sldId id="326" r:id="rId93"/>
    <p:sldId id="327" r:id="rId94"/>
    <p:sldId id="318" r:id="rId95"/>
    <p:sldId id="328" r:id="rId96"/>
    <p:sldId id="330" r:id="rId97"/>
    <p:sldId id="331" r:id="rId98"/>
    <p:sldId id="332" r:id="rId99"/>
    <p:sldId id="333" r:id="rId100"/>
    <p:sldId id="446" r:id="rId101"/>
    <p:sldId id="334" r:id="rId102"/>
    <p:sldId id="335" r:id="rId103"/>
    <p:sldId id="340" r:id="rId104"/>
    <p:sldId id="342" r:id="rId105"/>
    <p:sldId id="431" r:id="rId106"/>
    <p:sldId id="433" r:id="rId107"/>
    <p:sldId id="344" r:id="rId108"/>
    <p:sldId id="434" r:id="rId109"/>
    <p:sldId id="435" r:id="rId110"/>
    <p:sldId id="436" r:id="rId111"/>
    <p:sldId id="437" r:id="rId112"/>
    <p:sldId id="341" r:id="rId113"/>
  </p:sldIdLst>
  <p:sldSz cx="10160000" cy="7620000"/>
  <p:notesSz cx="6858000" cy="9144000"/>
  <p:defaultTextStyle>
    <a:defPPr>
      <a:defRPr lang="en-US"/>
    </a:defPPr>
    <a:lvl1pPr algn="l" rtl="0" fontAlgn="base">
      <a:spcBef>
        <a:spcPct val="0"/>
      </a:spcBef>
      <a:spcAft>
        <a:spcPct val="0"/>
      </a:spcAft>
      <a:defRPr sz="3200" kern="1200">
        <a:solidFill>
          <a:srgbClr val="FFFFFF"/>
        </a:solidFill>
        <a:latin typeface="Gill Sans"/>
        <a:ea typeface="ヒラギノ角ゴ ProN W3"/>
        <a:cs typeface="ヒラギノ角ゴ ProN W3"/>
        <a:sym typeface="Gill Sans"/>
      </a:defRPr>
    </a:lvl1pPr>
    <a:lvl2pPr marL="457200" algn="l" rtl="0" fontAlgn="base">
      <a:spcBef>
        <a:spcPct val="0"/>
      </a:spcBef>
      <a:spcAft>
        <a:spcPct val="0"/>
      </a:spcAft>
      <a:defRPr sz="3200" kern="1200">
        <a:solidFill>
          <a:srgbClr val="FFFFFF"/>
        </a:solidFill>
        <a:latin typeface="Gill Sans"/>
        <a:ea typeface="ヒラギノ角ゴ ProN W3"/>
        <a:cs typeface="ヒラギノ角ゴ ProN W3"/>
        <a:sym typeface="Gill Sans"/>
      </a:defRPr>
    </a:lvl2pPr>
    <a:lvl3pPr marL="914400" algn="l" rtl="0" fontAlgn="base">
      <a:spcBef>
        <a:spcPct val="0"/>
      </a:spcBef>
      <a:spcAft>
        <a:spcPct val="0"/>
      </a:spcAft>
      <a:defRPr sz="3200" kern="1200">
        <a:solidFill>
          <a:srgbClr val="FFFFFF"/>
        </a:solidFill>
        <a:latin typeface="Gill Sans"/>
        <a:ea typeface="ヒラギノ角ゴ ProN W3"/>
        <a:cs typeface="ヒラギノ角ゴ ProN W3"/>
        <a:sym typeface="Gill Sans"/>
      </a:defRPr>
    </a:lvl3pPr>
    <a:lvl4pPr marL="1371600" algn="l" rtl="0" fontAlgn="base">
      <a:spcBef>
        <a:spcPct val="0"/>
      </a:spcBef>
      <a:spcAft>
        <a:spcPct val="0"/>
      </a:spcAft>
      <a:defRPr sz="3200" kern="1200">
        <a:solidFill>
          <a:srgbClr val="FFFFFF"/>
        </a:solidFill>
        <a:latin typeface="Gill Sans"/>
        <a:ea typeface="ヒラギノ角ゴ ProN W3"/>
        <a:cs typeface="ヒラギノ角ゴ ProN W3"/>
        <a:sym typeface="Gill Sans"/>
      </a:defRPr>
    </a:lvl4pPr>
    <a:lvl5pPr marL="1828800" algn="l" rtl="0" fontAlgn="base">
      <a:spcBef>
        <a:spcPct val="0"/>
      </a:spcBef>
      <a:spcAft>
        <a:spcPct val="0"/>
      </a:spcAft>
      <a:defRPr sz="3200" kern="1200">
        <a:solidFill>
          <a:srgbClr val="FFFFFF"/>
        </a:solidFill>
        <a:latin typeface="Gill Sans"/>
        <a:ea typeface="ヒラギノ角ゴ ProN W3"/>
        <a:cs typeface="ヒラギノ角ゴ ProN W3"/>
        <a:sym typeface="Gill Sans"/>
      </a:defRPr>
    </a:lvl5pPr>
    <a:lvl6pPr marL="2286000" algn="l" defTabSz="914400" rtl="0" eaLnBrk="1" latinLnBrk="0" hangingPunct="1">
      <a:defRPr sz="3200" kern="1200">
        <a:solidFill>
          <a:srgbClr val="FFFFFF"/>
        </a:solidFill>
        <a:latin typeface="Gill Sans"/>
        <a:ea typeface="ヒラギノ角ゴ ProN W3"/>
        <a:cs typeface="ヒラギノ角ゴ ProN W3"/>
        <a:sym typeface="Gill Sans"/>
      </a:defRPr>
    </a:lvl6pPr>
    <a:lvl7pPr marL="2743200" algn="l" defTabSz="914400" rtl="0" eaLnBrk="1" latinLnBrk="0" hangingPunct="1">
      <a:defRPr sz="3200" kern="1200">
        <a:solidFill>
          <a:srgbClr val="FFFFFF"/>
        </a:solidFill>
        <a:latin typeface="Gill Sans"/>
        <a:ea typeface="ヒラギノ角ゴ ProN W3"/>
        <a:cs typeface="ヒラギノ角ゴ ProN W3"/>
        <a:sym typeface="Gill Sans"/>
      </a:defRPr>
    </a:lvl7pPr>
    <a:lvl8pPr marL="3200400" algn="l" defTabSz="914400" rtl="0" eaLnBrk="1" latinLnBrk="0" hangingPunct="1">
      <a:defRPr sz="3200" kern="1200">
        <a:solidFill>
          <a:srgbClr val="FFFFFF"/>
        </a:solidFill>
        <a:latin typeface="Gill Sans"/>
        <a:ea typeface="ヒラギノ角ゴ ProN W3"/>
        <a:cs typeface="ヒラギノ角ゴ ProN W3"/>
        <a:sym typeface="Gill Sans"/>
      </a:defRPr>
    </a:lvl8pPr>
    <a:lvl9pPr marL="3657600" algn="l" defTabSz="914400" rtl="0" eaLnBrk="1" latinLnBrk="0" hangingPunct="1">
      <a:defRPr sz="3200" kern="1200">
        <a:solidFill>
          <a:srgbClr val="FFFFFF"/>
        </a:solidFill>
        <a:latin typeface="Gill Sans"/>
        <a:ea typeface="ヒラギノ角ゴ ProN W3"/>
        <a:cs typeface="ヒラギノ角ゴ ProN W3"/>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0" autoAdjust="0"/>
    <p:restoredTop sz="73295" autoAdjust="0"/>
  </p:normalViewPr>
  <p:slideViewPr>
    <p:cSldViewPr>
      <p:cViewPr>
        <p:scale>
          <a:sx n="60" d="100"/>
          <a:sy n="60" d="100"/>
        </p:scale>
        <p:origin x="-1164" y="-342"/>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theme" Target="theme/theme1.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slide" Target="slides/slide96.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MS PGothic" pitchFamily="34"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MS PGothic" pitchFamily="34" charset="-128"/>
                <a:cs typeface="ＭＳ Ｐゴシック" pitchFamily="1" charset="-128"/>
              </a:rPr>
              <a:t>Вести от Иисуса для последнего времени</a:t>
            </a:r>
            <a:endParaRPr lang="ru-RU" sz="1200" kern="1200" dirty="0" smtClean="0">
              <a:solidFill>
                <a:schemeClr val="tx1"/>
              </a:solidFill>
              <a:latin typeface="Gill Sans" pitchFamily="1" charset="0"/>
              <a:ea typeface="MS PGothic" pitchFamily="34" charset="-128"/>
              <a:cs typeface="ＭＳ Ｐゴシック" pitchFamily="1" charset="-128"/>
            </a:endParaRPr>
          </a:p>
          <a:p>
            <a:endParaRPr lang="ru-RU" sz="1200" kern="1200" smtClean="0">
              <a:solidFill>
                <a:schemeClr val="tx1"/>
              </a:solidFill>
              <a:latin typeface="Gill Sans" pitchFamily="1" charset="0"/>
              <a:ea typeface="MS PGothic" pitchFamily="34" charset="-128"/>
              <a:cs typeface="ＭＳ Ｐゴシック" pitchFamily="1" charset="-128"/>
            </a:endParaRPr>
          </a:p>
          <a:p>
            <a:r>
              <a:rPr lang="ru-RU" sz="1200" i="1" kern="1200" dirty="0" smtClean="0">
                <a:solidFill>
                  <a:schemeClr val="tx1"/>
                </a:solidFill>
                <a:latin typeface="Gill Sans" pitchFamily="1" charset="0"/>
                <a:ea typeface="MS PGothic" pitchFamily="34"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Уча их соблюдать все, что Я повелел вам; и се, Я с вами во все дни до скончания века» (Мф.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Когда они выкопали останки, то нашли гвоздь в черепе. Они сообщили об этом властям, и те немедленно отправились к женщине, чтобы допросить ее о том, что они нашли. Когда ей показали улики, и ее вина была доказана она закричала: «Бог нашел меня в конце концов». Бог все это время знал о совершенном преступлении. Ничто не сокрыто от Бога.</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То, что мы думаем, что скрыли от Господа, будет открыто на суде. Будет очень горько, когда наши грехи откроются. Вся наша жизнь будет представлена перед нами, как фильм. Тогда мирские удовольствия, богатство и почести не будут казаться столь важными.</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solidFill>
            <a:srgbClr val="FFFFFF"/>
          </a:solidFill>
          <a:ln/>
        </p:spPr>
      </p:sp>
      <p:sp>
        <p:nvSpPr>
          <p:cNvPr id="11981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8" charset="0"/>
              <a:cs typeface="Times" pitchFamily="18" charset="0"/>
              <a:sym typeface="Times" pitchFamily="18"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8" charset="0"/>
              <a:cs typeface="Times" pitchFamily="18" charset="0"/>
              <a:sym typeface="Times" pitchFamily="18"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MS PGothic" pitchFamily="34" charset="-128"/>
                <a:cs typeface="ＭＳ Ｐゴシック" pitchFamily="1" charset="-128"/>
              </a:rPr>
              <a:t>И насколько легче и лучше признать наши грехи перед Господом сейчас, в день Его милости. И тогда, когда наступит день суда, наши грехи будут покрыты кровью Иисуса и навсегда уничтожены. </a:t>
            </a:r>
            <a:endParaRPr lang="en-US" sz="1600" dirty="0" smtClean="0">
              <a:latin typeface="Lucida Grande"/>
              <a:sym typeface="Lucida Grand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Насколько бы это ни казалось поразительным, в настоящее время на небе происходит судебное следствие. В</a:t>
            </a:r>
            <a:r>
              <a:rPr lang="ru-RU" sz="1200" kern="1200" baseline="0" dirty="0" smtClean="0">
                <a:solidFill>
                  <a:schemeClr val="tx1"/>
                </a:solidFill>
                <a:latin typeface="Gill Sans" pitchFamily="1" charset="0"/>
                <a:ea typeface="MS PGothic" pitchFamily="34" charset="-128"/>
                <a:cs typeface="ＭＳ Ｐゴシック" pitchFamily="1" charset="-128"/>
              </a:rPr>
              <a:t> </a:t>
            </a:r>
            <a:r>
              <a:rPr lang="ru-RU" sz="1200" kern="1200" dirty="0" smtClean="0">
                <a:solidFill>
                  <a:schemeClr val="tx1"/>
                </a:solidFill>
                <a:latin typeface="Gill Sans" pitchFamily="1" charset="0"/>
                <a:ea typeface="MS PGothic" pitchFamily="34" charset="-128"/>
                <a:cs typeface="ＭＳ Ｐゴシック" pitchFamily="1" charset="-128"/>
              </a:rPr>
              <a:t>14 главе Откровения описаны три ангела, которые несут особые вести жителям планеты Земля, живущим в «последние дни» перед пришествием Иисуса. Эти ангелы несут весть предупреждения, и она должна быть провозглашена по всему миру. Мы будем изучать каждую из них на протяжении трех передач. Предостережение третьего ангела касается начертания зверя. Предостережение второго ангела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падение Вавилона, и первого ангела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особая весть о времени суда.</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14:6 </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увидел я другого Ангела, летящего по средине неба, который имел вечное Евангелие,</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14:6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…чтобы благовествовать живущим на земле и всякому племени и колену, и языку и народу».</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Это описание показывает, как народ Божий исполнит пророчество Иисуса, записанное в Евангелии от Матфея 24:14,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он будет проповедовать вечное Евангелия всему миру. Это один из признаков последних дней. И еще будет провозглашено особенное предупреждение о суде.</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Обратите внимание на следующий текст, который четко об этом говорит.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Откровение 14:7</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«И говорил он громким голосом: убойтесь Бога и воздайте Ему славу, ибо наступил час суда Его, и поклонитесь…</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14:7</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…Сотворившему небо и землю, и море и источники вод». </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Да, в последние дни истинный Божий народ будет провозглашать весть о суде. Иными словами, когда это особенное предостережение провозглашается всем народам и племенам Божий суд уже идет. Друзья, это значит, что прямо сейчас!</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solidFill>
            <a:srgbClr val="FFFFFF"/>
          </a:solidFill>
          <a:ln/>
        </p:spPr>
      </p:sp>
      <p:sp>
        <p:nvSpPr>
          <p:cNvPr id="116739"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500" b="1" dirty="0" smtClean="0">
              <a:latin typeface="Times" pitchFamily="18" charset="0"/>
              <a:cs typeface="Times" pitchFamily="18" charset="0"/>
              <a:sym typeface="Times" pitchFamily="18" charset="0"/>
            </a:endParaRPr>
          </a:p>
          <a:p>
            <a:pPr eaLnBrk="1" hangingPunct="1">
              <a:tabLst>
                <a:tab pos="595313" algn="l"/>
                <a:tab pos="2743200" algn="ctr"/>
                <a:tab pos="2971800" algn="l"/>
                <a:tab pos="5486400" algn="r"/>
                <a:tab pos="6491288" algn="r"/>
              </a:tabLst>
            </a:pPr>
            <a:endParaRPr lang="en-US" sz="1400" b="1" dirty="0" smtClean="0">
              <a:latin typeface="Palatino"/>
              <a:sym typeface="Palatino"/>
            </a:endParaRPr>
          </a:p>
          <a:p>
            <a:pPr eaLnBrk="1" hangingPunct="1">
              <a:tabLst>
                <a:tab pos="595313" algn="l"/>
                <a:tab pos="2743200" algn="ctr"/>
                <a:tab pos="2971800" algn="l"/>
                <a:tab pos="5486400" algn="r"/>
                <a:tab pos="6491288" algn="r"/>
              </a:tabLst>
            </a:pPr>
            <a:r>
              <a:rPr lang="en-US" dirty="0" smtClean="0">
                <a:latin typeface="Times" pitchFamily="18" charset="0"/>
                <a:cs typeface="Times" pitchFamily="18" charset="0"/>
                <a:sym typeface="Times" pitchFamily="18" charset="0"/>
              </a:rPr>
              <a:t>	</a:t>
            </a:r>
          </a:p>
          <a:p>
            <a:pPr eaLnBrk="1" hangingPunct="1">
              <a:tabLst>
                <a:tab pos="595313" algn="l"/>
                <a:tab pos="2743200" algn="ctr"/>
                <a:tab pos="2971800" algn="l"/>
                <a:tab pos="5486400" algn="r"/>
                <a:tab pos="6491288" algn="r"/>
              </a:tabLst>
            </a:pPr>
            <a:r>
              <a:rPr lang="ru-RU" sz="1200" kern="1200" dirty="0" smtClean="0">
                <a:solidFill>
                  <a:schemeClr val="tx1"/>
                </a:solidFill>
                <a:latin typeface="Gill Sans" pitchFamily="1" charset="0"/>
                <a:ea typeface="MS PGothic" pitchFamily="34" charset="-128"/>
                <a:cs typeface="ＭＳ Ｐゴシック" pitchFamily="1" charset="-128"/>
              </a:rPr>
              <a:t>БОЖИЙ СУД И ВЕЛИКОЕ ПРОРОЧЕСТВО О 2300 ДНЯХ</a:t>
            </a:r>
            <a:endParaRPr lang="en-US" sz="1600" dirty="0" smtClean="0">
              <a:latin typeface="Lucida Grande"/>
              <a:sym typeface="Lucida Grand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У каждого суда есть три этапа: первый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следствие или рассмотрение фактов; второй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оправдательный или принятие решения о виновности или невиновности; третий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исполнительный или вынесение приговора о помиловании или наказании. Точно также и на Божьем суде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будет следствие, оправдание или обвинение и вынесение приговора грешнику.</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Помните, Библия говорит, что когда Иисус вернется, Он придет вершить суд над землей. То есть, чтобы наградить спасением или проклятием святых и грешников.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Откровение 22:12</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«И вот, се гряду скоро, и возмездие Мое со Мною, чтобы воздать каждому по делам его». </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Поэтому, первые два этапа Божьего суда: следственный и оправдания или обвинения будут иметь место до возвращения Иисуса. И уже будет определено, кто спасен, а кто нет. В Библии написано: Он грядет, чтобы воздать каждому по делам его, будь то хорошие или плохие.</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MS PGothic" pitchFamily="34" charset="-128"/>
                <a:cs typeface="ＭＳ Ｐゴシック" pitchFamily="1" charset="-128"/>
              </a:rPr>
              <a:t>Сейчас Бог взывает к человечеству принять крест Иисуса Христа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их единственную надежду на свободу и жизнь вечную. В настоящее время на Божьем суде идет следствие. Помните, во время Божьего суда наши грехи либо будут стерты из Его книг кровью Иисуса Христа, или же мы навсегда потеряем место среди народа Божия. Уже не будет испытательного срока для подготовки к вечности. Именно сейчас нам надо принять Иисуса как нашего Спасителя.</a:t>
            </a:r>
          </a:p>
          <a:p>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Иоанн описывает это впечатляющее событие:</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Откровение 20:11</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«И увидел я великий белый престол и Сидящего на нем, от лица Которого бежало небо и земля, и не нашлось им места».</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Какой торжественный момент! Печальной будет картина, когда люди будут стоять лицом к лицу с вечностью, и когда будет уже слишком поздно, и грешник увидит, что только праведность, которую он презирал или к которой относился равнодушно – имеет ценность. </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Иоанн описывает как ведется следствие,</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Откровение 20:12</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a:t>
            </a:r>
            <a:r>
              <a:rPr lang="ru-RU" sz="1200" b="1" kern="1200" dirty="0" smtClean="0">
                <a:solidFill>
                  <a:schemeClr val="tx1"/>
                </a:solidFill>
                <a:latin typeface="Gill Sans" pitchFamily="1" charset="0"/>
                <a:ea typeface="MS PGothic" pitchFamily="34" charset="-128"/>
                <a:cs typeface="ＭＳ Ｐゴシック" pitchFamily="1" charset="-128"/>
              </a:rPr>
              <a:t>И увидел я мертвых, малых и великих, стоящих пред Богом, и книги раскрыты были,</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20:12</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иная книга раскрыта, которая есть книга жизни… </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20:12</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судимы были мертвые по написанному в книгах, сообразно с делами своими».</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MS PGothic" pitchFamily="34" charset="-128"/>
                <a:cs typeface="ＭＳ Ｐゴシック" pitchFamily="1" charset="-128"/>
              </a:rPr>
              <a:t>Если мертвые уже наслаждаются блаженствами небес, или горят в пламени вечного ада, то, какой смысл предстоящего суда? Нет, дорогие друзья, мертвые сейчас не отбывают приговор, но получат свою награду или наказание, когда придет Иисус.</a:t>
            </a:r>
          </a:p>
          <a:p>
            <a:endParaRPr lang="ru-RU" dirty="0" smtClean="0"/>
          </a:p>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MS PGothic" pitchFamily="34" charset="-128"/>
                <a:cs typeface="ＭＳ Ｐゴシック" pitchFamily="1" charset="-128"/>
              </a:rPr>
              <a:t>Миллиарды жителей Земли на суде! Какое ваше будущее? Ясны ли записи Божией книги жизни? Нации, расы и религии на перекрестке дорог. Что дальше?</a:t>
            </a:r>
          </a:p>
          <a:p>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Библия очень ясно говорит, что все мертвые, мужчины, женщины и дети будут судимы. Об этом написано в</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 Откровение 20:13, 15</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«Тогда отдало море мертвых, бывших в нем, и смерть и ад отдали мертвых, которые были в них;</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 Откровение 20:13, 15</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…и судим был каждый по делам своим.</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20:13, 15</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«И кто не был записан в книге жизни, тот был брошен в озеро огненное</a:t>
            </a:r>
            <a:r>
              <a:rPr lang="ru-RU" sz="1200" kern="1200" dirty="0" smtClean="0">
                <a:solidFill>
                  <a:schemeClr val="tx1"/>
                </a:solidFill>
                <a:latin typeface="Gill Sans" pitchFamily="1" charset="0"/>
                <a:ea typeface="MS PGothic" pitchFamily="34" charset="-128"/>
                <a:cs typeface="ＭＳ Ｐゴシック" pitchFamily="1" charset="-128"/>
              </a:rPr>
              <a:t>».</a:t>
            </a:r>
          </a:p>
          <a:p>
            <a:r>
              <a:rPr lang="ru-RU" sz="1200" kern="1200" dirty="0" smtClean="0">
                <a:solidFill>
                  <a:schemeClr val="tx1"/>
                </a:solidFill>
                <a:latin typeface="Gill Sans" pitchFamily="1" charset="0"/>
                <a:ea typeface="MS PGothic" pitchFamily="34" charset="-128"/>
                <a:cs typeface="ＭＳ Ｐゴシック" pitchFamily="1" charset="-128"/>
              </a:rPr>
              <a:t> Итак, решение в Верховном суде Божьем будет принято на основании записей в книгах небесных, куда вписаны имена и дела всех людей.</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Дорогие друзья, Верховный суд Божий был созван, и сейчас проходит заседание, которое исследует записи о нашей жизни.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Римлянам 2:3: </a:t>
            </a:r>
          </a:p>
          <a:p>
            <a:r>
              <a:rPr lang="ru-RU" sz="1200" b="1" kern="1200" dirty="0" smtClean="0">
                <a:solidFill>
                  <a:schemeClr val="tx1"/>
                </a:solidFill>
                <a:latin typeface="Gill Sans" pitchFamily="1" charset="0"/>
                <a:ea typeface="MS PGothic" pitchFamily="34" charset="-128"/>
                <a:cs typeface="ＭＳ Ｐゴシック" pitchFamily="1" charset="-128"/>
              </a:rPr>
              <a:t>«Неужели думаешь ты, человек, что избежишь суда Божия?»</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Многие люди отказались повиноваться Иисусу Христу и все отдать Ему в руки. Да, есть и такие, которые называют себя христианами, но их жизнь не соответствует их имени.</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Печальным будет день, когда те, кто называют себя христианами, но так не живут, в конце узнают, что потеряли.</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 Евангелие от Матфея 7:22, 23</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«Многие скажут Мне в тот день: Господи! Господи! не от Твоего ли имени мы пророчествовали? и не Твоим ли именем бесов изгоняли? и не Твоим ли именем многие чудеса творили?</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Евангелие от Матфея 7:22, 23</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тогда объявлю им: Я никогда не знал вас; отойдите от Меня, делающие беззаконие!»</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Обратите внимание, это люди, которые исповедовали себя как христиане. Они сотворили много удивительного во имя Иисуса, но они питали беззаконие и грех в своей жизни. Сейчас настало время отбросить наши грехи. Когда придет Иисус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будет слишком поздно исповедовать свои ошибки. Мы должны примириться с Богом сегодня. Завтра может быть слишком поздно. Не выжидайте более удобного времени. Сделайте это сейчас</a:t>
            </a:r>
            <a:r>
              <a:rPr lang="en-US" sz="1200" kern="1200" dirty="0" smtClean="0">
                <a:solidFill>
                  <a:schemeClr val="tx1"/>
                </a:solidFill>
                <a:latin typeface="Gill Sans" pitchFamily="1" charset="0"/>
                <a:ea typeface="MS PGothic" pitchFamily="34" charset="-128"/>
                <a:cs typeface="ＭＳ Ｐゴシック" pitchFamily="1" charset="-128"/>
              </a:rPr>
              <a:t>!</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Пророк Даниил был очень заинтересован служением Иисуса, как нашего Первосвященника. Земное святилище было просто копией святилища на небе, и служение земного священника было прообразом служения Иисуса, как нашего Первосвященника или Ходатая на суде. Ангел открыл Даниилу, когда именно начнется последний этап служения Христа.</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Книга пророка Даниила 8:14</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«На две тысячи триста вечеров и утр; и тогда святилище очистится».</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MS PGothic" pitchFamily="34" charset="-128"/>
                <a:cs typeface="ＭＳ Ｐゴシック" pitchFamily="1" charset="-128"/>
              </a:rPr>
              <a:t>Вы должны предстать перед Верховном судом Вселенной. Поэтому сегодня я принес вам повестку явиться пред судом Христовым. Эта повестка должна быть принесена всем, кто сегодня слушает меня, и главный вопрос: «Готовы ли вы?»</a:t>
            </a:r>
          </a:p>
          <a:p>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Так же, как завершительным служением священника каждый год было очищение скинии, или храма в День Искупления, так и заключительным служением Иисуса, как нашего Первосвященника будет очищение небесного святилища. Он собирает последние грехи для следствия. Для очищения земного святилища было определено особое время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десятый день седьмого месяца каждого года. (Левит 16:29). Таким образом, мы можем предполагать, что Бог определил время, когда Иисус начнет Свое служение, как наш Первосвященник, в Его великой миссии искупления наших грехов в небесном святилище.</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Бог открыл пророку Даниилу точное время, когда Христос начнет последний этап Его служения в качестве Первосвященника в небесном суде. Иисус должен был начать очищение небесного святилища в конце 2300 дней. Помните</a:t>
            </a:r>
            <a:r>
              <a:rPr lang="en-US" sz="1200" kern="1200" dirty="0" smtClean="0">
                <a:solidFill>
                  <a:schemeClr val="tx1"/>
                </a:solidFill>
                <a:latin typeface="Gill Sans" pitchFamily="1" charset="0"/>
                <a:ea typeface="MS PGothic" pitchFamily="34" charset="-128"/>
                <a:cs typeface="ＭＳ Ｐゴシック" pitchFamily="1" charset="-128"/>
              </a:rPr>
              <a:t>, </a:t>
            </a:r>
            <a:r>
              <a:rPr lang="ru-RU" sz="1200" kern="1200" dirty="0" smtClean="0">
                <a:solidFill>
                  <a:schemeClr val="tx1"/>
                </a:solidFill>
                <a:latin typeface="Gill Sans" pitchFamily="1" charset="0"/>
                <a:ea typeface="MS PGothic" pitchFamily="34" charset="-128"/>
                <a:cs typeface="ＭＳ Ｐゴシック" pitchFamily="1" charset="-128"/>
              </a:rPr>
              <a:t>время в библейских пророчествах символично</a:t>
            </a:r>
            <a:r>
              <a:rPr lang="en-US" sz="1200" kern="1200" dirty="0" smtClean="0">
                <a:solidFill>
                  <a:schemeClr val="tx1"/>
                </a:solidFill>
                <a:latin typeface="Gill Sans" pitchFamily="1" charset="0"/>
                <a:ea typeface="MS PGothic" pitchFamily="34" charset="-128"/>
                <a:cs typeface="ＭＳ Ｐゴシック" pitchFamily="1" charset="-128"/>
              </a:rPr>
              <a:t>. </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Согласно «золотому ключу», который открывает смысл времени в библейских пророчествах, день равен году. Бог говорит в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Книге пророка </a:t>
            </a:r>
            <a:r>
              <a:rPr lang="ru-RU" sz="1200" kern="1200" dirty="0" err="1" smtClean="0">
                <a:solidFill>
                  <a:schemeClr val="tx1"/>
                </a:solidFill>
                <a:latin typeface="Gill Sans" pitchFamily="1" charset="0"/>
                <a:ea typeface="MS PGothic" pitchFamily="34" charset="-128"/>
                <a:cs typeface="ＭＳ Ｐゴシック" pitchFamily="1" charset="-128"/>
              </a:rPr>
              <a:t>Иезекииля</a:t>
            </a:r>
            <a:r>
              <a:rPr lang="ru-RU" sz="1200" kern="1200" dirty="0" smtClean="0">
                <a:solidFill>
                  <a:schemeClr val="tx1"/>
                </a:solidFill>
                <a:latin typeface="Gill Sans" pitchFamily="1" charset="0"/>
                <a:ea typeface="MS PGothic" pitchFamily="34" charset="-128"/>
                <a:cs typeface="ＭＳ Ｐゴシック" pitchFamily="1" charset="-128"/>
              </a:rPr>
              <a:t> 4:6:</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«...День за год Я определил тебе».</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Итак, пророчество о 2300-днях в Даниила 8:14 на самом деле представляет 2300 лет. И этот 2300-летний пророческий период представляет самое долгое пророчество в Библии. Сначала Даниил был в недоумении о значении времени и событий, связанных с 2300-дневным пророчеством. Он просит у Бога понимания и в конце 8 главы, он говорит: «И не понимал его».</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Тем не менее, в 9 главе, когда он молился, Бог послал ангела, который объяснил ему видение. </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Даниил 9:24</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«Семьдесят </a:t>
            </a:r>
            <a:r>
              <a:rPr lang="ru-RU" sz="1200" b="1" kern="1200" dirty="0" err="1" smtClean="0">
                <a:solidFill>
                  <a:schemeClr val="tx1"/>
                </a:solidFill>
                <a:latin typeface="Gill Sans" pitchFamily="1" charset="0"/>
                <a:ea typeface="MS PGothic" pitchFamily="34" charset="-128"/>
                <a:cs typeface="ＭＳ Ｐゴシック" pitchFamily="1" charset="-128"/>
              </a:rPr>
              <a:t>седмин</a:t>
            </a:r>
            <a:r>
              <a:rPr lang="ru-RU" sz="1200" b="1" kern="1200" dirty="0" smtClean="0">
                <a:solidFill>
                  <a:schemeClr val="tx1"/>
                </a:solidFill>
                <a:latin typeface="Gill Sans" pitchFamily="1" charset="0"/>
                <a:ea typeface="MS PGothic" pitchFamily="34" charset="-128"/>
                <a:cs typeface="ＭＳ Ｐゴシック" pitchFamily="1" charset="-128"/>
              </a:rPr>
              <a:t> определены для народа твоего и святого города твоего, чтобы покрыто было преступление, запечатаны были грехи и заглажены беззакония… </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Книга пророка Даниила 9:24</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a:t>
            </a:r>
            <a:r>
              <a:rPr lang="ru-RU" sz="1200" b="1" kern="1200" baseline="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чтобы приведена была правда вечная, и запечатаны были видение и пророк, и помазан был Святой святых». </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Образ слайда 1"/>
          <p:cNvSpPr>
            <a:spLocks noGrp="1" noRot="1" noChangeAspect="1" noTextEdit="1"/>
          </p:cNvSpPr>
          <p:nvPr>
            <p:ph type="sldImg"/>
          </p:nvPr>
        </p:nvSpPr>
        <p:spPr>
          <a:ln/>
        </p:spPr>
      </p:sp>
      <p:sp>
        <p:nvSpPr>
          <p:cNvPr id="120835" name="Заметки 2"/>
          <p:cNvSpPr>
            <a:spLocks noGrp="1"/>
          </p:cNvSpPr>
          <p:nvPr>
            <p:ph type="body" idx="1"/>
          </p:nvPr>
        </p:nvSpPr>
        <p:spPr>
          <a:noFill/>
          <a:ln/>
        </p:spPr>
        <p:txBody>
          <a:bodyPr/>
          <a:lstStyle/>
          <a:p>
            <a:r>
              <a:rPr lang="ru-RU" sz="1200" kern="1200" dirty="0" smtClean="0">
                <a:solidFill>
                  <a:schemeClr val="tx1"/>
                </a:solidFill>
                <a:latin typeface="Gill Sans" pitchFamily="1" charset="0"/>
                <a:ea typeface="MS PGothic" pitchFamily="34" charset="-128"/>
                <a:cs typeface="ＭＳ Ｐゴシック" pitchFamily="1" charset="-128"/>
              </a:rPr>
              <a:t>Итак, Даниилу было открыто, что первые семьдесят недель пророчества были отведены народу Израильскому, как время испытательного срока.</a:t>
            </a:r>
            <a:br>
              <a:rPr lang="ru-RU" sz="1200" kern="1200" dirty="0" smtClean="0">
                <a:solidFill>
                  <a:schemeClr val="tx1"/>
                </a:solidFill>
                <a:latin typeface="Gill Sans" pitchFamily="1" charset="0"/>
                <a:ea typeface="MS PGothic" pitchFamily="34" charset="-128"/>
                <a:cs typeface="ＭＳ Ｐゴシック" pitchFamily="1" charset="-128"/>
              </a:rPr>
            </a:br>
            <a:r>
              <a:rPr lang="ru-RU" sz="1200" kern="1200" dirty="0" smtClean="0">
                <a:solidFill>
                  <a:schemeClr val="tx1"/>
                </a:solidFill>
                <a:latin typeface="Gill Sans" pitchFamily="1" charset="0"/>
                <a:ea typeface="MS PGothic" pitchFamily="34" charset="-128"/>
                <a:cs typeface="ＭＳ Ｐゴシック" pitchFamily="1" charset="-128"/>
              </a:rPr>
              <a:t>После этого было открыто, когда начнется пророчество и точный год явления Мессии.</a:t>
            </a:r>
            <a:endParaRPr lang="ru-RU" dirty="0" smtClean="0">
              <a:latin typeface="Gill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Книга пророка Даниила 9:25</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«Итак знай и разумей: с того времени, как выйдет повеление о восстановлении Иерусалима, до Христа Владыки…</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Книга пророка Даниила 9:25</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…семь </a:t>
            </a:r>
            <a:r>
              <a:rPr lang="ru-RU" sz="1200" b="1" kern="1200" dirty="0" err="1" smtClean="0">
                <a:solidFill>
                  <a:schemeClr val="tx1"/>
                </a:solidFill>
                <a:latin typeface="Gill Sans" pitchFamily="1" charset="0"/>
                <a:ea typeface="MS PGothic" pitchFamily="34" charset="-128"/>
                <a:cs typeface="ＭＳ Ｐゴシック" pitchFamily="1" charset="-128"/>
              </a:rPr>
              <a:t>седмин</a:t>
            </a:r>
            <a:r>
              <a:rPr lang="ru-RU" sz="1200" b="1" kern="1200" dirty="0" smtClean="0">
                <a:solidFill>
                  <a:schemeClr val="tx1"/>
                </a:solidFill>
                <a:latin typeface="Gill Sans" pitchFamily="1" charset="0"/>
                <a:ea typeface="MS PGothic" pitchFamily="34" charset="-128"/>
                <a:cs typeface="ＭＳ Ｐゴシック" pitchFamily="1" charset="-128"/>
              </a:rPr>
              <a:t> и шестьдесят две </a:t>
            </a:r>
            <a:r>
              <a:rPr lang="ru-RU" sz="1200" b="1" kern="1200" dirty="0" err="1" smtClean="0">
                <a:solidFill>
                  <a:schemeClr val="tx1"/>
                </a:solidFill>
                <a:latin typeface="Gill Sans" pitchFamily="1" charset="0"/>
                <a:ea typeface="MS PGothic" pitchFamily="34" charset="-128"/>
                <a:cs typeface="ＭＳ Ｐゴシック" pitchFamily="1" charset="-128"/>
              </a:rPr>
              <a:t>седмины</a:t>
            </a:r>
            <a:r>
              <a:rPr lang="ru-RU" sz="1200" b="1" kern="1200" dirty="0" smtClean="0">
                <a:solidFill>
                  <a:schemeClr val="tx1"/>
                </a:solidFill>
                <a:latin typeface="Gill Sans" pitchFamily="1" charset="0"/>
                <a:ea typeface="MS PGothic" pitchFamily="34" charset="-128"/>
                <a:cs typeface="ＭＳ Ｐゴシック" pitchFamily="1" charset="-128"/>
              </a:rPr>
              <a:t>».</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Обратите внимание, как удивительно пророчество предсказывает год явления Иисуса как Мессии. </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2 Коринфянам 5:10</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«Ибо всем нам должно явиться пред судилище Христово…</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Итак, через это замечательное пророчество о 2300 годах, ангел открыл Даниилу, что первые 69 недель пророческого времени, или буквальных 483 года, будут предшествовать явлению «Христа Владыки». Это удивительное откровение дает нам точный год, когда Христос должен был прийти как Спаситель мира. Если бы евреи и их религиозные лидеры изучали пророчества о первом пришествии Христа, они бы приняли Его как своего Спасителя. Тем не менее, многие христиане совершают ту же ошибку сегодня. Они не изучают удивительные пророчества о втором пришествии Христа, и не будут готовы встретить Его, когда Он вернется, как Царь царей и Господь господствующих. </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Без сомнений апостол Павел знал и понимал это великое пророчество о 2300 днях/годах, потому что он написал в</a:t>
            </a:r>
          </a:p>
          <a:p>
            <a:r>
              <a:rPr lang="ru-RU" sz="1200" kern="1200" dirty="0" smtClean="0">
                <a:solidFill>
                  <a:schemeClr val="tx1"/>
                </a:solidFill>
                <a:latin typeface="Gill Sans" pitchFamily="1" charset="0"/>
                <a:ea typeface="MS PGothic" pitchFamily="34" charset="-128"/>
                <a:cs typeface="ＭＳ Ｐゴシック" pitchFamily="1" charset="-128"/>
              </a:rPr>
              <a:t>Послании к </a:t>
            </a:r>
            <a:r>
              <a:rPr lang="ru-RU" sz="1200" kern="1200" dirty="0" err="1" smtClean="0">
                <a:solidFill>
                  <a:schemeClr val="tx1"/>
                </a:solidFill>
                <a:latin typeface="Gill Sans" pitchFamily="1" charset="0"/>
                <a:ea typeface="MS PGothic" pitchFamily="34" charset="-128"/>
                <a:cs typeface="ＭＳ Ｐゴシック" pitchFamily="1" charset="-128"/>
              </a:rPr>
              <a:t>Галатам</a:t>
            </a:r>
            <a:r>
              <a:rPr lang="ru-RU" sz="1200" kern="1200" dirty="0" smtClean="0">
                <a:solidFill>
                  <a:schemeClr val="tx1"/>
                </a:solidFill>
                <a:latin typeface="Gill Sans" pitchFamily="1" charset="0"/>
                <a:ea typeface="MS PGothic" pitchFamily="34" charset="-128"/>
                <a:cs typeface="ＭＳ Ｐゴシック" pitchFamily="1" charset="-128"/>
              </a:rPr>
              <a:t> 4:4</a:t>
            </a:r>
          </a:p>
          <a:p>
            <a:r>
              <a:rPr lang="ru-RU" sz="1200" b="1" kern="1200" dirty="0" smtClean="0">
                <a:solidFill>
                  <a:schemeClr val="tx1"/>
                </a:solidFill>
                <a:latin typeface="Gill Sans" pitchFamily="1" charset="0"/>
                <a:ea typeface="MS PGothic" pitchFamily="34" charset="-128"/>
                <a:cs typeface="ＭＳ Ｐゴシック" pitchFamily="1" charset="-128"/>
              </a:rPr>
              <a:t>«Но когда пришла полнота времени, Бог послал Сына Своего…».</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Когда Иисус пришел к реке Иордан, чтобы креститься от Иоанна и быть помазанным Духом Святым для Своего земного служения Мессии, Он пришел по истечение полноты времени.</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Пророчество о 2300 днях должно было бы начаться в 457 г. до Р.Х. потому что 69 пророческих недель или 483 буквальных лет должно было предшествовать Мессии, и поэтому мы уверенны, что Христос был Мессией, потому что Он пришел именно в 27 году от Р.Х.</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Иисус знал, что Он придет в назначенное время, поэтому мы читаем в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Евангелие от Марка 1:14, 15</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«После же того, как предан был Иоанн, пришел Иисус в Галилею, проповедуя Евангелие Царствия Божия и говоря, что исполнилось время…».</a:t>
            </a:r>
            <a:endParaRPr lang="ru-RU" sz="1200" kern="1200" dirty="0" smtClean="0">
              <a:solidFill>
                <a:schemeClr val="tx1"/>
              </a:solidFill>
              <a:latin typeface="Gill Sans" pitchFamily="1" charset="0"/>
              <a:ea typeface="MS PGothic" pitchFamily="34" charset="-128"/>
              <a:cs typeface="ＭＳ Ｐゴシック" pitchFamily="1" charset="-128"/>
            </a:endParaRPr>
          </a:p>
          <a:p>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Это пророчество заставляет замолчать безбожников и сбивает с толку евреев.</a:t>
            </a:r>
          </a:p>
          <a:p>
            <a:r>
              <a:rPr lang="ru-RU" sz="1200" kern="1200" dirty="0" smtClean="0">
                <a:solidFill>
                  <a:schemeClr val="tx1"/>
                </a:solidFill>
                <a:latin typeface="Gill Sans" pitchFamily="1" charset="0"/>
                <a:ea typeface="MS PGothic" pitchFamily="34" charset="-128"/>
                <a:cs typeface="ＭＳ Ｐゴシック" pitchFamily="1" charset="-128"/>
              </a:rPr>
              <a:t>—</a:t>
            </a:r>
            <a:r>
              <a:rPr lang="ru-RU" sz="1200" kern="1200" baseline="0" dirty="0" smtClean="0">
                <a:solidFill>
                  <a:schemeClr val="tx1"/>
                </a:solidFill>
                <a:latin typeface="Gill Sans" pitchFamily="1" charset="0"/>
                <a:ea typeface="MS PGothic" pitchFamily="34" charset="-128"/>
                <a:cs typeface="ＭＳ Ｐゴシック" pitchFamily="1" charset="-128"/>
              </a:rPr>
              <a:t> </a:t>
            </a:r>
            <a:r>
              <a:rPr lang="ru-RU" sz="1200" kern="1200" dirty="0" smtClean="0">
                <a:solidFill>
                  <a:schemeClr val="tx1"/>
                </a:solidFill>
                <a:latin typeface="Gill Sans" pitchFamily="1" charset="0"/>
                <a:ea typeface="MS PGothic" pitchFamily="34" charset="-128"/>
                <a:cs typeface="ＭＳ Ｐゴシック" pitchFamily="1" charset="-128"/>
              </a:rPr>
              <a:t>Откуда мы знаем, что Иисус явился именно в 27 г. от Р.Х. для начала Своего служения как Мессия?</a:t>
            </a:r>
          </a:p>
          <a:p>
            <a:r>
              <a:rPr lang="ru-RU" sz="1200" kern="1200" dirty="0" smtClean="0">
                <a:solidFill>
                  <a:schemeClr val="tx1"/>
                </a:solidFill>
                <a:latin typeface="Gill Sans" pitchFamily="1" charset="0"/>
                <a:ea typeface="MS PGothic" pitchFamily="34" charset="-128"/>
                <a:cs typeface="ＭＳ Ｐゴシック" pitchFamily="1" charset="-128"/>
              </a:rPr>
              <a:t>— Сравнивая Библию с записями мировой истории.</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MS PGothic" pitchFamily="34" charset="-128"/>
                <a:cs typeface="ＭＳ Ｐゴシック" pitchFamily="1" charset="-128"/>
              </a:rPr>
              <a:t>Евангелие от Луки 3:1-3</a:t>
            </a:r>
          </a:p>
          <a:p>
            <a:pPr marL="0" marR="0" indent="0" algn="l" defTabSz="914400" rtl="0" eaLnBrk="0" fontAlgn="base" latinLnBrk="0" hangingPunct="0">
              <a:lnSpc>
                <a:spcPct val="100000"/>
              </a:lnSpc>
              <a:spcBef>
                <a:spcPct val="0"/>
              </a:spcBef>
              <a:spcAft>
                <a:spcPct val="0"/>
              </a:spcAft>
              <a:buClrTx/>
              <a:buSzTx/>
              <a:buFontTx/>
              <a:buNone/>
              <a:tabLst/>
              <a:defRPr/>
            </a:pPr>
            <a:endParaRPr lang="ru-RU" sz="1200" b="1" dirty="0" smtClean="0">
              <a:solidFill>
                <a:schemeClr val="tx1"/>
              </a:solidFill>
              <a:latin typeface="Century Gothic" pitchFamily="34" charset="0"/>
              <a:sym typeface="Century Gothic"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ru-RU" sz="1200" b="1" dirty="0" smtClean="0">
              <a:solidFill>
                <a:schemeClr val="tx1"/>
              </a:solidFill>
              <a:latin typeface="Century Gothic" pitchFamily="34" charset="0"/>
              <a:sym typeface="Century Gothic"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ru-RU" sz="1200" b="1" dirty="0" smtClean="0">
                <a:solidFill>
                  <a:schemeClr val="tx1"/>
                </a:solidFill>
                <a:latin typeface="Century Gothic" pitchFamily="34" charset="0"/>
                <a:sym typeface="Century Gothic" pitchFamily="34" charset="0"/>
              </a:rPr>
              <a:t>«В пятнадцатый же год правления </a:t>
            </a:r>
            <a:r>
              <a:rPr lang="ru-RU" sz="1200" b="1" dirty="0" err="1" smtClean="0">
                <a:solidFill>
                  <a:schemeClr val="tx1"/>
                </a:solidFill>
                <a:latin typeface="Century Gothic" pitchFamily="34" charset="0"/>
                <a:sym typeface="Century Gothic" pitchFamily="34" charset="0"/>
              </a:rPr>
              <a:t>Тиверия</a:t>
            </a:r>
            <a:r>
              <a:rPr lang="ru-RU" sz="1200" b="1" dirty="0" smtClean="0">
                <a:solidFill>
                  <a:schemeClr val="tx1"/>
                </a:solidFill>
                <a:latin typeface="Century Gothic" pitchFamily="34" charset="0"/>
                <a:sym typeface="Century Gothic" pitchFamily="34" charset="0"/>
              </a:rPr>
              <a:t> кесаря, когда Понтий Пилат начальствовал в Иудее</a:t>
            </a:r>
            <a:r>
              <a:rPr lang="en-US" sz="1200" b="1" dirty="0" smtClean="0">
                <a:solidFill>
                  <a:schemeClr val="tx1"/>
                </a:solidFill>
                <a:latin typeface="Century Gothic" pitchFamily="34" charset="0"/>
                <a:sym typeface="Century Gothic" pitchFamily="34" charset="0"/>
              </a:rPr>
              <a:t>… </a:t>
            </a:r>
            <a:r>
              <a:rPr lang="ru-RU" sz="1200" b="1" dirty="0" smtClean="0">
                <a:solidFill>
                  <a:schemeClr val="tx1"/>
                </a:solidFill>
                <a:latin typeface="Century Gothic" pitchFamily="34" charset="0"/>
                <a:sym typeface="Century Gothic" pitchFamily="34" charset="0"/>
              </a:rPr>
              <a:t>был глагол Божий к Иоанну</a:t>
            </a:r>
            <a:r>
              <a:rPr lang="en-US" sz="1200" b="1" dirty="0" smtClean="0">
                <a:solidFill>
                  <a:schemeClr val="tx1"/>
                </a:solidFill>
                <a:latin typeface="Century Gothic" pitchFamily="34" charset="0"/>
                <a:sym typeface="Century Gothic" pitchFamily="34" charset="0"/>
              </a:rPr>
              <a:t>… </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b="1" dirty="0" smtClean="0">
              <a:solidFill>
                <a:schemeClr val="tx1"/>
              </a:solidFill>
              <a:latin typeface="Century Gothic" pitchFamily="34" charset="0"/>
              <a:sym typeface="Century Gothic" pitchFamily="34" charset="0"/>
            </a:endParaRPr>
          </a:p>
          <a:p>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Евангелие от Луки 3:1-3</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он проходил по всей окрестной стране Иорданской, проповедуя крещение покаяния для прощения грехов».</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Тиберий кесарь приступил к правлению в 12 г. от Р.Х., а Понтий Пилат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в 27 г. от Р.Х.</a:t>
            </a:r>
          </a:p>
          <a:p>
            <a:r>
              <a:rPr lang="ru-RU" sz="1200" kern="1200" dirty="0" smtClean="0">
                <a:solidFill>
                  <a:schemeClr val="tx1"/>
                </a:solidFill>
                <a:latin typeface="Gill Sans" pitchFamily="1" charset="0"/>
                <a:ea typeface="MS PGothic" pitchFamily="34" charset="-128"/>
                <a:cs typeface="ＭＳ Ｐゴシック" pitchFamily="1" charset="-128"/>
              </a:rPr>
              <a:t>Пророчество предсказывает не только год появления Христа как Мессии, но и точный год Его смерти.</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В Книге пророка Даниила 9:26, 27 написано, что Мессия будет предан смерти:</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Даниил 9:26, 27 </a:t>
            </a:r>
          </a:p>
          <a:p>
            <a:r>
              <a:rPr lang="ru-RU" sz="1200" b="1" kern="1200" dirty="0" smtClean="0">
                <a:solidFill>
                  <a:schemeClr val="tx1"/>
                </a:solidFill>
                <a:latin typeface="Gill Sans" pitchFamily="1" charset="0"/>
                <a:ea typeface="MS PGothic" pitchFamily="34" charset="-128"/>
                <a:cs typeface="ＭＳ Ｐゴシック" pitchFamily="1" charset="-128"/>
              </a:rPr>
              <a:t>«И по истечении шестидесяти двух </a:t>
            </a:r>
            <a:r>
              <a:rPr lang="ru-RU" sz="1200" b="1" kern="1200" dirty="0" err="1" smtClean="0">
                <a:solidFill>
                  <a:schemeClr val="tx1"/>
                </a:solidFill>
                <a:latin typeface="Gill Sans" pitchFamily="1" charset="0"/>
                <a:ea typeface="MS PGothic" pitchFamily="34" charset="-128"/>
                <a:cs typeface="ＭＳ Ｐゴシック" pitchFamily="1" charset="-128"/>
              </a:rPr>
              <a:t>седмин</a:t>
            </a:r>
            <a:r>
              <a:rPr lang="ru-RU" sz="1200" b="1" kern="1200" dirty="0" smtClean="0">
                <a:solidFill>
                  <a:schemeClr val="tx1"/>
                </a:solidFill>
                <a:latin typeface="Gill Sans" pitchFamily="1" charset="0"/>
                <a:ea typeface="MS PGothic" pitchFamily="34" charset="-128"/>
                <a:cs typeface="ＭＳ Ｐゴシック" pitchFamily="1" charset="-128"/>
              </a:rPr>
              <a:t> предан будет смерти Христос, и не будет…</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Даниил 9:26, 27 </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утвердит завет для многих одна </a:t>
            </a:r>
            <a:r>
              <a:rPr lang="ru-RU" sz="1200" b="1" kern="1200" dirty="0" err="1" smtClean="0">
                <a:solidFill>
                  <a:schemeClr val="tx1"/>
                </a:solidFill>
                <a:latin typeface="Gill Sans" pitchFamily="1" charset="0"/>
                <a:ea typeface="MS PGothic" pitchFamily="34" charset="-128"/>
                <a:cs typeface="ＭＳ Ｐゴシック" pitchFamily="1" charset="-128"/>
              </a:rPr>
              <a:t>седмина</a:t>
            </a:r>
            <a:r>
              <a:rPr lang="ru-RU" sz="1200" b="1" kern="1200" dirty="0" smtClean="0">
                <a:solidFill>
                  <a:schemeClr val="tx1"/>
                </a:solidFill>
                <a:latin typeface="Gill Sans" pitchFamily="1" charset="0"/>
                <a:ea typeface="MS PGothic" pitchFamily="34" charset="-128"/>
                <a:cs typeface="ＭＳ Ｐゴシック" pitchFamily="1" charset="-128"/>
              </a:rPr>
              <a:t>, а в половине </a:t>
            </a:r>
            <a:r>
              <a:rPr lang="ru-RU" sz="1200" b="1" kern="1200" dirty="0" err="1" smtClean="0">
                <a:solidFill>
                  <a:schemeClr val="tx1"/>
                </a:solidFill>
                <a:latin typeface="Gill Sans" pitchFamily="1" charset="0"/>
                <a:ea typeface="MS PGothic" pitchFamily="34" charset="-128"/>
                <a:cs typeface="ＭＳ Ｐゴシック" pitchFamily="1" charset="-128"/>
              </a:rPr>
              <a:t>седмины</a:t>
            </a:r>
            <a:r>
              <a:rPr lang="ru-RU" sz="1200" b="1" kern="1200" dirty="0" smtClean="0">
                <a:solidFill>
                  <a:schemeClr val="tx1"/>
                </a:solidFill>
                <a:latin typeface="Gill Sans" pitchFamily="1" charset="0"/>
                <a:ea typeface="MS PGothic" pitchFamily="34" charset="-128"/>
                <a:cs typeface="ＭＳ Ｐゴシック" pitchFamily="1" charset="-128"/>
              </a:rPr>
              <a:t> прекратится жертва и приношение…».</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2 Коринфянам 5:10</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…чтобы каждому получить соответственно тому, что он делал, живя в теле, доброе или худое».</a:t>
            </a:r>
          </a:p>
          <a:p>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Не имеет никакого значения, кто вы, что вы и где живете, вы должны предстать перед судилищем Иисуса Христа. </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Итак, Иисус должен был быть распят в середине 70-й недели, последней из 70 недель, изначально выделенных как испытательный срок для Израиля. Друзья, все произошло точно, как предсказало пророчество. Ровно 69 пророческих недель, или 483 буквальных года после указа о восстановлении Иерусалима в 457 г. до Р.Х., Иисус явился в 27 г. от Р.Х. и спустя ровно три с половиной года, в середине 70-й пророческой недели, Он умер на </a:t>
            </a:r>
            <a:r>
              <a:rPr lang="ru-RU" sz="1200" kern="1200" dirty="0" err="1" smtClean="0">
                <a:solidFill>
                  <a:schemeClr val="tx1"/>
                </a:solidFill>
                <a:latin typeface="Gill Sans" pitchFamily="1" charset="0"/>
                <a:ea typeface="MS PGothic" pitchFamily="34" charset="-128"/>
                <a:cs typeface="ＭＳ Ｐゴシック" pitchFamily="1" charset="-128"/>
              </a:rPr>
              <a:t>Голгофском</a:t>
            </a:r>
            <a:r>
              <a:rPr lang="ru-RU" sz="1200" kern="1200" dirty="0" smtClean="0">
                <a:solidFill>
                  <a:schemeClr val="tx1"/>
                </a:solidFill>
                <a:latin typeface="Gill Sans" pitchFamily="1" charset="0"/>
                <a:ea typeface="MS PGothic" pitchFamily="34" charset="-128"/>
                <a:cs typeface="ＭＳ Ｐゴシック" pitchFamily="1" charset="-128"/>
              </a:rPr>
              <a:t> кресте.</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 еще Иисус умер не только в предсказанный год, но в точный день согласно символики библейских пророчеств. Заклание пасхального агнца было символом Иисуса – «Агнец Божий, который берет на себя грехи мира». И распятие Христа произошло во время Пасхи. Таким образом, пророчество сбылось в точный день его символического значения в системе жертвоприношений.</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Когда Иисус, Сын Божий, висел на кресте, священник в храме готовился принести вечернюю жертву. И когда Иисус умер, то в Евангелии сообщается о следующем:</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Матфея 27:51</a:t>
            </a:r>
          </a:p>
          <a:p>
            <a:pPr marL="0" marR="0" indent="0" algn="l" defTabSz="914400" rtl="0" eaLnBrk="0" fontAlgn="base" latinLnBrk="0" hangingPunct="0">
              <a:lnSpc>
                <a:spcPct val="100000"/>
              </a:lnSpc>
              <a:spcBef>
                <a:spcPct val="0"/>
              </a:spcBef>
              <a:spcAft>
                <a:spcPct val="0"/>
              </a:spcAft>
              <a:buClrTx/>
              <a:buSzTx/>
              <a:buFontTx/>
              <a:buNone/>
              <a:tabLst/>
              <a:defRPr/>
            </a:pPr>
            <a:endParaRPr lang="ru-RU" sz="1200" b="1" dirty="0" smtClean="0">
              <a:solidFill>
                <a:schemeClr val="tx1"/>
              </a:solidFill>
              <a:latin typeface="Century Gothic" pitchFamily="34" charset="0"/>
              <a:sym typeface="Century Gothic"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b="1" dirty="0" smtClean="0">
                <a:solidFill>
                  <a:schemeClr val="tx1"/>
                </a:solidFill>
                <a:latin typeface="Century Gothic" pitchFamily="34" charset="0"/>
                <a:sym typeface="Century Gothic" pitchFamily="34" charset="0"/>
              </a:rPr>
              <a:t>“</a:t>
            </a:r>
            <a:r>
              <a:rPr lang="ru-RU" sz="1200" b="1" dirty="0" smtClean="0">
                <a:solidFill>
                  <a:schemeClr val="tx1"/>
                </a:solidFill>
                <a:latin typeface="Century Gothic" pitchFamily="34" charset="0"/>
                <a:sym typeface="Century Gothic" pitchFamily="34" charset="0"/>
              </a:rPr>
              <a:t>И вот, завеса в храме </a:t>
            </a:r>
            <a:r>
              <a:rPr lang="ru-RU" sz="1200" b="1" dirty="0" err="1" smtClean="0">
                <a:solidFill>
                  <a:schemeClr val="tx1"/>
                </a:solidFill>
                <a:latin typeface="Century Gothic" pitchFamily="34" charset="0"/>
                <a:sym typeface="Century Gothic" pitchFamily="34" charset="0"/>
              </a:rPr>
              <a:t>раздралась</a:t>
            </a:r>
            <a:r>
              <a:rPr lang="ru-RU" sz="1200" b="1" dirty="0" smtClean="0">
                <a:solidFill>
                  <a:schemeClr val="tx1"/>
                </a:solidFill>
                <a:latin typeface="Century Gothic" pitchFamily="34" charset="0"/>
                <a:sym typeface="Century Gothic" pitchFamily="34" charset="0"/>
              </a:rPr>
              <a:t> </a:t>
            </a:r>
            <a:r>
              <a:rPr lang="ru-RU" sz="1200" b="1" dirty="0" err="1" smtClean="0">
                <a:solidFill>
                  <a:schemeClr val="tx1"/>
                </a:solidFill>
                <a:latin typeface="Century Gothic" pitchFamily="34" charset="0"/>
                <a:sym typeface="Century Gothic" pitchFamily="34" charset="0"/>
              </a:rPr>
              <a:t>на-двое</a:t>
            </a:r>
            <a:r>
              <a:rPr lang="ru-RU" sz="1200" b="1" dirty="0" smtClean="0">
                <a:solidFill>
                  <a:schemeClr val="tx1"/>
                </a:solidFill>
                <a:latin typeface="Century Gothic" pitchFamily="34" charset="0"/>
                <a:sym typeface="Century Gothic" pitchFamily="34" charset="0"/>
              </a:rPr>
              <a:t>, сверху до низу; и земля потряслась; и камни расселись</a:t>
            </a:r>
            <a:r>
              <a:rPr lang="en-US" sz="1200" b="1" dirty="0" smtClean="0">
                <a:solidFill>
                  <a:schemeClr val="tx1"/>
                </a:solidFill>
                <a:latin typeface="Century Gothic" pitchFamily="34" charset="0"/>
                <a:sym typeface="Century Gothic" pitchFamily="34" charset="0"/>
              </a:rPr>
              <a:t>”</a:t>
            </a:r>
            <a:r>
              <a:rPr lang="ru-RU" sz="1200" b="1" dirty="0" smtClean="0">
                <a:solidFill>
                  <a:schemeClr val="tx1"/>
                </a:solidFill>
                <a:latin typeface="Century Gothic" pitchFamily="34" charset="0"/>
                <a:sym typeface="Century Gothic" pitchFamily="34" charset="0"/>
              </a:rPr>
              <a:t>.</a:t>
            </a:r>
            <a:endParaRPr lang="en-US" sz="1200" b="1" dirty="0" smtClean="0">
              <a:solidFill>
                <a:schemeClr val="tx1"/>
              </a:solidFill>
              <a:latin typeface="Century Gothic" pitchFamily="34" charset="0"/>
              <a:sym typeface="Century Gothic" pitchFamily="34" charset="0"/>
            </a:endParaRPr>
          </a:p>
          <a:p>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Священник ужаснулся, уронил нож, а жертвенный агнец убежал. </a:t>
            </a:r>
          </a:p>
          <a:p>
            <a:r>
              <a:rPr lang="ru-RU" sz="1200" kern="1200" dirty="0" smtClean="0">
                <a:solidFill>
                  <a:schemeClr val="tx1"/>
                </a:solidFill>
                <a:latin typeface="Gill Sans" pitchFamily="1" charset="0"/>
                <a:ea typeface="MS PGothic" pitchFamily="34" charset="-128"/>
                <a:cs typeface="ＭＳ Ｐゴシック" pitchFamily="1" charset="-128"/>
              </a:rPr>
              <a:t>Это указало на то, что уже нет необходимости приносить кровь животных, потому что была пролита кровь Иисуса. Система жертвоприношений пришла к своему концу, как и предсказало пророчество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Даниила 9:27</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Прекратится жертва и приношение…». </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В конце 70-й пророческой недели, ровно через 3 с ½ года после распятия, был побит камнями Стефан, евреи были отвергнуты как особый народ, и Евангелие было открыто язычникам. Итак, 70 недель, определенных для Израиля, как испытательный срок завершились </a:t>
            </a:r>
            <a:r>
              <a:rPr lang="ru-RU" sz="1200" kern="1200" dirty="0" err="1" smtClean="0">
                <a:solidFill>
                  <a:schemeClr val="tx1"/>
                </a:solidFill>
                <a:latin typeface="Gill Sans" pitchFamily="1" charset="0"/>
                <a:ea typeface="MS PGothic" pitchFamily="34" charset="-128"/>
                <a:cs typeface="ＭＳ Ｐゴシック" pitchFamily="1" charset="-128"/>
              </a:rPr>
              <a:t>побиением</a:t>
            </a:r>
            <a:r>
              <a:rPr lang="ru-RU" sz="1200" kern="1200" dirty="0" smtClean="0">
                <a:solidFill>
                  <a:schemeClr val="tx1"/>
                </a:solidFill>
                <a:latin typeface="Gill Sans" pitchFamily="1" charset="0"/>
                <a:ea typeface="MS PGothic" pitchFamily="34" charset="-128"/>
                <a:cs typeface="ＭＳ Ｐゴシック" pitchFamily="1" charset="-128"/>
              </a:rPr>
              <a:t> камнями Стефана в 34 г. от Р.Х. С тех пор евреи и язычники равны перед Богом. </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MS PGothic" pitchFamily="34" charset="-128"/>
                <a:cs typeface="ＭＳ Ｐゴシック" pitchFamily="1" charset="-128"/>
              </a:rPr>
              <a:t>Если 70 недель или 490 пророческих лет отнять от 2300 лет, остается 1810 лет. Когда мы добавляем 1810 лет и 34 года получается 1844 год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дата, которая знаменует собой конец 2300-летнего пророчества. </a:t>
            </a:r>
          </a:p>
          <a:p>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Книга пророка Даниила 8:14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a:t>
            </a:r>
            <a:r>
              <a:rPr lang="ru-RU" sz="1200" b="1" kern="1200" dirty="0" smtClean="0">
                <a:solidFill>
                  <a:schemeClr val="tx1"/>
                </a:solidFill>
                <a:latin typeface="Gill Sans" pitchFamily="1" charset="0"/>
                <a:ea typeface="MS PGothic" pitchFamily="34" charset="-128"/>
                <a:cs typeface="ＭＳ Ｐゴシック" pitchFamily="1" charset="-128"/>
              </a:rPr>
              <a:t>…Тогда святилище очистится».</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Священное служение Христа как нашего Великого Первосвященника фактически началось в 1844 году от Р.Х. Да, друзья, сегодня в святилище на небесах Христос совершает служение ради падшего человека. Итак, в конце великого 2300-летнего пророчества, в 1844 году, Христос начал Свое служение как Первосвященник в небесном суде. Очищение святилища представляет собой очищение храма Божия от грехов, которые были исповеданы в молитвах, возносимых к Богу Его детьми через все века. </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Это великое служение Христа было представлено в День Искупления служением Первосвященника, который входил в Святое Святых один раз в год, чтобы очистить его от грехов, исповеданных через кровь животных. Очищение святилища в День Очищения было очень торжественным событием в жизни народа Израильского, потому что это был день суда.</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Поэтому согласно пророчеству о 2300 годах, очищение Храма Божьего на небесах от всех грехов, исповеданных на протяжении веков, происходит в настоящее время.</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Мы можем скрыть что-то от людей, но не получится что-либо скрыть от Бога.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Екклесиаст 12:14</a:t>
            </a:r>
          </a:p>
          <a:p>
            <a:r>
              <a:rPr lang="ru-RU" sz="1200" b="1" kern="1200" dirty="0" smtClean="0">
                <a:solidFill>
                  <a:schemeClr val="tx1"/>
                </a:solidFill>
                <a:latin typeface="Gill Sans" pitchFamily="1" charset="0"/>
                <a:ea typeface="MS PGothic" pitchFamily="34" charset="-128"/>
                <a:cs typeface="ＭＳ Ｐゴシック" pitchFamily="1" charset="-128"/>
              </a:rPr>
              <a:t>«Ибо всякое дело Бог приведет на суд, и все тайное, хорошо ли оно, или худо».</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Евреям 9:24</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«Ибо Христос вошел не в </a:t>
            </a:r>
            <a:r>
              <a:rPr lang="ru-RU" sz="1200" b="1" kern="1200" dirty="0" err="1" smtClean="0">
                <a:solidFill>
                  <a:schemeClr val="tx1"/>
                </a:solidFill>
                <a:latin typeface="Gill Sans" pitchFamily="1" charset="0"/>
                <a:ea typeface="MS PGothic" pitchFamily="34" charset="-128"/>
                <a:cs typeface="ＭＳ Ｐゴシック" pitchFamily="1" charset="-128"/>
              </a:rPr>
              <a:t>рукотворенное</a:t>
            </a:r>
            <a:r>
              <a:rPr lang="ru-RU" sz="1200" b="1" kern="1200" dirty="0" smtClean="0">
                <a:solidFill>
                  <a:schemeClr val="tx1"/>
                </a:solidFill>
                <a:latin typeface="Gill Sans" pitchFamily="1" charset="0"/>
                <a:ea typeface="MS PGothic" pitchFamily="34" charset="-128"/>
                <a:cs typeface="ＭＳ Ｐゴシック" pitchFamily="1" charset="-128"/>
              </a:rPr>
              <a:t> святилище, по образу истинного устроенное, но в самое небо, чтобы предстать ныне за нас пред лице Божие».</a:t>
            </a:r>
            <a:endParaRPr lang="ru-RU" sz="1200" kern="1200" dirty="0" smtClean="0">
              <a:solidFill>
                <a:schemeClr val="tx1"/>
              </a:solidFill>
              <a:latin typeface="Gill Sans" pitchFamily="1" charset="0"/>
              <a:ea typeface="MS PGothic" pitchFamily="34" charset="-128"/>
              <a:cs typeface="ＭＳ Ｐゴシック" pitchFamily="1" charset="-128"/>
            </a:endParaRPr>
          </a:p>
          <a:p>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 Слава Богу, через искупительную кровь Иисуса, грехи всех истинно кающийся, изгладятся из небесных книг.</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Библия объясняет служение, которое совершает Христос ради нас на небе следующим образом:</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Евреям 9:25, 26</a:t>
            </a:r>
          </a:p>
          <a:p>
            <a:r>
              <a:rPr lang="ru-RU" sz="1200" b="1" kern="1200" dirty="0" smtClean="0">
                <a:solidFill>
                  <a:schemeClr val="tx1"/>
                </a:solidFill>
                <a:latin typeface="Gill Sans" pitchFamily="1" charset="0"/>
                <a:ea typeface="MS PGothic" pitchFamily="34" charset="-128"/>
                <a:cs typeface="ＭＳ Ｐゴシック" pitchFamily="1" charset="-128"/>
              </a:rPr>
              <a:t>«Не для того, чтобы многократно приносить Себя, как первосвященник входит во святилище </a:t>
            </a:r>
            <a:r>
              <a:rPr lang="ru-RU" sz="1200" b="1" kern="1200" dirty="0" err="1" smtClean="0">
                <a:solidFill>
                  <a:schemeClr val="tx1"/>
                </a:solidFill>
                <a:latin typeface="Gill Sans" pitchFamily="1" charset="0"/>
                <a:ea typeface="MS PGothic" pitchFamily="34" charset="-128"/>
                <a:cs typeface="ＭＳ Ｐゴシック" pitchFamily="1" charset="-128"/>
              </a:rPr>
              <a:t>каждогодно</a:t>
            </a:r>
            <a:r>
              <a:rPr lang="ru-RU" sz="1200" b="1" kern="1200" dirty="0" smtClean="0">
                <a:solidFill>
                  <a:schemeClr val="tx1"/>
                </a:solidFill>
                <a:latin typeface="Gill Sans" pitchFamily="1" charset="0"/>
                <a:ea typeface="MS PGothic" pitchFamily="34" charset="-128"/>
                <a:cs typeface="ＭＳ Ｐゴシック" pitchFamily="1" charset="-128"/>
              </a:rPr>
              <a:t>…</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Евреям 9:25, 26</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…с чужою кровью иначе надлежало бы Ему многократно страдать от начала мира…</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Евреям 9:25, 26</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…Он же однажды, к концу веков, явился для уничтожения греха жертвою Своею»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В присутствии небесных ангелов, наш великий Первосвященник предстанет пред Богом, чтобы искупить всех тех, кто принял Его жертву. </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Писание объясняя служение Христа как Ходатая, говорит: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Евреям 9:27, 28</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«И как человекам положено однажды умереть, а потом суд, так и Христос, однажды принеся Себя в жертву чтобы подъять грехи многих,</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Евреям 9:27, 28</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…во второй раз явится не для очищения греха, а для ожидающих Его во спасение».</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Те, кто ищет благословения Его милости и просит во имя Иисуса, их грехи будут покрыты Его кровью. Подумайте об этом друзья, Христос совершает служение очищения храма на небе уже более 160 лет. Он удаляет все грехи, которые были исповеданы во имя Его. Но Он и удаляет из книги жизни имена тех, кто не исповедал свои грехи и не живет истинной христианской жизнью. Бог восседает на престоле, а возле Него и Иисус как наш Ходатай и тысячи тысяч ангелов. Книги открыты, и рассматриваются записи.</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Да, у Бога есть книги, куда все записывается. У Него есть книга жизни, где записаны имена тех, кто исповедует себя Его последователями.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Откровение 20:12</a:t>
            </a:r>
          </a:p>
          <a:p>
            <a:r>
              <a:rPr lang="ru-RU" sz="1200" b="1" kern="1200" dirty="0" smtClean="0">
                <a:solidFill>
                  <a:schemeClr val="tx1"/>
                </a:solidFill>
                <a:latin typeface="Gill Sans" pitchFamily="1" charset="0"/>
                <a:ea typeface="MS PGothic" pitchFamily="34" charset="-128"/>
                <a:cs typeface="ＭＳ Ｐゴシック" pitchFamily="1" charset="-128"/>
              </a:rPr>
              <a:t>«И увидел я мертвых, малых и великих, стоящих пред Богом, и книги раскрыты были</a:t>
            </a:r>
            <a:r>
              <a:rPr lang="ru-RU" sz="1200" kern="1200" dirty="0" smtClean="0">
                <a:solidFill>
                  <a:schemeClr val="tx1"/>
                </a:solidFill>
                <a:latin typeface="Gill Sans" pitchFamily="1" charset="0"/>
                <a:ea typeface="MS PGothic" pitchFamily="34" charset="-128"/>
                <a:cs typeface="ＭＳ Ｐゴシック" pitchFamily="1" charset="-128"/>
              </a:rPr>
              <a:t>…</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20:12</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…и иная книга раскрыта, которая есть книга жизни…</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20:12</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судимы были мертвые по написанному в книгах, сообразно с делами своими».</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Очевидно, что только те, чьи имена записаны в Книге Жизни, те, которые были истинными христианами, будут судимы в это время.</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solidFill>
            <a:srgbClr val="FFFFFF"/>
          </a:solidFill>
          <a:ln/>
        </p:spPr>
      </p:sp>
      <p:sp>
        <p:nvSpPr>
          <p:cNvPr id="117763" name="Rectangle 2"/>
          <p:cNvSpPr>
            <a:spLocks noGrp="1" noChangeArrowheads="1"/>
          </p:cNvSpPr>
          <p:nvPr>
            <p:ph type="body" idx="1"/>
          </p:nvPr>
        </p:nvSpPr>
        <p:spPr>
          <a:noFill/>
          <a:ln/>
        </p:spPr>
        <p:txBody>
          <a:bodyPr/>
          <a:lstStyle/>
          <a:p>
            <a:pPr eaLnBrk="1" hangingPunct="1"/>
            <a:r>
              <a:rPr lang="ru-RU" sz="1200" kern="1200" dirty="0" smtClean="0">
                <a:solidFill>
                  <a:schemeClr val="tx1"/>
                </a:solidFill>
                <a:latin typeface="Gill Sans" pitchFamily="1" charset="0"/>
                <a:ea typeface="MS PGothic" pitchFamily="34" charset="-128"/>
                <a:cs typeface="ＭＳ Ｐゴシック" pitchFamily="1" charset="-128"/>
              </a:rPr>
              <a:t>У Бога есть точные записи всей нашей жизни, и все это будет рассмотрено в суде. Он знает самые сокровенные тайны нашего ума, и исследует тайники нашего сердца.</a:t>
            </a:r>
            <a:endParaRPr lang="en-US" sz="1600" dirty="0" smtClean="0">
              <a:latin typeface="Lucida Grande"/>
              <a:sym typeface="Lucida Grande"/>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Кроме книги жизни, написано, что у Бога есть книга беззакония, куда записываются наши грехи. </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Иеремия 2:22</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a:t>
            </a:r>
            <a:r>
              <a:rPr lang="ru-RU" sz="1200" b="1" kern="1200" dirty="0" smtClean="0">
                <a:solidFill>
                  <a:schemeClr val="tx1"/>
                </a:solidFill>
                <a:latin typeface="Gill Sans" pitchFamily="1" charset="0"/>
                <a:ea typeface="MS PGothic" pitchFamily="34" charset="-128"/>
                <a:cs typeface="ＭＳ Ｐゴシック" pitchFamily="1" charset="-128"/>
              </a:rPr>
              <a:t>Посему, хотя бы ты умылся мылом и много употребил на себя щелоку, нечестие твое отмечено предо Мною, говорит Господь Бог».</a:t>
            </a:r>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Ангелы ведут детальную запись всех наших грехов в небесной книге. Имена и дела всех людей записаны в ней, и, на основании этих записей, будет вынесено окончательное решение на Божьем суде.</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Существует также и третья книга. Ее иногда называют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Памятная книга. В ней содержатся записи всего хорошего, что мы сказали или сделали. </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MS PGothic" pitchFamily="34" charset="-128"/>
                <a:cs typeface="ＭＳ Ｐゴシック" pitchFamily="1" charset="-128"/>
              </a:rPr>
              <a:t>Малахия</a:t>
            </a:r>
            <a:r>
              <a:rPr lang="ru-RU" sz="1200" kern="1200" dirty="0" smtClean="0">
                <a:solidFill>
                  <a:schemeClr val="tx1"/>
                </a:solidFill>
                <a:latin typeface="Gill Sans" pitchFamily="1" charset="0"/>
                <a:ea typeface="MS PGothic" pitchFamily="34" charset="-128"/>
                <a:cs typeface="ＭＳ Ｐゴシック" pitchFamily="1" charset="-128"/>
              </a:rPr>
              <a:t> 3:16 </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«Но боящиеся Бога говорят друг другу: «внимает Господь и слышит это…</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MS PGothic" pitchFamily="34" charset="-128"/>
                <a:cs typeface="ＭＳ Ｐゴシック" pitchFamily="1" charset="-128"/>
              </a:rPr>
              <a:t>Малахия</a:t>
            </a:r>
            <a:r>
              <a:rPr lang="ru-RU" sz="1200" kern="1200" dirty="0" smtClean="0">
                <a:solidFill>
                  <a:schemeClr val="tx1"/>
                </a:solidFill>
                <a:latin typeface="Gill Sans" pitchFamily="1" charset="0"/>
                <a:ea typeface="MS PGothic" pitchFamily="34" charset="-128"/>
                <a:cs typeface="ＭＳ Ｐゴシック" pitchFamily="1" charset="-128"/>
              </a:rPr>
              <a:t> 3:16 </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 пред </a:t>
            </a:r>
            <a:r>
              <a:rPr lang="ru-RU" sz="1200" b="1" kern="1200" dirty="0" err="1" smtClean="0">
                <a:solidFill>
                  <a:schemeClr val="tx1"/>
                </a:solidFill>
                <a:latin typeface="Gill Sans" pitchFamily="1" charset="0"/>
                <a:ea typeface="MS PGothic" pitchFamily="34" charset="-128"/>
                <a:cs typeface="ＭＳ Ｐゴシック" pitchFamily="1" charset="-128"/>
              </a:rPr>
              <a:t>лицем</a:t>
            </a:r>
            <a:r>
              <a:rPr lang="ru-RU" sz="1200" b="1" kern="1200" dirty="0" smtClean="0">
                <a:solidFill>
                  <a:schemeClr val="tx1"/>
                </a:solidFill>
                <a:latin typeface="Gill Sans" pitchFamily="1" charset="0"/>
                <a:ea typeface="MS PGothic" pitchFamily="34" charset="-128"/>
                <a:cs typeface="ＭＳ Ｐゴシック" pitchFamily="1" charset="-128"/>
              </a:rPr>
              <a:t> Его пишется памятная книга о боящихся Господа и чтущих имя Его».</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Мы можем надеяться, что у Бога длинный список хороших дел под моим и вашим именем в памятной книге. </a:t>
            </a:r>
          </a:p>
          <a:p>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Мы видим безошибочно, что у Бога три книги: книга жизни, книга грехов, и памятная книга. Если вы Его последователь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ваше имя в Книге Жизни. Ваши грехи записаны в Книге беззакония и ваши добрые дела в памятной книге. Если вы исповедали все ваши грехи, перечисленные в книге беззакония, они будут смыты кровью Иисуса, и ваше имя будет сохранено в Книге Жизни.</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Но если есть </a:t>
            </a:r>
            <a:r>
              <a:rPr lang="ru-RU" sz="1200" kern="1200" dirty="0" err="1" smtClean="0">
                <a:solidFill>
                  <a:schemeClr val="tx1"/>
                </a:solidFill>
                <a:latin typeface="Gill Sans" pitchFamily="1" charset="0"/>
                <a:ea typeface="MS PGothic" pitchFamily="34" charset="-128"/>
                <a:cs typeface="ＭＳ Ｐゴシック" pitchFamily="1" charset="-128"/>
              </a:rPr>
              <a:t>неисповеданные</a:t>
            </a:r>
            <a:r>
              <a:rPr lang="ru-RU" sz="1200" kern="1200" dirty="0" smtClean="0">
                <a:solidFill>
                  <a:schemeClr val="tx1"/>
                </a:solidFill>
                <a:latin typeface="Gill Sans" pitchFamily="1" charset="0"/>
                <a:ea typeface="MS PGothic" pitchFamily="34" charset="-128"/>
                <a:cs typeface="ＭＳ Ｐゴシック" pitchFamily="1" charset="-128"/>
              </a:rPr>
              <a:t> грехи, грехи, от которых вы не смогли отказаться, то, когда ваше имя назовут на суде, оно будет изглажено из Книги Жизни. </a:t>
            </a:r>
          </a:p>
          <a:p>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Откровение 3:5</a:t>
            </a:r>
          </a:p>
          <a:p>
            <a:r>
              <a:rPr lang="ru-RU" sz="1200" kern="1200" dirty="0" smtClean="0">
                <a:solidFill>
                  <a:schemeClr val="tx1"/>
                </a:solidFill>
                <a:latin typeface="Gill Sans" pitchFamily="1" charset="0"/>
                <a:ea typeface="MS PGothic" pitchFamily="34" charset="-128"/>
                <a:cs typeface="ＭＳ Ｐゴシック" pitchFamily="1" charset="-128"/>
              </a:rPr>
              <a:t>«</a:t>
            </a:r>
            <a:r>
              <a:rPr lang="ru-RU" sz="1200" b="1" kern="1200" dirty="0" smtClean="0">
                <a:solidFill>
                  <a:schemeClr val="tx1"/>
                </a:solidFill>
                <a:latin typeface="Gill Sans" pitchFamily="1" charset="0"/>
                <a:ea typeface="MS PGothic" pitchFamily="34" charset="-128"/>
                <a:cs typeface="ＭＳ Ｐゴシック" pitchFamily="1" charset="-128"/>
              </a:rPr>
              <a:t>Побеждающий облечется в белые одежды, и не изглажу имени его из книги жизни…</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Откровение 3:5</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…но я исповедаю имя его пред Отцом Моим и пред Ангелами Его</a:t>
            </a:r>
            <a:r>
              <a:rPr lang="ru-RU" sz="1200" kern="1200" dirty="0" smtClean="0">
                <a:solidFill>
                  <a:schemeClr val="tx1"/>
                </a:solidFill>
                <a:latin typeface="Gill Sans" pitchFamily="1" charset="0"/>
                <a:ea typeface="MS PGothic" pitchFamily="34" charset="-128"/>
                <a:cs typeface="ＭＳ Ｐゴシック" pitchFamily="1" charset="-128"/>
              </a:rPr>
              <a:t>». </a:t>
            </a:r>
          </a:p>
          <a:p>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Будет названо каждое имя, и каждый случай внимательно исследован. Имена принимаются или отвергаются согласно записям в этих великих книгах. </a:t>
            </a:r>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Вы спросите, согласно какому стандарту мы будем судимы? Давайте прочитаем, что говорит Библия:</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Екклесиаста 12:13, 14</a:t>
            </a:r>
          </a:p>
          <a:p>
            <a:r>
              <a:rPr lang="ru-RU" sz="1200" b="1" kern="1200" dirty="0" smtClean="0">
                <a:solidFill>
                  <a:schemeClr val="tx1"/>
                </a:solidFill>
                <a:latin typeface="Gill Sans" pitchFamily="1" charset="0"/>
                <a:ea typeface="MS PGothic" pitchFamily="34" charset="-128"/>
                <a:cs typeface="ＭＳ Ｐゴシック" pitchFamily="1" charset="-128"/>
              </a:rPr>
              <a:t>«Выслушаем сущность всего: бойся Бога и заповеди Его соблюдай, потому что в этом все для человека…</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Екклесиаст 12:13, 14</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…ибо всякое дело Бог приведет на суд, и все тайное, хорошо ли оно, или худо».</a:t>
            </a:r>
            <a:endParaRPr lang="ru-RU" sz="1200" kern="1200" dirty="0" smtClean="0">
              <a:solidFill>
                <a:schemeClr val="tx1"/>
              </a:solidFill>
              <a:latin typeface="Gill Sans" pitchFamily="1" charset="0"/>
              <a:ea typeface="MS PGothic" pitchFamily="34" charset="-128"/>
              <a:cs typeface="ＭＳ Ｐゴシック" pitchFamily="1" charset="-128"/>
            </a:endParaRPr>
          </a:p>
          <a:p>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solidFill>
            <a:srgbClr val="FFFFFF"/>
          </a:solidFill>
          <a:ln/>
        </p:spPr>
      </p:sp>
      <p:sp>
        <p:nvSpPr>
          <p:cNvPr id="118787"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8" charset="0"/>
              <a:cs typeface="Times" pitchFamily="18" charset="0"/>
              <a:sym typeface="Times" pitchFamily="18"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MS PGothic" pitchFamily="34" charset="-128"/>
                <a:cs typeface="ＭＳ Ｐゴシック" pitchFamily="1" charset="-128"/>
              </a:rPr>
              <a:t>ИЛЛЮСТРАЦИЯ: Рассказывают историю о женщине, которая решила получить страховое вознаграждение за ее мужа-инвалида. Она вбила длинный, тонкий гвоздь ему в голову, вытерла кровь и аккуратно зачесала волосы на том месте. Семейный врач ничего не подозревая, дал заключение, что ее муж умер от естественных причин. Однако, спустя много лет, работникам кладбища пришлось раскопать останки некоторых умерших. И случилось так, что одна из могил, которые должны были раскопать, была могила мужа этой женщины.</a:t>
            </a:r>
            <a:endParaRPr lang="en-US" sz="1600" dirty="0" smtClean="0">
              <a:latin typeface="Lucida Grande"/>
              <a:sym typeface="Lucida Grande"/>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Обратите внимание, что именно заповеди Божии являются тем стандартом, согласно которому мы будем судимы. Это единственный стандарт данный Богом нам. И не удивительно, что сатана так решительно пытается привести человечество к нарушению хотя бы одной заповеди Божьей, ибо он знает, что если ему это удастся, то на суде будет вынесен обвинительный приговор. Помните, все небо заинтересовано в судьбе каждого имени и все небо готово помочь вам одержать победу. </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Бог говорит, что если мы нарушаем одну из Его заповедей, мы будем признаны виновными, виновными во всем.</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 Иакова 2:10-12</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«Кто соблюдает весь закон и согрешит в одном чем-нибудь, тот становится виновным во всем. Ибо Тот же, Кто сказал: „не прелюбодействуй”, сказал и: „не убей”… </a:t>
            </a:r>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Иакова 2:10-12</a:t>
            </a:r>
          </a:p>
          <a:p>
            <a:r>
              <a:rPr lang="ru-RU" sz="1200" b="1" kern="1200" dirty="0" smtClean="0">
                <a:solidFill>
                  <a:schemeClr val="tx1"/>
                </a:solidFill>
                <a:latin typeface="Gill Sans" pitchFamily="1" charset="0"/>
                <a:ea typeface="MS PGothic" pitchFamily="34" charset="-128"/>
                <a:cs typeface="ＭＳ Ｐゴシック" pitchFamily="1" charset="-128"/>
              </a:rPr>
              <a:t>…посему, если ты не прелюбодействуешь, но убьешь, то ты также преступник закона...</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Иакова 2:10-12</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b="1" kern="1200" dirty="0" smtClean="0">
                <a:solidFill>
                  <a:schemeClr val="tx1"/>
                </a:solidFill>
                <a:latin typeface="Gill Sans" pitchFamily="1" charset="0"/>
                <a:ea typeface="MS PGothic" pitchFamily="34" charset="-128"/>
                <a:cs typeface="ＭＳ Ｐゴシック" pitchFamily="1" charset="-128"/>
              </a:rPr>
              <a:t>Так говорите и так поступайте, как имеющие быть судимы по закону свободы».</a:t>
            </a:r>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Мы будем судимы по закону, который гласит как: «Не прелюбодействуй», так и «Не убей».</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Иисус говорит в Евангелии:</a:t>
            </a:r>
          </a:p>
          <a:p>
            <a:r>
              <a:rPr lang="ru-RU" sz="1200" kern="1200" dirty="0" smtClean="0">
                <a:solidFill>
                  <a:schemeClr val="tx1"/>
                </a:solidFill>
                <a:latin typeface="Gill Sans" pitchFamily="1" charset="0"/>
                <a:ea typeface="MS PGothic" pitchFamily="34" charset="-128"/>
                <a:cs typeface="ＭＳ Ｐゴシック" pitchFamily="1" charset="-128"/>
              </a:rPr>
              <a:t> </a:t>
            </a:r>
          </a:p>
          <a:p>
            <a:r>
              <a:rPr lang="ru-RU" sz="1200" kern="1200" dirty="0" smtClean="0">
                <a:solidFill>
                  <a:schemeClr val="tx1"/>
                </a:solidFill>
                <a:latin typeface="Gill Sans" pitchFamily="1" charset="0"/>
                <a:ea typeface="MS PGothic" pitchFamily="34" charset="-128"/>
                <a:cs typeface="ＭＳ Ｐゴシック" pitchFamily="1" charset="-128"/>
              </a:rPr>
              <a:t>Иоанна 14:15</a:t>
            </a:r>
          </a:p>
          <a:p>
            <a:r>
              <a:rPr lang="ru-RU" sz="1200" kern="1200" dirty="0" smtClean="0">
                <a:solidFill>
                  <a:schemeClr val="tx1"/>
                </a:solidFill>
                <a:latin typeface="Gill Sans" pitchFamily="1" charset="0"/>
                <a:ea typeface="MS PGothic" pitchFamily="34" charset="-128"/>
                <a:cs typeface="ＭＳ Ｐゴシック" pitchFamily="1" charset="-128"/>
              </a:rPr>
              <a:t> </a:t>
            </a:r>
            <a:r>
              <a:rPr lang="ru-RU" sz="1200" b="1" kern="1200" dirty="0" smtClean="0">
                <a:solidFill>
                  <a:schemeClr val="tx1"/>
                </a:solidFill>
                <a:latin typeface="Gill Sans" pitchFamily="1" charset="0"/>
                <a:ea typeface="MS PGothic" pitchFamily="34" charset="-128"/>
                <a:cs typeface="ＭＳ Ｐゴシック" pitchFamily="1" charset="-128"/>
              </a:rPr>
              <a:t>«Если любите Меня, соблюдите заповеди Мои». </a:t>
            </a:r>
          </a:p>
          <a:p>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kern="1200" dirty="0" smtClean="0">
                <a:solidFill>
                  <a:schemeClr val="tx1"/>
                </a:solidFill>
                <a:latin typeface="Gill Sans" pitchFamily="1" charset="0"/>
                <a:ea typeface="MS PGothic" pitchFamily="34" charset="-128"/>
                <a:cs typeface="ＭＳ Ｐゴシック" pitchFamily="1" charset="-128"/>
              </a:rPr>
              <a:t>Любим ли мы Иисуса настолько, что готовы повиноваться Ему? Ответ на этот вопрос определит, будут ли наши имена в Книге Жизни Агнца. Покажем нашу любовь Иисусу сегодня, сохраняя все Его заповеди и преодолевая все искушения.</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Деяния 3:19</a:t>
            </a:r>
          </a:p>
          <a:p>
            <a:r>
              <a:rPr lang="ru-RU" sz="1200" b="1" kern="1200" dirty="0" smtClean="0">
                <a:solidFill>
                  <a:schemeClr val="tx1"/>
                </a:solidFill>
                <a:latin typeface="Gill Sans" pitchFamily="1" charset="0"/>
                <a:ea typeface="MS PGothic" pitchFamily="34" charset="-128"/>
                <a:cs typeface="ＭＳ Ｐゴシック" pitchFamily="1" charset="-128"/>
              </a:rPr>
              <a:t> </a:t>
            </a:r>
            <a:endParaRPr lang="ru-RU" sz="1200" kern="1200" dirty="0" smtClean="0">
              <a:solidFill>
                <a:schemeClr val="tx1"/>
              </a:solidFill>
              <a:latin typeface="Gill Sans" pitchFamily="1" charset="0"/>
              <a:ea typeface="MS PGothic" pitchFamily="34" charset="-128"/>
              <a:cs typeface="ＭＳ Ｐゴシック" pitchFamily="1" charset="-128"/>
            </a:endParaRPr>
          </a:p>
          <a:p>
            <a:r>
              <a:rPr lang="ru-RU" sz="1200" b="1" kern="1200" dirty="0" smtClean="0">
                <a:solidFill>
                  <a:schemeClr val="tx1"/>
                </a:solidFill>
                <a:latin typeface="Gill Sans" pitchFamily="1" charset="0"/>
                <a:ea typeface="MS PGothic" pitchFamily="34" charset="-128"/>
                <a:cs typeface="ＭＳ Ｐゴシック" pitchFamily="1" charset="-128"/>
              </a:rPr>
              <a:t>«Итак покайтесь и обратитесь, чтобы загладились грехи ваши».</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Когда наше имя назовут на Верховном суде Вселенной, предстанет ли Иисус пред Отцом за нас? Независимо от того, сколько грехов мы совершили, если мы исповедали их во имя Его, Он предстанет за нас. С другой стороны, если мы намеренно совершаете известный нам грех, кровь Иисуса никогда не может смыть такое неповиновение. Если вы знаем, что у нас есть </a:t>
            </a:r>
            <a:r>
              <a:rPr lang="ru-RU" sz="1200" kern="1200" dirty="0" err="1" smtClean="0">
                <a:solidFill>
                  <a:schemeClr val="tx1"/>
                </a:solidFill>
                <a:latin typeface="Gill Sans" pitchFamily="1" charset="0"/>
                <a:ea typeface="MS PGothic" pitchFamily="34" charset="-128"/>
                <a:cs typeface="ＭＳ Ｐゴシック" pitchFamily="1" charset="-128"/>
              </a:rPr>
              <a:t>неисповеданный</a:t>
            </a:r>
            <a:r>
              <a:rPr lang="ru-RU" sz="1200" kern="1200" dirty="0" smtClean="0">
                <a:solidFill>
                  <a:schemeClr val="tx1"/>
                </a:solidFill>
                <a:latin typeface="Gill Sans" pitchFamily="1" charset="0"/>
                <a:ea typeface="MS PGothic" pitchFamily="34" charset="-128"/>
                <a:cs typeface="ＭＳ Ｐゴシック" pitchFamily="1" charset="-128"/>
              </a:rPr>
              <a:t> грех в Божьей книге, мы не сможем вычеркнуть его ничем, кроме как кровью Иисуса. Если мы не уповаем на Его пролитую кровь, Христос будет молчать, когда назовут наше имя в суде. Он не сможет ходатайствовать за нас.</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MS PGothic" pitchFamily="34" charset="-128"/>
                <a:cs typeface="ＭＳ Ｐゴシック" pitchFamily="1" charset="-128"/>
              </a:rPr>
              <a:t>Христос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наш единственный посредник. Он единственный, кто может нам помочь. Нет адвоката, которого мы можем нанять, нет цены, которую мы можем заплатить, нет ничего, что мы могли бы сделать, чтобы получить спасение. Единственный, кто может оправдать нас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MS PGothic" pitchFamily="34" charset="-128"/>
                <a:cs typeface="ＭＳ Ｐゴシック" pitchFamily="1" charset="-128"/>
              </a:rPr>
              <a:t> Христос. Он может ходатайствовать за нас, только если наши грехи исповеданы и оставлены. Давайте все примем Иисуса как нашего личного Спасителя от греха! Друзья, сколько из нас сегодня примет Его как своего Спасителя, чтобы Он мог быть нашим Первосвященником и умолять во имя Его крови, Его искупительной смерти как платы за наши грехи в День Суда?</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smtClean="0">
                <a:solidFill>
                  <a:schemeClr val="tx1"/>
                </a:solidFill>
                <a:latin typeface="Gill Sans" pitchFamily="1" charset="0"/>
                <a:ea typeface="MS PGothic" pitchFamily="34" charset="-128"/>
                <a:cs typeface="ＭＳ Ｐゴシック" pitchFamily="1" charset="-128"/>
              </a:rPr>
              <a:t>Призыв и молитва</a:t>
            </a:r>
          </a:p>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34"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34" charset="0"/>
              </a:rPr>
              <a:t>Click to edit Master text styles</a:t>
            </a:r>
          </a:p>
          <a:p>
            <a:pPr lvl="1"/>
            <a:r>
              <a:rPr lang="en-US" smtClean="0">
                <a:sym typeface="Verdana" pitchFamily="34" charset="0"/>
              </a:rPr>
              <a:t>Second level</a:t>
            </a:r>
          </a:p>
          <a:p>
            <a:pPr lvl="2"/>
            <a:r>
              <a:rPr lang="en-US" smtClean="0">
                <a:sym typeface="Verdana" pitchFamily="34" charset="0"/>
              </a:rPr>
              <a:t>Third level</a:t>
            </a:r>
          </a:p>
          <a:p>
            <a:pPr lvl="3"/>
            <a:r>
              <a:rPr lang="en-US" smtClean="0">
                <a:sym typeface="Verdana" pitchFamily="34" charset="0"/>
              </a:rPr>
              <a:t>Fourth level</a:t>
            </a:r>
          </a:p>
          <a:p>
            <a:pPr lvl="4"/>
            <a:r>
              <a:rPr lang="en-US" smtClean="0">
                <a:sym typeface="Verdana" pitchFamily="34"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34"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34" charset="0"/>
        <a:buChar char="•"/>
        <a:defRPr sz="3200">
          <a:solidFill>
            <a:schemeClr val="tx1"/>
          </a:solidFill>
          <a:latin typeface="+mn-lt"/>
          <a:ea typeface="+mn-ea"/>
          <a:cs typeface="+mn-cs"/>
          <a:sym typeface="Verdana" pitchFamily="34" charset="0"/>
        </a:defRPr>
      </a:lvl1pPr>
      <a:lvl2pPr marL="1003300" indent="-444500" algn="l" rtl="0" eaLnBrk="0" fontAlgn="base" hangingPunct="0">
        <a:spcBef>
          <a:spcPts val="1800"/>
        </a:spcBef>
        <a:spcAft>
          <a:spcPct val="0"/>
        </a:spcAft>
        <a:buSzPct val="171000"/>
        <a:buFont typeface="Verdana" pitchFamily="34" charset="0"/>
        <a:buChar char="•"/>
        <a:defRPr sz="3200">
          <a:solidFill>
            <a:schemeClr val="tx1"/>
          </a:solidFill>
          <a:latin typeface="+mn-lt"/>
          <a:ea typeface="+mn-ea"/>
          <a:cs typeface="+mn-cs"/>
          <a:sym typeface="Verdana" pitchFamily="34" charset="0"/>
        </a:defRPr>
      </a:lvl2pPr>
      <a:lvl3pPr marL="1346200" indent="-444500" algn="l" rtl="0" eaLnBrk="0" fontAlgn="base" hangingPunct="0">
        <a:spcBef>
          <a:spcPts val="1800"/>
        </a:spcBef>
        <a:spcAft>
          <a:spcPct val="0"/>
        </a:spcAft>
        <a:buSzPct val="171000"/>
        <a:buFont typeface="Verdana" pitchFamily="34" charset="0"/>
        <a:buChar char="•"/>
        <a:defRPr sz="3200">
          <a:solidFill>
            <a:schemeClr val="tx1"/>
          </a:solidFill>
          <a:latin typeface="+mn-lt"/>
          <a:ea typeface="+mn-ea"/>
          <a:cs typeface="+mn-cs"/>
          <a:sym typeface="Verdana" pitchFamily="34" charset="0"/>
        </a:defRPr>
      </a:lvl3pPr>
      <a:lvl4pPr marL="1701800" indent="-444500" algn="l" rtl="0" eaLnBrk="0" fontAlgn="base" hangingPunct="0">
        <a:spcBef>
          <a:spcPts val="1800"/>
        </a:spcBef>
        <a:spcAft>
          <a:spcPct val="0"/>
        </a:spcAft>
        <a:buSzPct val="171000"/>
        <a:buFont typeface="Verdana" pitchFamily="34" charset="0"/>
        <a:buChar char="•"/>
        <a:defRPr sz="3200">
          <a:solidFill>
            <a:schemeClr val="tx1"/>
          </a:solidFill>
          <a:latin typeface="+mn-lt"/>
          <a:ea typeface="+mn-ea"/>
          <a:cs typeface="+mn-cs"/>
          <a:sym typeface="Verdana" pitchFamily="34" charset="0"/>
        </a:defRPr>
      </a:lvl4pPr>
      <a:lvl5pPr marL="2044700" indent="-444500" algn="l" rtl="0" eaLnBrk="0" fontAlgn="base" hangingPunct="0">
        <a:spcBef>
          <a:spcPts val="1800"/>
        </a:spcBef>
        <a:spcAft>
          <a:spcPct val="0"/>
        </a:spcAft>
        <a:buSzPct val="171000"/>
        <a:buFont typeface="Verdana" pitchFamily="34" charset="0"/>
        <a:buChar char="•"/>
        <a:defRPr sz="3200">
          <a:solidFill>
            <a:schemeClr val="tx1"/>
          </a:solidFill>
          <a:latin typeface="+mn-lt"/>
          <a:ea typeface="+mn-ea"/>
          <a:cs typeface="+mn-cs"/>
          <a:sym typeface="Verdana" pitchFamily="34"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1pPr>
      <a:lvl2pPr marL="10414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2pPr>
      <a:lvl3pPr marL="13843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3pPr>
      <a:lvl4pPr marL="17399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4pPr>
      <a:lvl5pPr marL="20828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1pPr>
      <a:lvl2pPr marL="9445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2pPr>
      <a:lvl3pPr marL="12874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3pPr>
      <a:lvl4pPr marL="16430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4pPr>
      <a:lvl5pPr marL="19859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1pPr>
      <a:lvl2pPr marL="9445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2pPr>
      <a:lvl3pPr marL="12874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3pPr>
      <a:lvl4pPr marL="16430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4pPr>
      <a:lvl5pPr marL="19859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1pPr>
      <a:lvl2pPr marL="9445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2pPr>
      <a:lvl3pPr marL="12874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3pPr>
      <a:lvl4pPr marL="16430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4pPr>
      <a:lvl5pPr marL="19859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1pPr>
      <a:lvl2pPr marL="9445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2pPr>
      <a:lvl3pPr marL="12874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3pPr>
      <a:lvl4pPr marL="16430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4pPr>
      <a:lvl5pPr marL="1985963" indent="-385763" algn="l" rtl="0" eaLnBrk="0" fontAlgn="base" hangingPunct="0">
        <a:spcBef>
          <a:spcPts val="3000"/>
        </a:spcBef>
        <a:spcAft>
          <a:spcPct val="0"/>
        </a:spcAft>
        <a:buSzPct val="171000"/>
        <a:buFont typeface="Gill Sans"/>
        <a:buChar char="•"/>
        <a:defRPr sz="2400">
          <a:solidFill>
            <a:schemeClr val="tx1"/>
          </a:solidFill>
          <a:latin typeface="+mn-lt"/>
          <a:ea typeface="+mn-ea"/>
          <a:cs typeface="+mn-cs"/>
          <a:sym typeface="Gill Sans"/>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a:buChar char="•"/>
        <a:defRPr sz="3200">
          <a:solidFill>
            <a:schemeClr val="tx1"/>
          </a:solidFill>
          <a:latin typeface="+mn-lt"/>
          <a:ea typeface="+mn-ea"/>
          <a:cs typeface="+mn-cs"/>
          <a:sym typeface="Gill Sans"/>
        </a:defRPr>
      </a:lvl1pPr>
      <a:lvl2pPr marL="1003300" indent="-444500" algn="l" rtl="0" eaLnBrk="0" fontAlgn="base" hangingPunct="0">
        <a:spcBef>
          <a:spcPts val="3700"/>
        </a:spcBef>
        <a:spcAft>
          <a:spcPct val="0"/>
        </a:spcAft>
        <a:buSzPct val="171000"/>
        <a:buFont typeface="Gill Sans"/>
        <a:buChar char="•"/>
        <a:defRPr sz="3200">
          <a:solidFill>
            <a:schemeClr val="tx1"/>
          </a:solidFill>
          <a:latin typeface="+mn-lt"/>
          <a:ea typeface="+mn-ea"/>
          <a:cs typeface="+mn-cs"/>
          <a:sym typeface="Gill Sans"/>
        </a:defRPr>
      </a:lvl2pPr>
      <a:lvl3pPr marL="1346200" indent="-444500" algn="l" rtl="0" eaLnBrk="0" fontAlgn="base" hangingPunct="0">
        <a:spcBef>
          <a:spcPts val="3700"/>
        </a:spcBef>
        <a:spcAft>
          <a:spcPct val="0"/>
        </a:spcAft>
        <a:buSzPct val="171000"/>
        <a:buFont typeface="Gill Sans"/>
        <a:buChar char="•"/>
        <a:defRPr sz="3200">
          <a:solidFill>
            <a:schemeClr val="tx1"/>
          </a:solidFill>
          <a:latin typeface="+mn-lt"/>
          <a:ea typeface="+mn-ea"/>
          <a:cs typeface="+mn-cs"/>
          <a:sym typeface="Gill Sans"/>
        </a:defRPr>
      </a:lvl3pPr>
      <a:lvl4pPr marL="1701800" indent="-444500" algn="l" rtl="0" eaLnBrk="0" fontAlgn="base" hangingPunct="0">
        <a:spcBef>
          <a:spcPts val="3700"/>
        </a:spcBef>
        <a:spcAft>
          <a:spcPct val="0"/>
        </a:spcAft>
        <a:buSzPct val="171000"/>
        <a:buFont typeface="Gill Sans"/>
        <a:buChar char="•"/>
        <a:defRPr sz="3200">
          <a:solidFill>
            <a:schemeClr val="tx1"/>
          </a:solidFill>
          <a:latin typeface="+mn-lt"/>
          <a:ea typeface="+mn-ea"/>
          <a:cs typeface="+mn-cs"/>
          <a:sym typeface="Gill Sans"/>
        </a:defRPr>
      </a:lvl4pPr>
      <a:lvl5pPr marL="2044700" indent="-444500" algn="l" rtl="0" eaLnBrk="0" fontAlgn="base" hangingPunct="0">
        <a:spcBef>
          <a:spcPts val="3700"/>
        </a:spcBef>
        <a:spcAft>
          <a:spcPct val="0"/>
        </a:spcAft>
        <a:buSzPct val="171000"/>
        <a:buFont typeface="Gill Sans"/>
        <a:buChar char="•"/>
        <a:defRPr sz="3200">
          <a:solidFill>
            <a:schemeClr val="tx1"/>
          </a:solidFill>
          <a:latin typeface="+mn-lt"/>
          <a:ea typeface="+mn-ea"/>
          <a:cs typeface="+mn-cs"/>
          <a:sym typeface="Gill Sans"/>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34"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34" charset="0"/>
              </a:rPr>
              <a:t>Click to edit Master text styles</a:t>
            </a:r>
          </a:p>
          <a:p>
            <a:pPr lvl="1"/>
            <a:r>
              <a:rPr lang="en-US" smtClean="0">
                <a:sym typeface="Verdana" pitchFamily="34" charset="0"/>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34"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34"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34"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34"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1pPr>
      <a:lvl2pPr marL="10414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2pPr>
      <a:lvl3pPr marL="13843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3pPr>
      <a:lvl4pPr marL="17399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4pPr>
      <a:lvl5pPr marL="2082800" indent="-444500" algn="l" rtl="0" eaLnBrk="0" fontAlgn="base" hangingPunct="0">
        <a:spcBef>
          <a:spcPts val="1800"/>
        </a:spcBef>
        <a:spcAft>
          <a:spcPct val="0"/>
        </a:spcAft>
        <a:buSzPct val="171000"/>
        <a:buFont typeface="Gill Sans"/>
        <a:buChar char="•"/>
        <a:defRPr sz="3200">
          <a:solidFill>
            <a:schemeClr val="tx1"/>
          </a:solidFill>
          <a:latin typeface="+mn-lt"/>
          <a:ea typeface="+mn-ea"/>
          <a:cs typeface="+mn-cs"/>
          <a:sym typeface="Gill Sans"/>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lgn="ctr">
              <a:defRPr/>
            </a:pPr>
            <a:r>
              <a:rPr lang="ru-RU" sz="2700" b="1" dirty="0" smtClean="0">
                <a:solidFill>
                  <a:srgbClr val="FFCC66"/>
                </a:solidFill>
                <a:latin typeface="Century Gothic" pitchFamily="1" charset="0"/>
                <a:ea typeface="ヒラギノ角ゴ ProN W3" pitchFamily="1" charset="-128"/>
                <a:cs typeface="+mn-cs"/>
                <a:sym typeface="Century Gothic" pitchFamily="1" charset="0"/>
              </a:rPr>
              <a:t>Уча </a:t>
            </a:r>
            <a:r>
              <a:rPr lang="ru-RU" sz="2700" b="1" dirty="0">
                <a:solidFill>
                  <a:srgbClr val="FFCC66"/>
                </a:solidFill>
                <a:latin typeface="Century Gothic" pitchFamily="1" charset="0"/>
                <a:ea typeface="ヒラギノ角ゴ ProN W3" pitchFamily="1" charset="-128"/>
                <a:cs typeface="+mn-cs"/>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ea typeface="ヒラギノ角ゴ ProN W3" pitchFamily="1" charset="-128"/>
                <a:cs typeface="+mn-cs"/>
                <a:sym typeface="Century Gothic" pitchFamily="1" charset="0"/>
              </a:rPr>
              <a:t>века.</a:t>
            </a:r>
            <a:r>
              <a:rPr lang="en-US" sz="2700" b="1" dirty="0" smtClean="0">
                <a:solidFill>
                  <a:srgbClr val="FFCC66"/>
                </a:solidFill>
                <a:latin typeface="Century Gothic" pitchFamily="1" charset="0"/>
                <a:ea typeface="ヒラギノ角ゴ ProN W3" pitchFamily="1" charset="-128"/>
                <a:cs typeface="+mn-cs"/>
                <a:sym typeface="Century Gothic" pitchFamily="1" charset="0"/>
              </a:rPr>
              <a:t> </a:t>
            </a:r>
            <a:r>
              <a:rPr lang="ru-RU" sz="2700" b="1" dirty="0">
                <a:solidFill>
                  <a:srgbClr val="FFCC66"/>
                </a:solidFill>
                <a:latin typeface="Century Gothic" pitchFamily="1" charset="0"/>
                <a:ea typeface="ヒラギノ角ゴ ProN W3" pitchFamily="1" charset="-128"/>
                <a:cs typeface="+mn-cs"/>
                <a:sym typeface="Century Gothic" pitchFamily="1" charset="0"/>
              </a:rPr>
              <a:t/>
            </a:r>
            <a:br>
              <a:rPr lang="ru-RU" sz="2700" b="1" dirty="0">
                <a:solidFill>
                  <a:srgbClr val="FFCC66"/>
                </a:solidFill>
                <a:latin typeface="Century Gothic" pitchFamily="1" charset="0"/>
                <a:ea typeface="ヒラギノ角ゴ ProN W3" pitchFamily="1" charset="-128"/>
                <a:cs typeface="+mn-cs"/>
                <a:sym typeface="Century Gothic" pitchFamily="1" charset="0"/>
              </a:rPr>
            </a:br>
            <a:r>
              <a:rPr lang="ru-RU" sz="2400" b="1" dirty="0">
                <a:solidFill>
                  <a:srgbClr val="FFCC66"/>
                </a:solidFill>
                <a:latin typeface="Century Gothic" pitchFamily="1" charset="0"/>
                <a:ea typeface="ヒラギノ角ゴ ProN W3" pitchFamily="1" charset="-128"/>
                <a:cs typeface="+mn-cs"/>
                <a:sym typeface="Century Gothic" pitchFamily="1" charset="0"/>
              </a:rPr>
              <a:t>Евангелие от Матфея </a:t>
            </a:r>
            <a:r>
              <a:rPr lang="en-US" sz="2400" b="1" dirty="0" smtClean="0">
                <a:solidFill>
                  <a:srgbClr val="FFCC66"/>
                </a:solidFill>
                <a:latin typeface="Century Gothic" pitchFamily="1" charset="0"/>
                <a:ea typeface="ヒラギノ角ゴ ProN W3" pitchFamily="1" charset="-128"/>
                <a:cs typeface="+mn-cs"/>
                <a:sym typeface="Century Gothic" pitchFamily="1" charset="0"/>
              </a:rPr>
              <a:t>28:20</a:t>
            </a:r>
            <a:r>
              <a:rPr lang="en-US" sz="2300" b="1" dirty="0" smtClean="0">
                <a:solidFill>
                  <a:srgbClr val="FFCC66"/>
                </a:solidFill>
                <a:latin typeface="Century Gothic" pitchFamily="1" charset="0"/>
                <a:ea typeface="ヒラギノ角ゴ ProN W3" pitchFamily="1" charset="-128"/>
                <a:cs typeface="+mn-cs"/>
                <a:sym typeface="Century Gothic" pitchFamily="1" charset="0"/>
              </a:rPr>
              <a:t> </a:t>
            </a:r>
            <a:endParaRPr lang="en-US" sz="2700" b="1" dirty="0">
              <a:solidFill>
                <a:srgbClr val="FFCC66"/>
              </a:solidFill>
              <a:latin typeface="Century Gothic" pitchFamily="1" charset="0"/>
              <a:ea typeface="ヒラギノ角ゴ ProN W3" pitchFamily="1" charset="-128"/>
              <a:cs typeface="+mn-cs"/>
              <a:sym typeface="Century Gothic" pitchFamily="1" charset="0"/>
            </a:endParaRP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2700" b="1" dirty="0">
                <a:solidFill>
                  <a:srgbClr val="FFCC66"/>
                </a:solidFill>
                <a:latin typeface="Century Gothic" pitchFamily="1" charset="0"/>
                <a:ea typeface="ヒラギノ角ゴ ProN W3" pitchFamily="1" charset="-128"/>
                <a:cs typeface="+mn-cs"/>
                <a:sym typeface="Century Gothic" pitchFamily="1" charset="0"/>
              </a:rPr>
              <a:t>Часть</a:t>
            </a:r>
            <a:r>
              <a:rPr lang="en-US" sz="2700" b="1" dirty="0">
                <a:solidFill>
                  <a:srgbClr val="FFCC66"/>
                </a:solidFill>
                <a:latin typeface="Century Gothic" pitchFamily="1" charset="0"/>
                <a:ea typeface="ヒラギノ角ゴ ProN W3" pitchFamily="1" charset="-128"/>
                <a:cs typeface="+mn-cs"/>
                <a:sym typeface="Century Gothic" pitchFamily="1" charset="0"/>
              </a:rPr>
              <a:t> </a:t>
            </a:r>
            <a:r>
              <a:rPr lang="ru-RU" sz="2700" b="1" dirty="0" smtClean="0">
                <a:solidFill>
                  <a:srgbClr val="FFCC66"/>
                </a:solidFill>
                <a:latin typeface="Century Gothic" pitchFamily="1" charset="0"/>
                <a:ea typeface="ヒラギノ角ゴ ProN W3" pitchFamily="1" charset="-128"/>
                <a:cs typeface="+mn-cs"/>
                <a:sym typeface="Century Gothic" pitchFamily="1" charset="0"/>
              </a:rPr>
              <a:t>5</a:t>
            </a:r>
            <a:endParaRPr lang="en-US" sz="2700" b="1" dirty="0">
              <a:solidFill>
                <a:srgbClr val="FFCC66"/>
              </a:solidFill>
              <a:latin typeface="Century Gothic" pitchFamily="1" charset="0"/>
              <a:ea typeface="ヒラギノ角ゴ ProN W3" pitchFamily="1" charset="-128"/>
              <a:cs typeface="+mn-cs"/>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6000">
                <a:solidFill>
                  <a:srgbClr val="FF0000"/>
                </a:solidFill>
                <a:latin typeface="Times" pitchFamily="1" charset="0"/>
                <a:ea typeface="ヒラギノ角ゴ ProN W3" pitchFamily="1" charset="-128"/>
                <a:cs typeface="Times" pitchFamily="1" charset="0"/>
                <a:sym typeface="Times" pitchFamily="1" charset="0"/>
              </a:rPr>
              <a:t>для последнего </a:t>
            </a:r>
            <a:br>
              <a:rPr lang="ru-RU" sz="6000">
                <a:solidFill>
                  <a:srgbClr val="FF0000"/>
                </a:solidFill>
                <a:latin typeface="Times" pitchFamily="1" charset="0"/>
                <a:ea typeface="ヒラギノ角ゴ ProN W3" pitchFamily="1" charset="-128"/>
                <a:cs typeface="Times" pitchFamily="1" charset="0"/>
                <a:sym typeface="Times" pitchFamily="1" charset="0"/>
              </a:rPr>
            </a:br>
            <a:r>
              <a:rPr lang="ru-RU" sz="6000">
                <a:solidFill>
                  <a:srgbClr val="FF0000"/>
                </a:solidFill>
                <a:latin typeface="Times" pitchFamily="1" charset="0"/>
                <a:ea typeface="ヒラギノ角ゴ ProN W3" pitchFamily="1" charset="-128"/>
                <a:cs typeface="Times" pitchFamily="1" charset="0"/>
                <a:sym typeface="Times" pitchFamily="1" charset="0"/>
              </a:rPr>
              <a:t>времени</a:t>
            </a:r>
            <a:endParaRPr lang="en-US" sz="6000">
              <a:solidFill>
                <a:srgbClr val="FF0000"/>
              </a:solidFill>
              <a:latin typeface="Times" pitchFamily="1" charset="0"/>
              <a:ea typeface="ヒラギノ角ゴ ProN W3" pitchFamily="1" charset="-128"/>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gn="ctr">
              <a:lnSpc>
                <a:spcPct val="170000"/>
              </a:lnSpc>
              <a:defRPr/>
            </a:pPr>
            <a:r>
              <a:rPr lang="ru-RU" sz="4700" b="1" i="1">
                <a:solidFill>
                  <a:srgbClr val="FF0000"/>
                </a:solidFill>
                <a:latin typeface="Times" pitchFamily="1" charset="0"/>
                <a:ea typeface="ヒラギノ角ゴ ProN W3" pitchFamily="1" charset="-128"/>
                <a:cs typeface="Times" pitchFamily="1" charset="0"/>
                <a:sym typeface="Times" pitchFamily="1" charset="0"/>
              </a:rPr>
              <a:t>Вести</a:t>
            </a:r>
            <a:endParaRPr lang="en-US" sz="4700" b="1" i="1">
              <a:solidFill>
                <a:srgbClr val="FF0000"/>
              </a:solidFill>
              <a:latin typeface="Times" pitchFamily="1" charset="0"/>
              <a:ea typeface="ヒラギノ角ゴ ProN W3" pitchFamily="1" charset="-128"/>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b="1">
                <a:solidFill>
                  <a:srgbClr val="FFCC66"/>
                </a:solidFill>
                <a:latin typeface="Times" pitchFamily="1" charset="0"/>
                <a:ea typeface="ヒラギノ角ゴ ProN W3" pitchFamily="1" charset="-128"/>
                <a:cs typeface="Times" pitchFamily="1" charset="0"/>
                <a:sym typeface="Times" pitchFamily="1" charset="0"/>
              </a:rPr>
              <a:t>от</a:t>
            </a:r>
            <a:endParaRPr lang="en-US" b="1">
              <a:solidFill>
                <a:srgbClr val="FFCC66"/>
              </a:solidFill>
              <a:latin typeface="Times" pitchFamily="1" charset="0"/>
              <a:ea typeface="ヒラギノ角ゴ ProN W3" pitchFamily="1" charset="-128"/>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11300">
                <a:solidFill>
                  <a:srgbClr val="FFCC66"/>
                </a:solidFill>
                <a:latin typeface="Times" pitchFamily="1" charset="0"/>
                <a:ea typeface="ヒラギノ角ゴ ProN W3" pitchFamily="1" charset="-128"/>
                <a:cs typeface="Times" pitchFamily="1" charset="0"/>
                <a:sym typeface="Times" pitchFamily="1" charset="0"/>
              </a:rPr>
              <a:t>Иисуса</a:t>
            </a:r>
            <a:endParaRPr lang="en-US" sz="8800">
              <a:solidFill>
                <a:srgbClr val="FFCC66"/>
              </a:solidFill>
              <a:latin typeface="Times" pitchFamily="1" charset="0"/>
              <a:ea typeface="ヒラギノ角ゴ ProN W3" pitchFamily="1" charset="-128"/>
              <a:cs typeface="Times" pitchFamily="1" charset="0"/>
              <a:sym typeface="Times" pitchFamily="1"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4648200" y="635000"/>
            <a:ext cx="46990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14:6</a:t>
            </a:r>
          </a:p>
        </p:txBody>
      </p:sp>
      <p:sp>
        <p:nvSpPr>
          <p:cNvPr id="28676" name="Rectangle 3"/>
          <p:cNvSpPr>
            <a:spLocks/>
          </p:cNvSpPr>
          <p:nvPr/>
        </p:nvSpPr>
        <p:spPr bwMode="auto">
          <a:xfrm>
            <a:off x="1041400" y="4140200"/>
            <a:ext cx="84963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увидел я другого Ангела, летящего посредине неба, который имел вечное </a:t>
            </a:r>
            <a:r>
              <a:rPr lang="ru-RU" sz="4600" b="1" dirty="0" smtClean="0">
                <a:solidFill>
                  <a:schemeClr val="tx1"/>
                </a:solidFill>
                <a:latin typeface="Century Gothic" pitchFamily="34" charset="0"/>
                <a:sym typeface="Century Gothic" pitchFamily="34" charset="0"/>
              </a:rPr>
              <a:t>Евангелие…</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3"/>
          <p:cNvSpPr>
            <a:spLocks/>
          </p:cNvSpPr>
          <p:nvPr/>
        </p:nvSpPr>
        <p:spPr bwMode="auto">
          <a:xfrm>
            <a:off x="1041400" y="3937000"/>
            <a:ext cx="88392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…чтобы </a:t>
            </a:r>
            <a:r>
              <a:rPr lang="ru-RU" sz="4600" b="1" dirty="0">
                <a:solidFill>
                  <a:schemeClr val="tx1"/>
                </a:solidFill>
                <a:latin typeface="Century Gothic" pitchFamily="34" charset="0"/>
                <a:sym typeface="Century Gothic" pitchFamily="34" charset="0"/>
              </a:rPr>
              <a:t>благовествовать живущим на земле, и всякому племени, и колену, и языку, и </a:t>
            </a:r>
            <a:r>
              <a:rPr lang="ru-RU" sz="4600" b="1" dirty="0" smtClean="0">
                <a:solidFill>
                  <a:schemeClr val="tx1"/>
                </a:solidFill>
                <a:latin typeface="Century Gothic" pitchFamily="34" charset="0"/>
                <a:sym typeface="Century Gothic" pitchFamily="34" charset="0"/>
              </a:rPr>
              <a:t>народу.</a:t>
            </a:r>
            <a:endParaRPr lang="en-US" sz="4600" b="1" dirty="0">
              <a:solidFill>
                <a:schemeClr val="tx1"/>
              </a:solidFill>
              <a:latin typeface="Century Gothic" pitchFamily="34" charset="0"/>
              <a:sym typeface="Century Gothic" pitchFamily="34" charset="0"/>
            </a:endParaRPr>
          </a:p>
        </p:txBody>
      </p:sp>
      <p:sp>
        <p:nvSpPr>
          <p:cNvPr id="29700" name="Rectangle 2"/>
          <p:cNvSpPr>
            <a:spLocks/>
          </p:cNvSpPr>
          <p:nvPr/>
        </p:nvSpPr>
        <p:spPr bwMode="auto">
          <a:xfrm>
            <a:off x="4648200" y="635000"/>
            <a:ext cx="46990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14:6</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4508500" y="571500"/>
            <a:ext cx="4749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14:7</a:t>
            </a:r>
          </a:p>
        </p:txBody>
      </p:sp>
      <p:sp>
        <p:nvSpPr>
          <p:cNvPr id="31748" name="Rectangle 3"/>
          <p:cNvSpPr>
            <a:spLocks/>
          </p:cNvSpPr>
          <p:nvPr/>
        </p:nvSpPr>
        <p:spPr bwMode="auto">
          <a:xfrm>
            <a:off x="1003300" y="4419600"/>
            <a:ext cx="8496300" cy="3352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голосом: убойтесь Бога и воздайте Ему славу, ибо наступил час суда Его, и </a:t>
            </a:r>
            <a:r>
              <a:rPr lang="ru-RU" sz="4600" b="1" dirty="0" smtClean="0">
                <a:solidFill>
                  <a:schemeClr val="tx1"/>
                </a:solidFill>
                <a:latin typeface="Century Gothic" pitchFamily="34" charset="0"/>
                <a:sym typeface="Century Gothic" pitchFamily="34" charset="0"/>
              </a:rPr>
              <a:t>поклонитесь…</a:t>
            </a:r>
            <a:endParaRPr lang="en-US" sz="4600" b="1" dirty="0">
              <a:solidFill>
                <a:schemeClr val="tx1"/>
              </a:solidFill>
              <a:latin typeface="Century Gothic" pitchFamily="34" charset="0"/>
              <a:sym typeface="Century Gothic" pitchFamily="34" charset="0"/>
            </a:endParaRPr>
          </a:p>
          <a:p>
            <a:pPr algn="ctr">
              <a:lnSpc>
                <a:spcPct val="90000"/>
              </a:lnSpc>
            </a:pPr>
            <a:endParaRPr lang="en-US" sz="4600" b="1" dirty="0">
              <a:solidFill>
                <a:schemeClr val="tx1"/>
              </a:solidFill>
              <a:latin typeface="Century Gothic" pitchFamily="34" charset="0"/>
              <a:sym typeface="Century Gothic" pitchFamily="34" charset="0"/>
            </a:endParaRPr>
          </a:p>
        </p:txBody>
      </p:sp>
      <p:sp>
        <p:nvSpPr>
          <p:cNvPr id="31749" name="Rectangle 4"/>
          <p:cNvSpPr>
            <a:spLocks/>
          </p:cNvSpPr>
          <p:nvPr/>
        </p:nvSpPr>
        <p:spPr bwMode="auto">
          <a:xfrm>
            <a:off x="4532313" y="3060700"/>
            <a:ext cx="45847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говорил он громким</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1270000" y="4330700"/>
            <a:ext cx="86360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…Сотворившему </a:t>
            </a:r>
            <a:r>
              <a:rPr lang="ru-RU" sz="4600" b="1" dirty="0">
                <a:solidFill>
                  <a:schemeClr val="tx1"/>
                </a:solidFill>
                <a:latin typeface="Century Gothic" pitchFamily="34" charset="0"/>
                <a:sym typeface="Century Gothic" pitchFamily="34" charset="0"/>
              </a:rPr>
              <a:t>небо, </a:t>
            </a:r>
            <a:endParaRPr lang="ru-RU" sz="4600" b="1" dirty="0" smtClean="0">
              <a:solidFill>
                <a:schemeClr val="tx1"/>
              </a:solidFill>
              <a:latin typeface="Century Gothic" pitchFamily="34" charset="0"/>
              <a:sym typeface="Century Gothic" pitchFamily="34" charset="0"/>
            </a:endParaRPr>
          </a:p>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землю, и море, </a:t>
            </a:r>
            <a:endParaRPr lang="ru-RU" sz="4600" b="1" dirty="0" smtClean="0">
              <a:solidFill>
                <a:schemeClr val="tx1"/>
              </a:solidFill>
              <a:latin typeface="Century Gothic" pitchFamily="34" charset="0"/>
              <a:sym typeface="Century Gothic" pitchFamily="34" charset="0"/>
            </a:endParaRPr>
          </a:p>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источники </a:t>
            </a:r>
            <a:r>
              <a:rPr lang="ru-RU" sz="4600" b="1" dirty="0" smtClean="0">
                <a:solidFill>
                  <a:schemeClr val="tx1"/>
                </a:solidFill>
                <a:latin typeface="Century Gothic" pitchFamily="34" charset="0"/>
                <a:sym typeface="Century Gothic" pitchFamily="34" charset="0"/>
              </a:rPr>
              <a:t>вод.</a:t>
            </a:r>
            <a:endParaRPr lang="en-US" sz="4600" b="1" dirty="0">
              <a:solidFill>
                <a:schemeClr val="tx1"/>
              </a:solidFill>
              <a:latin typeface="Century Gothic" pitchFamily="34" charset="0"/>
              <a:sym typeface="Century Gothic" pitchFamily="34" charset="0"/>
            </a:endParaRPr>
          </a:p>
        </p:txBody>
      </p:sp>
      <p:sp>
        <p:nvSpPr>
          <p:cNvPr id="32772" name="Rectangle 2"/>
          <p:cNvSpPr>
            <a:spLocks/>
          </p:cNvSpPr>
          <p:nvPr/>
        </p:nvSpPr>
        <p:spPr bwMode="auto">
          <a:xfrm>
            <a:off x="4508500" y="571500"/>
            <a:ext cx="4749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14:7</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4178300" y="546100"/>
            <a:ext cx="49784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22:12</a:t>
            </a:r>
          </a:p>
        </p:txBody>
      </p:sp>
      <p:sp>
        <p:nvSpPr>
          <p:cNvPr id="35844" name="Rectangle 3"/>
          <p:cNvSpPr>
            <a:spLocks/>
          </p:cNvSpPr>
          <p:nvPr/>
        </p:nvSpPr>
        <p:spPr bwMode="auto">
          <a:xfrm>
            <a:off x="914400" y="4140200"/>
            <a:ext cx="90805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Се</a:t>
            </a:r>
            <a:r>
              <a:rPr lang="ru-RU" sz="4600" b="1" dirty="0">
                <a:solidFill>
                  <a:schemeClr val="tx1"/>
                </a:solidFill>
                <a:latin typeface="Century Gothic" pitchFamily="34" charset="0"/>
                <a:sym typeface="Century Gothic" pitchFamily="34" charset="0"/>
              </a:rPr>
              <a:t>, гряду скоро, и возмездие Мое со Мною, чтобы воздать каждому </a:t>
            </a:r>
          </a:p>
          <a:p>
            <a:pPr>
              <a:lnSpc>
                <a:spcPct val="90000"/>
              </a:lnSpc>
            </a:pPr>
            <a:r>
              <a:rPr lang="ru-RU" sz="4600" b="1" dirty="0">
                <a:solidFill>
                  <a:schemeClr val="tx1"/>
                </a:solidFill>
                <a:latin typeface="Century Gothic" pitchFamily="34" charset="0"/>
                <a:sym typeface="Century Gothic" pitchFamily="34" charset="0"/>
              </a:rPr>
              <a:t>по делам </a:t>
            </a:r>
            <a:r>
              <a:rPr lang="ru-RU" sz="4600" b="1" dirty="0" smtClean="0">
                <a:solidFill>
                  <a:schemeClr val="tx1"/>
                </a:solidFill>
                <a:latin typeface="Century Gothic" pitchFamily="34" charset="0"/>
                <a:sym typeface="Century Gothic" pitchFamily="34" charset="0"/>
              </a:rPr>
              <a:t>его.</a:t>
            </a:r>
            <a:r>
              <a:rPr lang="en-US"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8915" name="Rectangle 2"/>
          <p:cNvSpPr>
            <a:spLocks/>
          </p:cNvSpPr>
          <p:nvPr/>
        </p:nvSpPr>
        <p:spPr bwMode="auto">
          <a:xfrm>
            <a:off x="4457700" y="596900"/>
            <a:ext cx="4622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20:11</a:t>
            </a:r>
          </a:p>
        </p:txBody>
      </p:sp>
      <p:sp>
        <p:nvSpPr>
          <p:cNvPr id="38916" name="Rectangle 3"/>
          <p:cNvSpPr>
            <a:spLocks/>
          </p:cNvSpPr>
          <p:nvPr/>
        </p:nvSpPr>
        <p:spPr bwMode="auto">
          <a:xfrm>
            <a:off x="949325" y="4165600"/>
            <a:ext cx="8775700" cy="398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белый престол и Сидящего на нем, от лица Которого бежало небо и земля, и не нашлось им </a:t>
            </a:r>
            <a:r>
              <a:rPr lang="ru-RU" sz="4600" b="1" dirty="0" smtClean="0">
                <a:solidFill>
                  <a:schemeClr val="tx1"/>
                </a:solidFill>
                <a:latin typeface="Century Gothic" pitchFamily="34" charset="0"/>
                <a:sym typeface="Century Gothic" pitchFamily="34" charset="0"/>
              </a:rPr>
              <a:t>места.</a:t>
            </a:r>
            <a:endParaRPr lang="en-US" sz="4600" b="1" dirty="0">
              <a:solidFill>
                <a:schemeClr val="tx1"/>
              </a:solidFill>
              <a:latin typeface="Century Gothic" pitchFamily="34" charset="0"/>
              <a:sym typeface="Century Gothic" pitchFamily="34" charset="0"/>
            </a:endParaRPr>
          </a:p>
          <a:p>
            <a:pPr algn="ctr">
              <a:lnSpc>
                <a:spcPct val="90000"/>
              </a:lnSpc>
            </a:pPr>
            <a:endParaRPr lang="en-US" sz="4600" b="1" dirty="0">
              <a:solidFill>
                <a:schemeClr val="tx1"/>
              </a:solidFill>
              <a:latin typeface="Century Gothic" pitchFamily="34" charset="0"/>
              <a:sym typeface="Century Gothic" pitchFamily="34" charset="0"/>
            </a:endParaRPr>
          </a:p>
        </p:txBody>
      </p:sp>
      <p:sp>
        <p:nvSpPr>
          <p:cNvPr id="38917" name="Rectangle 4"/>
          <p:cNvSpPr>
            <a:spLocks/>
          </p:cNvSpPr>
          <p:nvPr/>
        </p:nvSpPr>
        <p:spPr bwMode="auto">
          <a:xfrm>
            <a:off x="4554538" y="3213100"/>
            <a:ext cx="46228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увидел я великий</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927100" y="4038600"/>
            <a:ext cx="86741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увидел я мертвых, малых и великих, стоящих пред Богом, и книги раскрыты </a:t>
            </a:r>
            <a:r>
              <a:rPr lang="ru-RU" sz="4600" b="1" dirty="0" smtClean="0">
                <a:solidFill>
                  <a:schemeClr val="tx1"/>
                </a:solidFill>
                <a:latin typeface="Century Gothic" pitchFamily="34" charset="0"/>
                <a:sym typeface="Century Gothic" pitchFamily="34" charset="0"/>
              </a:rPr>
              <a:t>были…</a:t>
            </a:r>
            <a:endParaRPr lang="en-US" sz="4600" b="1" dirty="0">
              <a:solidFill>
                <a:schemeClr val="tx1"/>
              </a:solidFill>
              <a:latin typeface="Century Gothic" pitchFamily="34" charset="0"/>
              <a:sym typeface="Century Gothic" pitchFamily="34" charset="0"/>
            </a:endParaRPr>
          </a:p>
        </p:txBody>
      </p:sp>
      <p:sp>
        <p:nvSpPr>
          <p:cNvPr id="40964" name="Rectangle 3"/>
          <p:cNvSpPr>
            <a:spLocks/>
          </p:cNvSpPr>
          <p:nvPr/>
        </p:nvSpPr>
        <p:spPr bwMode="auto">
          <a:xfrm>
            <a:off x="5778500" y="698500"/>
            <a:ext cx="47117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20:12</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965200" y="4191000"/>
            <a:ext cx="8915400" cy="22098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иная книга раскрыта, которая есть книга </a:t>
            </a:r>
            <a:r>
              <a:rPr lang="ru-RU" sz="4600" b="1" dirty="0" smtClean="0">
                <a:solidFill>
                  <a:schemeClr val="tx1"/>
                </a:solidFill>
                <a:latin typeface="Century Gothic" pitchFamily="34" charset="0"/>
                <a:sym typeface="Century Gothic" pitchFamily="34" charset="0"/>
              </a:rPr>
              <a:t>жизни…</a:t>
            </a:r>
            <a:r>
              <a:rPr lang="en-US"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
        <p:nvSpPr>
          <p:cNvPr id="41988" name="Rectangle 3"/>
          <p:cNvSpPr>
            <a:spLocks/>
          </p:cNvSpPr>
          <p:nvPr/>
        </p:nvSpPr>
        <p:spPr bwMode="auto">
          <a:xfrm>
            <a:off x="5156200" y="698500"/>
            <a:ext cx="5003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20:12</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927100" y="4089400"/>
            <a:ext cx="91694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судимы были мертвые по написанному в книгах, сообразно с делами </a:t>
            </a:r>
            <a:r>
              <a:rPr lang="ru-RU" sz="4600" b="1" dirty="0" smtClean="0">
                <a:solidFill>
                  <a:schemeClr val="tx1"/>
                </a:solidFill>
                <a:latin typeface="Century Gothic" pitchFamily="34" charset="0"/>
                <a:sym typeface="Century Gothic" pitchFamily="34" charset="0"/>
              </a:rPr>
              <a:t>своими.</a:t>
            </a:r>
            <a:endParaRPr lang="en-US" sz="4600" b="1" dirty="0">
              <a:solidFill>
                <a:schemeClr val="tx1"/>
              </a:solidFill>
              <a:latin typeface="Century Gothic" pitchFamily="34" charset="0"/>
              <a:sym typeface="Century Gothic" pitchFamily="34" charset="0"/>
            </a:endParaRPr>
          </a:p>
        </p:txBody>
      </p:sp>
      <p:sp>
        <p:nvSpPr>
          <p:cNvPr id="43012" name="Rectangle 3"/>
          <p:cNvSpPr>
            <a:spLocks/>
          </p:cNvSpPr>
          <p:nvPr/>
        </p:nvSpPr>
        <p:spPr bwMode="auto">
          <a:xfrm>
            <a:off x="5613400" y="698500"/>
            <a:ext cx="4876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20:12</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p:cNvSpPr>
          <p:nvPr/>
        </p:nvSpPr>
        <p:spPr bwMode="auto">
          <a:xfrm>
            <a:off x="4406900" y="1485900"/>
            <a:ext cx="5410200" cy="5486400"/>
          </a:xfrm>
          <a:prstGeom prst="rect">
            <a:avLst/>
          </a:prstGeom>
          <a:noFill/>
          <a:ln w="12700">
            <a:noFill/>
            <a:miter lim="800000"/>
            <a:headEnd/>
            <a:tailEnd/>
          </a:ln>
        </p:spPr>
        <p:txBody>
          <a:bodyPr lIns="0" tIns="0" rIns="457200" bIns="0" anchor="ctr"/>
          <a:lstStyle/>
          <a:p>
            <a:pPr>
              <a:tabLst>
                <a:tab pos="595313" algn="l"/>
                <a:tab pos="2743200" algn="ctr"/>
                <a:tab pos="2971800" algn="ctr"/>
                <a:tab pos="5486400" algn="r"/>
                <a:tab pos="6491288" algn="r"/>
              </a:tabLst>
            </a:pPr>
            <a:r>
              <a:rPr lang="en-US" sz="5900" b="1">
                <a:solidFill>
                  <a:schemeClr val="tx1"/>
                </a:solidFill>
                <a:latin typeface="Times" pitchFamily="18" charset="0"/>
                <a:cs typeface="Times" pitchFamily="18" charset="0"/>
                <a:sym typeface="Times" pitchFamily="18" charset="0"/>
              </a:rPr>
              <a:t>GOD’S JUDGMENT AND GREAT 2300 DAY PROPHECY</a:t>
            </a:r>
          </a:p>
          <a:p>
            <a:pPr>
              <a:tabLst>
                <a:tab pos="595313" algn="l"/>
                <a:tab pos="2743200" algn="ctr"/>
                <a:tab pos="2971800" algn="ctr"/>
                <a:tab pos="5486400" algn="r"/>
                <a:tab pos="6491288" algn="r"/>
              </a:tabLst>
            </a:pPr>
            <a:endParaRPr lang="en-US" sz="5900" b="1">
              <a:solidFill>
                <a:schemeClr val="tx1"/>
              </a:solidFill>
              <a:latin typeface="Times" pitchFamily="18" charset="0"/>
              <a:cs typeface="Times" pitchFamily="18" charset="0"/>
              <a:sym typeface="Times" pitchFamily="18" charset="0"/>
            </a:endParaRPr>
          </a:p>
        </p:txBody>
      </p:sp>
      <p:pic>
        <p:nvPicPr>
          <p:cNvPr id="16387" name="Picture 2"/>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1" name="Rectangle 3"/>
          <p:cNvSpPr>
            <a:spLocks/>
          </p:cNvSpPr>
          <p:nvPr/>
        </p:nvSpPr>
        <p:spPr bwMode="auto">
          <a:xfrm>
            <a:off x="4229100" y="1041400"/>
            <a:ext cx="6032500" cy="2463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90000"/>
              </a:lnSpc>
              <a:defRPr/>
            </a:pPr>
            <a:r>
              <a:rPr lang="ru-RU" sz="4400" b="1" dirty="0">
                <a:solidFill>
                  <a:srgbClr val="FFFF00"/>
                </a:solidFill>
                <a:latin typeface="Times" pitchFamily="1" charset="0"/>
                <a:ea typeface="ヒラギノ角ゴ ProN W3" pitchFamily="1" charset="-128"/>
                <a:cs typeface="Times" pitchFamily="1" charset="0"/>
                <a:sym typeface="Times" pitchFamily="1" charset="0"/>
              </a:rPr>
              <a:t>БОЖИЙ СУД И ВЕЛИЧЕСТВЕННОЕ ПРОРОЧЕСТВО</a:t>
            </a:r>
            <a:r>
              <a:rPr lang="en-US" sz="4400" b="1" dirty="0">
                <a:solidFill>
                  <a:srgbClr val="FFFF00"/>
                </a:solidFill>
                <a:latin typeface="Times" pitchFamily="1" charset="0"/>
                <a:ea typeface="ヒラギノ角ゴ ProN W3" pitchFamily="1" charset="-128"/>
                <a:cs typeface="Times" pitchFamily="1" charset="0"/>
                <a:sym typeface="Times" pitchFamily="1" charset="0"/>
              </a:rPr>
              <a:t>...</a:t>
            </a:r>
          </a:p>
        </p:txBody>
      </p:sp>
      <p:sp>
        <p:nvSpPr>
          <p:cNvPr id="17412" name="Rectangle 4"/>
          <p:cNvSpPr>
            <a:spLocks/>
          </p:cNvSpPr>
          <p:nvPr/>
        </p:nvSpPr>
        <p:spPr bwMode="auto">
          <a:xfrm>
            <a:off x="1357312" y="6067425"/>
            <a:ext cx="6770688" cy="147637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457200" bIns="0" anchor="ctr">
            <a:spAutoFit/>
          </a:bodyPr>
          <a:lstStyle/>
          <a:p>
            <a:pPr>
              <a:defRPr/>
            </a:pPr>
            <a:r>
              <a:rPr lang="ru-RU" sz="9600" b="1" dirty="0">
                <a:solidFill>
                  <a:srgbClr val="FFFF00"/>
                </a:solidFill>
                <a:latin typeface="Times" pitchFamily="1" charset="0"/>
                <a:ea typeface="ヒラギノ角ゴ ProN W3" pitchFamily="1" charset="-128"/>
                <a:cs typeface="Times" pitchFamily="1" charset="0"/>
                <a:sym typeface="Times" pitchFamily="1" charset="0"/>
              </a:rPr>
              <a:t>о </a:t>
            </a:r>
            <a:r>
              <a:rPr lang="en-US" sz="9600" b="1" dirty="0">
                <a:solidFill>
                  <a:srgbClr val="FFFF00"/>
                </a:solidFill>
                <a:latin typeface="Times" pitchFamily="1" charset="0"/>
                <a:ea typeface="ヒラギノ角ゴ ProN W3" pitchFamily="1" charset="-128"/>
                <a:cs typeface="Times" pitchFamily="1" charset="0"/>
                <a:sym typeface="Times" pitchFamily="1" charset="0"/>
              </a:rPr>
              <a:t>2300</a:t>
            </a:r>
            <a:r>
              <a:rPr lang="ru-RU" sz="9600" b="1" dirty="0">
                <a:solidFill>
                  <a:srgbClr val="FFFF00"/>
                </a:solidFill>
                <a:latin typeface="Times" pitchFamily="1" charset="0"/>
                <a:ea typeface="ヒラギノ角ゴ ProN W3" pitchFamily="1" charset="-128"/>
                <a:cs typeface="Times" pitchFamily="1" charset="0"/>
                <a:sym typeface="Times" pitchFamily="1" charset="0"/>
              </a:rPr>
              <a:t> днях</a:t>
            </a:r>
            <a:endParaRPr lang="en-US" sz="5600" b="1" dirty="0">
              <a:solidFill>
                <a:srgbClr val="FFFF00"/>
              </a:solidFill>
              <a:latin typeface="Times" pitchFamily="1" charset="0"/>
              <a:ea typeface="ヒラギノ角ゴ ProN W3" pitchFamily="1" charset="-128"/>
              <a:cs typeface="Times" pitchFamily="1" charset="0"/>
              <a:sym typeface="Times" pitchFamily="1"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762500" y="584200"/>
            <a:ext cx="57277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20:13, 15</a:t>
            </a:r>
          </a:p>
        </p:txBody>
      </p:sp>
      <p:sp>
        <p:nvSpPr>
          <p:cNvPr id="45060" name="Rectangle 3"/>
          <p:cNvSpPr>
            <a:spLocks/>
          </p:cNvSpPr>
          <p:nvPr/>
        </p:nvSpPr>
        <p:spPr bwMode="auto">
          <a:xfrm>
            <a:off x="930275" y="4064000"/>
            <a:ext cx="8991600" cy="271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34" charset="0"/>
                <a:sym typeface="Century Gothic" pitchFamily="34" charset="0"/>
              </a:rPr>
              <a:t>Тогда </a:t>
            </a:r>
            <a:r>
              <a:rPr lang="ru-RU" sz="4600" b="1" dirty="0">
                <a:solidFill>
                  <a:schemeClr val="tx1"/>
                </a:solidFill>
                <a:latin typeface="Century Gothic" pitchFamily="34" charset="0"/>
                <a:sym typeface="Century Gothic" pitchFamily="34" charset="0"/>
              </a:rPr>
              <a:t>отдало море мертвых, бывших в нем,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34" charset="0"/>
                <a:sym typeface="Century Gothic" pitchFamily="34" charset="0"/>
              </a:rPr>
              <a:t>и смерть и ад отдали мертвых, которые были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34" charset="0"/>
                <a:sym typeface="Century Gothic" pitchFamily="34" charset="0"/>
              </a:rPr>
              <a:t>в </a:t>
            </a:r>
            <a:r>
              <a:rPr lang="ru-RU" sz="4600" b="1" dirty="0" smtClean="0">
                <a:solidFill>
                  <a:schemeClr val="tx1"/>
                </a:solidFill>
                <a:latin typeface="Century Gothic" pitchFamily="34" charset="0"/>
                <a:sym typeface="Century Gothic" pitchFamily="34" charset="0"/>
              </a:rPr>
              <a:t>них… </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6083" name="Rectangle 2"/>
          <p:cNvSpPr>
            <a:spLocks/>
          </p:cNvSpPr>
          <p:nvPr/>
        </p:nvSpPr>
        <p:spPr bwMode="auto">
          <a:xfrm>
            <a:off x="482600" y="4038600"/>
            <a:ext cx="10160000" cy="20701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судим был </a:t>
            </a:r>
            <a:r>
              <a:rPr lang="ru-RU" sz="4600" b="1" dirty="0" smtClean="0">
                <a:solidFill>
                  <a:schemeClr val="tx1"/>
                </a:solidFill>
                <a:latin typeface="Century Gothic" pitchFamily="34" charset="0"/>
                <a:sym typeface="Century Gothic" pitchFamily="34" charset="0"/>
              </a:rPr>
              <a:t>каждый по </a:t>
            </a:r>
            <a:r>
              <a:rPr lang="ru-RU" sz="4600" b="1" dirty="0">
                <a:solidFill>
                  <a:schemeClr val="tx1"/>
                </a:solidFill>
                <a:latin typeface="Century Gothic" pitchFamily="34" charset="0"/>
                <a:sym typeface="Century Gothic" pitchFamily="34" charset="0"/>
              </a:rPr>
              <a:t>делам своим.</a:t>
            </a:r>
            <a:endParaRPr lang="en-US" sz="4600" b="1" dirty="0">
              <a:solidFill>
                <a:schemeClr val="tx1"/>
              </a:solidFill>
              <a:latin typeface="Century Gothic" pitchFamily="34" charset="0"/>
              <a:sym typeface="Century Gothic" pitchFamily="34" charset="0"/>
            </a:endParaRPr>
          </a:p>
        </p:txBody>
      </p:sp>
      <p:sp>
        <p:nvSpPr>
          <p:cNvPr id="46084" name="Rectangle 2"/>
          <p:cNvSpPr>
            <a:spLocks/>
          </p:cNvSpPr>
          <p:nvPr/>
        </p:nvSpPr>
        <p:spPr bwMode="auto">
          <a:xfrm>
            <a:off x="4762500" y="584200"/>
            <a:ext cx="57277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20:13, 15</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927100" y="4635500"/>
            <a:ext cx="8953500" cy="2070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И кто не был записан в книге жизни, тот был брошен в озеро </a:t>
            </a:r>
            <a:r>
              <a:rPr lang="ru-RU" sz="4600" b="1" dirty="0" smtClean="0">
                <a:solidFill>
                  <a:schemeClr val="tx1"/>
                </a:solidFill>
                <a:latin typeface="Century Gothic" pitchFamily="34" charset="0"/>
                <a:sym typeface="Century Gothic" pitchFamily="34" charset="0"/>
              </a:rPr>
              <a:t>огненное.</a:t>
            </a:r>
            <a:endParaRPr lang="en-US" sz="4600" b="1" dirty="0">
              <a:solidFill>
                <a:schemeClr val="tx1"/>
              </a:solidFill>
              <a:latin typeface="Century Gothic" pitchFamily="34" charset="0"/>
              <a:sym typeface="Century Gothic" pitchFamily="34" charset="0"/>
            </a:endParaRPr>
          </a:p>
        </p:txBody>
      </p:sp>
      <p:sp>
        <p:nvSpPr>
          <p:cNvPr id="47108" name="Rectangle 2"/>
          <p:cNvSpPr>
            <a:spLocks/>
          </p:cNvSpPr>
          <p:nvPr/>
        </p:nvSpPr>
        <p:spPr bwMode="auto">
          <a:xfrm>
            <a:off x="4762500" y="584200"/>
            <a:ext cx="57277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20:13, 15</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8131" name="Rectangle 2"/>
          <p:cNvSpPr>
            <a:spLocks/>
          </p:cNvSpPr>
          <p:nvPr/>
        </p:nvSpPr>
        <p:spPr bwMode="auto">
          <a:xfrm>
            <a:off x="5410200" y="596900"/>
            <a:ext cx="37211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Римлянам</a:t>
            </a:r>
            <a:r>
              <a:rPr lang="en-US" sz="3600" b="1">
                <a:solidFill>
                  <a:schemeClr val="tx1"/>
                </a:solidFill>
                <a:latin typeface="Century Gothic" pitchFamily="34" charset="0"/>
                <a:sym typeface="Century Gothic" pitchFamily="34" charset="0"/>
              </a:rPr>
              <a:t> 2:3</a:t>
            </a:r>
          </a:p>
        </p:txBody>
      </p:sp>
      <p:sp>
        <p:nvSpPr>
          <p:cNvPr id="48132" name="Rectangle 3"/>
          <p:cNvSpPr>
            <a:spLocks/>
          </p:cNvSpPr>
          <p:nvPr/>
        </p:nvSpPr>
        <p:spPr bwMode="auto">
          <a:xfrm>
            <a:off x="203200" y="4267200"/>
            <a:ext cx="101346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Неужели </a:t>
            </a:r>
            <a:r>
              <a:rPr lang="ru-RU" sz="4600" b="1" dirty="0">
                <a:solidFill>
                  <a:schemeClr val="tx1"/>
                </a:solidFill>
                <a:latin typeface="Century Gothic" pitchFamily="34" charset="0"/>
                <a:sym typeface="Century Gothic" pitchFamily="34" charset="0"/>
              </a:rPr>
              <a:t>думаешь ты, человек, что избежишь суда Божия</a:t>
            </a:r>
            <a:r>
              <a:rPr lang="en-US"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a:p>
            <a:pPr algn="ctr">
              <a:lnSpc>
                <a:spcPct val="90000"/>
              </a:lnSpc>
            </a:pP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279400" y="4673600"/>
            <a:ext cx="10134600" cy="2717800"/>
          </a:xfrm>
          <a:prstGeom prst="rect">
            <a:avLst/>
          </a:prstGeom>
          <a:noFill/>
          <a:ln w="12700">
            <a:noFill/>
            <a:miter lim="800000"/>
            <a:headEnd/>
            <a:tailEnd/>
          </a:ln>
        </p:spPr>
        <p:txBody>
          <a:bodyPr lIns="0" tIns="0" rIns="457200" bIns="0" anchor="ctr"/>
          <a:lstStyle/>
          <a:p>
            <a:pPr>
              <a:lnSpc>
                <a:spcPct val="90000"/>
              </a:lnSpc>
            </a:pPr>
            <a:r>
              <a:rPr lang="en-US" sz="4600" b="1" dirty="0">
                <a:solidFill>
                  <a:schemeClr val="tx1"/>
                </a:solidFill>
                <a:latin typeface="Century Gothic" pitchFamily="34" charset="0"/>
                <a:sym typeface="Century Gothic" pitchFamily="34" charset="0"/>
              </a:rPr>
              <a:t> </a:t>
            </a:r>
            <a:r>
              <a:rPr lang="ru-RU" sz="4600" b="1" dirty="0">
                <a:solidFill>
                  <a:schemeClr val="tx1"/>
                </a:solidFill>
                <a:latin typeface="Century Gothic" pitchFamily="34" charset="0"/>
                <a:sym typeface="Century Gothic" pitchFamily="34" charset="0"/>
              </a:rPr>
              <a:t>Господи! не от Твоего ли имени мы пророчествовали? и не Твоим ли именем бесов изгоняли? и не Твоим ли именем многие чудеса творили</a:t>
            </a:r>
            <a:r>
              <a:rPr lang="ru-RU"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a:p>
            <a:pPr>
              <a:lnSpc>
                <a:spcPct val="90000"/>
              </a:lnSpc>
            </a:pPr>
            <a:endParaRPr lang="en-US" sz="4600" b="1" dirty="0">
              <a:solidFill>
                <a:schemeClr val="tx1"/>
              </a:solidFill>
              <a:latin typeface="Century Gothic" pitchFamily="34" charset="0"/>
              <a:sym typeface="Century Gothic" pitchFamily="34" charset="0"/>
            </a:endParaRPr>
          </a:p>
        </p:txBody>
      </p:sp>
      <p:sp>
        <p:nvSpPr>
          <p:cNvPr id="50180" name="Rectangle 3"/>
          <p:cNvSpPr>
            <a:spLocks/>
          </p:cNvSpPr>
          <p:nvPr/>
        </p:nvSpPr>
        <p:spPr bwMode="auto">
          <a:xfrm>
            <a:off x="4838700" y="2120900"/>
            <a:ext cx="53467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Многие </a:t>
            </a:r>
            <a:r>
              <a:rPr lang="ru-RU" sz="4600" b="1" dirty="0">
                <a:solidFill>
                  <a:schemeClr val="tx1"/>
                </a:solidFill>
                <a:latin typeface="Century Gothic" pitchFamily="34" charset="0"/>
                <a:sym typeface="Century Gothic" pitchFamily="34" charset="0"/>
              </a:rPr>
              <a:t>скажут Мне в тот день: </a:t>
            </a:r>
            <a:r>
              <a:rPr lang="ru-RU" sz="4600" b="1" dirty="0" smtClean="0">
                <a:solidFill>
                  <a:schemeClr val="tx1"/>
                </a:solidFill>
                <a:latin typeface="Century Gothic" pitchFamily="34" charset="0"/>
                <a:sym typeface="Century Gothic" pitchFamily="34" charset="0"/>
              </a:rPr>
              <a:t>„Господи</a:t>
            </a:r>
            <a:r>
              <a:rPr lang="ru-RU" sz="4600" b="1" dirty="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
        <p:nvSpPr>
          <p:cNvPr id="50181" name="Rectangle 4"/>
          <p:cNvSpPr>
            <a:spLocks/>
          </p:cNvSpPr>
          <p:nvPr/>
        </p:nvSpPr>
        <p:spPr bwMode="auto">
          <a:xfrm>
            <a:off x="4622800" y="838200"/>
            <a:ext cx="50546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Евангелие от Матфея</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7:22, 23</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431800" y="4140200"/>
            <a:ext cx="99568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тогда объявлю им: Я никогда не знал вас; отойдите от Меня, делающие беззаконие</a:t>
            </a:r>
            <a:r>
              <a:rPr lang="en-US"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
        <p:nvSpPr>
          <p:cNvPr id="51204" name="Rectangle 3"/>
          <p:cNvSpPr>
            <a:spLocks/>
          </p:cNvSpPr>
          <p:nvPr/>
        </p:nvSpPr>
        <p:spPr bwMode="auto">
          <a:xfrm>
            <a:off x="4622800" y="838200"/>
            <a:ext cx="48006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Евангелие от Матфея</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7:22, 23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4787900" y="838200"/>
            <a:ext cx="36576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8:14</a:t>
            </a:r>
          </a:p>
        </p:txBody>
      </p:sp>
      <p:sp>
        <p:nvSpPr>
          <p:cNvPr id="54276" name="Rectangle 3"/>
          <p:cNvSpPr>
            <a:spLocks/>
          </p:cNvSpPr>
          <p:nvPr/>
        </p:nvSpPr>
        <p:spPr bwMode="auto">
          <a:xfrm>
            <a:off x="1143000" y="4470400"/>
            <a:ext cx="9042400" cy="2921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34" charset="0"/>
                <a:sym typeface="Century Gothic" pitchFamily="34" charset="0"/>
              </a:rPr>
              <a:t>На </a:t>
            </a:r>
            <a:r>
              <a:rPr lang="ru-RU" sz="4600" b="1" dirty="0">
                <a:solidFill>
                  <a:schemeClr val="tx1"/>
                </a:solidFill>
                <a:latin typeface="Century Gothic" pitchFamily="34" charset="0"/>
                <a:sym typeface="Century Gothic" pitchFamily="34" charset="0"/>
              </a:rPr>
              <a:t>две тысячи триста вечеров и утр; и тогда святилище </a:t>
            </a:r>
            <a:r>
              <a:rPr lang="ru-RU" sz="4600" b="1" dirty="0" smtClean="0">
                <a:solidFill>
                  <a:schemeClr val="tx1"/>
                </a:solidFill>
                <a:latin typeface="Century Gothic" pitchFamily="34" charset="0"/>
                <a:sym typeface="Century Gothic" pitchFamily="34" charset="0"/>
              </a:rPr>
              <a:t>очистится.</a:t>
            </a:r>
            <a:endParaRPr lang="en-US" sz="4600" b="1" dirty="0">
              <a:solidFill>
                <a:schemeClr val="tx1"/>
              </a:solidFill>
              <a:latin typeface="Century Gothic" pitchFamily="34" charset="0"/>
              <a:sym typeface="Century Gothic" pitchFamily="34" charset="0"/>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4140200" y="838200"/>
            <a:ext cx="42164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smtClean="0">
                <a:solidFill>
                  <a:schemeClr val="tx1"/>
                </a:solidFill>
                <a:latin typeface="Century Gothic" pitchFamily="34" charset="0"/>
                <a:sym typeface="Century Gothic" pitchFamily="34" charset="0"/>
              </a:rPr>
              <a:t>Иезекииль</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4:6</a:t>
            </a:r>
          </a:p>
        </p:txBody>
      </p:sp>
      <p:sp>
        <p:nvSpPr>
          <p:cNvPr id="57348" name="Rectangle 3"/>
          <p:cNvSpPr>
            <a:spLocks/>
          </p:cNvSpPr>
          <p:nvPr/>
        </p:nvSpPr>
        <p:spPr bwMode="auto">
          <a:xfrm>
            <a:off x="3937000" y="4876800"/>
            <a:ext cx="5575300" cy="20701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34" charset="0"/>
                <a:sym typeface="Century Gothic" pitchFamily="34" charset="0"/>
              </a:rPr>
              <a:t>...</a:t>
            </a:r>
            <a:r>
              <a:rPr lang="ru-RU" sz="4600" b="1" dirty="0" smtClean="0">
                <a:solidFill>
                  <a:schemeClr val="tx1"/>
                </a:solidFill>
                <a:latin typeface="Century Gothic" pitchFamily="34" charset="0"/>
                <a:sym typeface="Century Gothic" pitchFamily="34" charset="0"/>
              </a:rPr>
              <a:t>День </a:t>
            </a:r>
            <a:r>
              <a:rPr lang="ru-RU" sz="4600" b="1" dirty="0">
                <a:solidFill>
                  <a:schemeClr val="tx1"/>
                </a:solidFill>
                <a:latin typeface="Century Gothic" pitchFamily="34" charset="0"/>
                <a:sym typeface="Century Gothic" pitchFamily="34" charset="0"/>
              </a:rPr>
              <a:t>за год Я определил </a:t>
            </a:r>
            <a:r>
              <a:rPr lang="ru-RU" sz="4600" b="1" dirty="0" smtClean="0">
                <a:solidFill>
                  <a:schemeClr val="tx1"/>
                </a:solidFill>
                <a:latin typeface="Century Gothic" pitchFamily="34" charset="0"/>
                <a:sym typeface="Century Gothic" pitchFamily="34" charset="0"/>
              </a:rPr>
              <a:t>тебе.</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5943600" y="1085850"/>
            <a:ext cx="2806700" cy="13843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a:solidFill>
                  <a:schemeClr val="tx1"/>
                </a:solidFill>
                <a:latin typeface="Century Gothic" pitchFamily="34" charset="0"/>
                <a:sym typeface="Gill Sans MT Bold"/>
              </a:rPr>
              <a:t>2300</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34" charset="0"/>
                <a:sym typeface="Gill Sans MT Bold"/>
              </a:rPr>
              <a:t>дней</a:t>
            </a:r>
            <a:r>
              <a:rPr lang="en-US" sz="4600" b="1">
                <a:solidFill>
                  <a:schemeClr val="tx1"/>
                </a:solidFill>
                <a:latin typeface="Century Gothic" pitchFamily="34" charset="0"/>
                <a:sym typeface="Gill Sans MT Bold"/>
              </a:rPr>
              <a:t>?</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12700" y="0"/>
            <a:ext cx="10172700" cy="7620000"/>
          </a:xfrm>
          <a:prstGeom prst="rect">
            <a:avLst/>
          </a:prstGeom>
          <a:noFill/>
          <a:ln w="12700">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228600" y="4292600"/>
            <a:ext cx="9956800" cy="271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и святого города твоего, чтобы покрыто было преступление, запечатаны были грехи и заглажены </a:t>
            </a:r>
            <a:r>
              <a:rPr lang="ru-RU" sz="4600" b="1" dirty="0" smtClean="0">
                <a:solidFill>
                  <a:schemeClr val="tx1"/>
                </a:solidFill>
                <a:latin typeface="Century Gothic" pitchFamily="34" charset="0"/>
                <a:sym typeface="Century Gothic" pitchFamily="34" charset="0"/>
              </a:rPr>
              <a:t>беззакония…</a:t>
            </a:r>
            <a:endParaRPr lang="en-US" sz="4600" b="1" dirty="0">
              <a:solidFill>
                <a:schemeClr val="tx1"/>
              </a:solidFill>
              <a:latin typeface="Century Gothic" pitchFamily="34" charset="0"/>
              <a:sym typeface="Century Gothic" pitchFamily="34" charset="0"/>
            </a:endParaRPr>
          </a:p>
        </p:txBody>
      </p:sp>
      <p:sp>
        <p:nvSpPr>
          <p:cNvPr id="60420" name="Rectangle 3"/>
          <p:cNvSpPr>
            <a:spLocks/>
          </p:cNvSpPr>
          <p:nvPr/>
        </p:nvSpPr>
        <p:spPr bwMode="auto">
          <a:xfrm>
            <a:off x="3098800" y="2679700"/>
            <a:ext cx="67056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Семьдесят </a:t>
            </a:r>
            <a:r>
              <a:rPr lang="ru-RU" sz="4600" b="1" dirty="0" err="1">
                <a:solidFill>
                  <a:schemeClr val="tx1"/>
                </a:solidFill>
                <a:latin typeface="Century Gothic" pitchFamily="34" charset="0"/>
                <a:sym typeface="Century Gothic" pitchFamily="34" charset="0"/>
              </a:rPr>
              <a:t>седмин</a:t>
            </a:r>
            <a:r>
              <a:rPr lang="ru-RU" sz="4600" b="1" dirty="0">
                <a:solidFill>
                  <a:schemeClr val="tx1"/>
                </a:solidFill>
                <a:latin typeface="Century Gothic" pitchFamily="34" charset="0"/>
                <a:sym typeface="Century Gothic" pitchFamily="34" charset="0"/>
              </a:rPr>
              <a:t> определены для народа твоего </a:t>
            </a:r>
            <a:endParaRPr lang="en-US" sz="4600" b="1" dirty="0">
              <a:solidFill>
                <a:schemeClr val="tx1"/>
              </a:solidFill>
              <a:latin typeface="Century Gothic" pitchFamily="34" charset="0"/>
              <a:sym typeface="Century Gothic" pitchFamily="34" charset="0"/>
            </a:endParaRPr>
          </a:p>
        </p:txBody>
      </p:sp>
      <p:sp>
        <p:nvSpPr>
          <p:cNvPr id="60421" name="Rectangle 4"/>
          <p:cNvSpPr>
            <a:spLocks/>
          </p:cNvSpPr>
          <p:nvPr/>
        </p:nvSpPr>
        <p:spPr bwMode="auto">
          <a:xfrm>
            <a:off x="4432300" y="838200"/>
            <a:ext cx="38354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9:24</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1028700" y="3810000"/>
            <a:ext cx="8763000" cy="3352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чтобы приведена была правда вечная, и запечатаны были видение и пророк, и помазан был Святой </a:t>
            </a:r>
            <a:r>
              <a:rPr lang="ru-RU" sz="4600" b="1" dirty="0" smtClean="0">
                <a:solidFill>
                  <a:schemeClr val="tx1"/>
                </a:solidFill>
                <a:latin typeface="Century Gothic" pitchFamily="34" charset="0"/>
                <a:sym typeface="Century Gothic" pitchFamily="34" charset="0"/>
              </a:rPr>
              <a:t>святых.</a:t>
            </a:r>
            <a:endParaRPr lang="en-US" sz="4600" b="1" dirty="0">
              <a:solidFill>
                <a:schemeClr val="tx1"/>
              </a:solidFill>
              <a:latin typeface="Century Gothic" pitchFamily="34" charset="0"/>
              <a:sym typeface="Century Gothic" pitchFamily="34" charset="0"/>
            </a:endParaRPr>
          </a:p>
        </p:txBody>
      </p:sp>
      <p:sp>
        <p:nvSpPr>
          <p:cNvPr id="61444" name="Rectangle 4"/>
          <p:cNvSpPr>
            <a:spLocks/>
          </p:cNvSpPr>
          <p:nvPr/>
        </p:nvSpPr>
        <p:spPr bwMode="auto">
          <a:xfrm>
            <a:off x="4432300" y="838200"/>
            <a:ext cx="38354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9:24</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355600" y="381000"/>
            <a:ext cx="9296400" cy="914400"/>
          </a:xfrm>
          <a:prstGeom prst="rect">
            <a:avLst/>
          </a:prstGeom>
          <a:noFill/>
          <a:ln w="12700">
            <a:noFill/>
            <a:miter lim="800000"/>
            <a:headEnd/>
            <a:tailEnd/>
          </a:ln>
        </p:spPr>
        <p:txBody>
          <a:bodyPr lIns="0" tIns="0" rIns="457200" bIns="0" anchor="ctr"/>
          <a:lstStyle/>
          <a:p>
            <a:pPr>
              <a:lnSpc>
                <a:spcPct val="90000"/>
              </a:lnSpc>
            </a:pPr>
            <a:r>
              <a:rPr lang="en-US" sz="5500" b="1" dirty="0">
                <a:solidFill>
                  <a:schemeClr val="tx1"/>
                </a:solidFill>
                <a:latin typeface="Times" pitchFamily="18" charset="0"/>
                <a:cs typeface="Times" pitchFamily="18" charset="0"/>
                <a:sym typeface="Times" pitchFamily="18" charset="0"/>
              </a:rPr>
              <a:t>70 </a:t>
            </a:r>
            <a:r>
              <a:rPr lang="ru-RU" sz="5500" b="1" dirty="0" smtClean="0">
                <a:solidFill>
                  <a:schemeClr val="tx1"/>
                </a:solidFill>
                <a:latin typeface="Times" pitchFamily="18" charset="0"/>
                <a:cs typeface="Times" pitchFamily="18" charset="0"/>
                <a:sym typeface="Times" pitchFamily="18" charset="0"/>
              </a:rPr>
              <a:t>недель</a:t>
            </a:r>
            <a:r>
              <a:rPr lang="en-US" sz="5500" b="1" dirty="0" smtClean="0">
                <a:solidFill>
                  <a:schemeClr val="tx1"/>
                </a:solidFill>
                <a:latin typeface="Times" pitchFamily="18" charset="0"/>
                <a:cs typeface="Times" pitchFamily="18" charset="0"/>
                <a:sym typeface="Times" pitchFamily="18" charset="0"/>
              </a:rPr>
              <a:t> = 490 </a:t>
            </a:r>
            <a:r>
              <a:rPr lang="ru-RU" sz="5500" b="1" dirty="0">
                <a:solidFill>
                  <a:schemeClr val="tx1"/>
                </a:solidFill>
                <a:latin typeface="Times" pitchFamily="18" charset="0"/>
                <a:cs typeface="Times" pitchFamily="18" charset="0"/>
                <a:sym typeface="Times" pitchFamily="18" charset="0"/>
              </a:rPr>
              <a:t>лет</a:t>
            </a:r>
            <a:r>
              <a:rPr lang="en-US" sz="5500" b="1" dirty="0">
                <a:solidFill>
                  <a:schemeClr val="tx1"/>
                </a:solidFill>
                <a:latin typeface="Times" pitchFamily="18" charset="0"/>
                <a:cs typeface="Times" pitchFamily="18" charset="0"/>
                <a:sym typeface="Times" pitchFamily="18" charset="0"/>
              </a:rPr>
              <a:t> </a:t>
            </a:r>
          </a:p>
        </p:txBody>
      </p:sp>
      <p:sp>
        <p:nvSpPr>
          <p:cNvPr id="62468" name="Rectangle 3"/>
          <p:cNvSpPr>
            <a:spLocks/>
          </p:cNvSpPr>
          <p:nvPr/>
        </p:nvSpPr>
        <p:spPr bwMode="auto">
          <a:xfrm>
            <a:off x="2527300" y="1479550"/>
            <a:ext cx="2438400" cy="622300"/>
          </a:xfrm>
          <a:prstGeom prst="rect">
            <a:avLst/>
          </a:prstGeom>
          <a:noFill/>
          <a:ln w="12700">
            <a:noFill/>
            <a:miter lim="800000"/>
            <a:headEnd/>
            <a:tailEnd/>
          </a:ln>
        </p:spPr>
        <p:txBody>
          <a:bodyPr lIns="0" tIns="0" rIns="457200" bIns="0" anchor="ctr"/>
          <a:lstStyle/>
          <a:p>
            <a:pPr>
              <a:lnSpc>
                <a:spcPct val="90000"/>
              </a:lnSpc>
            </a:pPr>
            <a:r>
              <a:rPr lang="en-US" sz="3600" b="1">
                <a:solidFill>
                  <a:srgbClr val="FFFF66"/>
                </a:solidFill>
                <a:latin typeface="Times" pitchFamily="18" charset="0"/>
                <a:cs typeface="Times" pitchFamily="18" charset="0"/>
                <a:sym typeface="Times" pitchFamily="18" charset="0"/>
              </a:rPr>
              <a:t>483 </a:t>
            </a:r>
            <a:r>
              <a:rPr lang="ru-RU" sz="3600" b="1">
                <a:solidFill>
                  <a:srgbClr val="FFFF66"/>
                </a:solidFill>
                <a:latin typeface="Times" pitchFamily="18" charset="0"/>
                <a:cs typeface="Times" pitchFamily="18" charset="0"/>
                <a:sym typeface="Times" pitchFamily="18" charset="0"/>
              </a:rPr>
              <a:t>года</a:t>
            </a:r>
            <a:endParaRPr lang="en-US" sz="3600" b="1">
              <a:solidFill>
                <a:srgbClr val="FFFF66"/>
              </a:solidFill>
              <a:latin typeface="Times" pitchFamily="18" charset="0"/>
              <a:cs typeface="Times" pitchFamily="18" charset="0"/>
              <a:sym typeface="Times" pitchFamily="18" charset="0"/>
            </a:endParaRPr>
          </a:p>
        </p:txBody>
      </p:sp>
      <p:sp>
        <p:nvSpPr>
          <p:cNvPr id="62469" name="Rectangle 4"/>
          <p:cNvSpPr>
            <a:spLocks/>
          </p:cNvSpPr>
          <p:nvPr/>
        </p:nvSpPr>
        <p:spPr bwMode="auto">
          <a:xfrm>
            <a:off x="6591300" y="1289050"/>
            <a:ext cx="2336800" cy="622300"/>
          </a:xfrm>
          <a:prstGeom prst="rect">
            <a:avLst/>
          </a:prstGeom>
          <a:noFill/>
          <a:ln w="12700">
            <a:noFill/>
            <a:miter lim="800000"/>
            <a:headEnd/>
            <a:tailEnd/>
          </a:ln>
        </p:spPr>
        <p:txBody>
          <a:bodyPr lIns="0" tIns="0" rIns="457200" bIns="0" anchor="ctr"/>
          <a:lstStyle/>
          <a:p>
            <a:pPr algn="ctr">
              <a:lnSpc>
                <a:spcPct val="90000"/>
              </a:lnSpc>
            </a:pPr>
            <a:r>
              <a:rPr lang="en-US" sz="3600" b="1">
                <a:solidFill>
                  <a:srgbClr val="FFFF66"/>
                </a:solidFill>
                <a:latin typeface="Times" pitchFamily="18" charset="0"/>
                <a:cs typeface="Times" pitchFamily="18" charset="0"/>
                <a:sym typeface="Times" pitchFamily="18" charset="0"/>
              </a:rPr>
              <a:t>7 </a:t>
            </a:r>
            <a:r>
              <a:rPr lang="ru-RU" sz="3600" b="1">
                <a:solidFill>
                  <a:srgbClr val="FFFF66"/>
                </a:solidFill>
                <a:latin typeface="Times" pitchFamily="18" charset="0"/>
                <a:cs typeface="Times" pitchFamily="18" charset="0"/>
                <a:sym typeface="Times" pitchFamily="18" charset="0"/>
              </a:rPr>
              <a:t>лет</a:t>
            </a:r>
            <a:endParaRPr lang="en-US" sz="3600" b="1">
              <a:solidFill>
                <a:srgbClr val="FFFF66"/>
              </a:solidFill>
              <a:latin typeface="Times" pitchFamily="18" charset="0"/>
              <a:cs typeface="Times" pitchFamily="18" charset="0"/>
              <a:sym typeface="Times" pitchFamily="18" charset="0"/>
            </a:endParaRPr>
          </a:p>
        </p:txBody>
      </p:sp>
      <p:sp>
        <p:nvSpPr>
          <p:cNvPr id="62470" name="Rectangle 5"/>
          <p:cNvSpPr>
            <a:spLocks/>
          </p:cNvSpPr>
          <p:nvPr/>
        </p:nvSpPr>
        <p:spPr bwMode="auto">
          <a:xfrm>
            <a:off x="6400800" y="1911350"/>
            <a:ext cx="1155700" cy="622300"/>
          </a:xfrm>
          <a:prstGeom prst="rect">
            <a:avLst/>
          </a:prstGeom>
          <a:noFill/>
          <a:ln w="12700">
            <a:noFill/>
            <a:miter lim="800000"/>
            <a:headEnd/>
            <a:tailEnd/>
          </a:ln>
        </p:spPr>
        <p:txBody>
          <a:bodyPr lIns="0" tIns="0" rIns="457200" bIns="0" anchor="ctr"/>
          <a:lstStyle/>
          <a:p>
            <a:pPr>
              <a:lnSpc>
                <a:spcPct val="90000"/>
              </a:lnSpc>
            </a:pPr>
            <a:r>
              <a:rPr lang="en-US" sz="3600" b="1" dirty="0" smtClean="0">
                <a:solidFill>
                  <a:schemeClr val="tx1"/>
                </a:solidFill>
                <a:latin typeface="Times" pitchFamily="18" charset="0"/>
                <a:cs typeface="Times" pitchFamily="18" charset="0"/>
                <a:sym typeface="Times" pitchFamily="18" charset="0"/>
              </a:rPr>
              <a:t>3</a:t>
            </a:r>
            <a:r>
              <a:rPr lang="ru-RU" sz="3600" b="1" dirty="0" smtClean="0">
                <a:solidFill>
                  <a:schemeClr val="tx1"/>
                </a:solidFill>
                <a:latin typeface="Times" pitchFamily="18" charset="0"/>
                <a:cs typeface="Times" pitchFamily="18" charset="0"/>
                <a:sym typeface="Times" pitchFamily="18" charset="0"/>
              </a:rPr>
              <a:t>,</a:t>
            </a:r>
            <a:r>
              <a:rPr lang="en-US" sz="3600" b="1" dirty="0" smtClean="0">
                <a:solidFill>
                  <a:schemeClr val="tx1"/>
                </a:solidFill>
                <a:latin typeface="Times" pitchFamily="18" charset="0"/>
                <a:cs typeface="Times" pitchFamily="18" charset="0"/>
                <a:sym typeface="Times" pitchFamily="18" charset="0"/>
              </a:rPr>
              <a:t>5</a:t>
            </a:r>
            <a:endParaRPr lang="en-US" sz="3600" b="1" dirty="0">
              <a:solidFill>
                <a:schemeClr val="tx1"/>
              </a:solidFill>
              <a:latin typeface="Times" pitchFamily="18" charset="0"/>
              <a:cs typeface="Times" pitchFamily="18" charset="0"/>
              <a:sym typeface="Times" pitchFamily="18" charset="0"/>
            </a:endParaRPr>
          </a:p>
        </p:txBody>
      </p:sp>
      <p:sp>
        <p:nvSpPr>
          <p:cNvPr id="62471" name="Rectangle 6"/>
          <p:cNvSpPr>
            <a:spLocks/>
          </p:cNvSpPr>
          <p:nvPr/>
        </p:nvSpPr>
        <p:spPr bwMode="auto">
          <a:xfrm>
            <a:off x="7937500" y="1911350"/>
            <a:ext cx="1244600" cy="622300"/>
          </a:xfrm>
          <a:prstGeom prst="rect">
            <a:avLst/>
          </a:prstGeom>
          <a:noFill/>
          <a:ln w="12700">
            <a:noFill/>
            <a:miter lim="800000"/>
            <a:headEnd/>
            <a:tailEnd/>
          </a:ln>
        </p:spPr>
        <p:txBody>
          <a:bodyPr lIns="0" tIns="0" rIns="457200" bIns="0" anchor="ctr"/>
          <a:lstStyle/>
          <a:p>
            <a:pPr>
              <a:lnSpc>
                <a:spcPct val="90000"/>
              </a:lnSpc>
            </a:pPr>
            <a:r>
              <a:rPr lang="en-US" sz="3600" b="1" dirty="0" smtClean="0">
                <a:solidFill>
                  <a:schemeClr val="tx1"/>
                </a:solidFill>
                <a:latin typeface="Times" pitchFamily="18" charset="0"/>
                <a:cs typeface="Times" pitchFamily="18" charset="0"/>
                <a:sym typeface="Times" pitchFamily="18" charset="0"/>
              </a:rPr>
              <a:t>3</a:t>
            </a:r>
            <a:r>
              <a:rPr lang="ru-RU" sz="3600" b="1" dirty="0" smtClean="0">
                <a:solidFill>
                  <a:schemeClr val="tx1"/>
                </a:solidFill>
                <a:latin typeface="Times" pitchFamily="18" charset="0"/>
                <a:cs typeface="Times" pitchFamily="18" charset="0"/>
                <a:sym typeface="Times" pitchFamily="18" charset="0"/>
              </a:rPr>
              <a:t>,</a:t>
            </a:r>
            <a:r>
              <a:rPr lang="en-US" sz="3600" b="1" dirty="0" smtClean="0">
                <a:solidFill>
                  <a:schemeClr val="tx1"/>
                </a:solidFill>
                <a:latin typeface="Times" pitchFamily="18" charset="0"/>
                <a:cs typeface="Times" pitchFamily="18" charset="0"/>
                <a:sym typeface="Times" pitchFamily="18" charset="0"/>
              </a:rPr>
              <a:t>5</a:t>
            </a:r>
            <a:endParaRPr lang="en-US" sz="3600" b="1" dirty="0">
              <a:solidFill>
                <a:schemeClr val="tx1"/>
              </a:solidFill>
              <a:latin typeface="Times" pitchFamily="18" charset="0"/>
              <a:cs typeface="Times" pitchFamily="18" charset="0"/>
              <a:sym typeface="Times" pitchFamily="18" charset="0"/>
            </a:endParaRPr>
          </a:p>
        </p:txBody>
      </p:sp>
      <p:sp>
        <p:nvSpPr>
          <p:cNvPr id="62472" name="Rectangle 7"/>
          <p:cNvSpPr>
            <a:spLocks/>
          </p:cNvSpPr>
          <p:nvPr/>
        </p:nvSpPr>
        <p:spPr bwMode="auto">
          <a:xfrm>
            <a:off x="0" y="2603500"/>
            <a:ext cx="40894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FFFF66"/>
                </a:solidFill>
                <a:latin typeface="Times" pitchFamily="18" charset="0"/>
                <a:cs typeface="Times" pitchFamily="18" charset="0"/>
                <a:sym typeface="Times" pitchFamily="18" charset="0"/>
              </a:rPr>
              <a:t>ВОССТАНОВЛЕНИЕ ИЕРУСАЛИМА</a:t>
            </a:r>
            <a:endParaRPr lang="en-US" sz="2400" b="1">
              <a:solidFill>
                <a:srgbClr val="FFFF66"/>
              </a:solidFill>
              <a:latin typeface="Times" pitchFamily="18" charset="0"/>
              <a:cs typeface="Times" pitchFamily="18" charset="0"/>
              <a:sym typeface="Times" pitchFamily="18" charset="0"/>
            </a:endParaRPr>
          </a:p>
        </p:txBody>
      </p:sp>
      <p:sp>
        <p:nvSpPr>
          <p:cNvPr id="62473" name="Rectangle 8"/>
          <p:cNvSpPr>
            <a:spLocks/>
          </p:cNvSpPr>
          <p:nvPr/>
        </p:nvSpPr>
        <p:spPr bwMode="auto">
          <a:xfrm>
            <a:off x="736600" y="5956300"/>
            <a:ext cx="2057400" cy="1117600"/>
          </a:xfrm>
          <a:prstGeom prst="rect">
            <a:avLst/>
          </a:prstGeom>
          <a:noFill/>
          <a:ln w="12700">
            <a:noFill/>
            <a:miter lim="800000"/>
            <a:headEnd/>
            <a:tailEnd/>
          </a:ln>
        </p:spPr>
        <p:txBody>
          <a:bodyPr lIns="0" tIns="0" rIns="457200" bIns="0" anchor="ctr"/>
          <a:lstStyle/>
          <a:p>
            <a:pPr>
              <a:lnSpc>
                <a:spcPct val="90000"/>
              </a:lnSpc>
            </a:pPr>
            <a:r>
              <a:rPr lang="en-US" sz="3600" b="1" dirty="0">
                <a:solidFill>
                  <a:srgbClr val="FFFF66"/>
                </a:solidFill>
                <a:latin typeface="Times" pitchFamily="18" charset="0"/>
                <a:cs typeface="Times" pitchFamily="18" charset="0"/>
                <a:sym typeface="Times" pitchFamily="18" charset="0"/>
              </a:rPr>
              <a:t>457</a:t>
            </a:r>
          </a:p>
          <a:p>
            <a:pPr>
              <a:lnSpc>
                <a:spcPct val="90000"/>
              </a:lnSpc>
            </a:pPr>
            <a:r>
              <a:rPr lang="ru-RU" sz="3600" b="1" dirty="0">
                <a:solidFill>
                  <a:srgbClr val="FFFF66"/>
                </a:solidFill>
                <a:latin typeface="Times" pitchFamily="18" charset="0"/>
                <a:cs typeface="Times" pitchFamily="18" charset="0"/>
                <a:sym typeface="Times" pitchFamily="18" charset="0"/>
              </a:rPr>
              <a:t>до </a:t>
            </a:r>
            <a:r>
              <a:rPr lang="ru-RU" sz="3600" b="1" dirty="0" smtClean="0">
                <a:solidFill>
                  <a:srgbClr val="FFFF66"/>
                </a:solidFill>
                <a:latin typeface="Times" pitchFamily="18" charset="0"/>
                <a:cs typeface="Times" pitchFamily="18" charset="0"/>
                <a:sym typeface="Times" pitchFamily="18" charset="0"/>
              </a:rPr>
              <a:t>РХ</a:t>
            </a:r>
            <a:endParaRPr lang="en-US" sz="3600" b="1" dirty="0">
              <a:solidFill>
                <a:srgbClr val="FFFF66"/>
              </a:solidFill>
              <a:latin typeface="Times" pitchFamily="18" charset="0"/>
              <a:cs typeface="Times" pitchFamily="18" charset="0"/>
              <a:sym typeface="Times" pitchFamily="18" charset="0"/>
            </a:endParaRPr>
          </a:p>
        </p:txBody>
      </p:sp>
      <p:sp>
        <p:nvSpPr>
          <p:cNvPr id="62474" name="Rectangle 9"/>
          <p:cNvSpPr>
            <a:spLocks/>
          </p:cNvSpPr>
          <p:nvPr/>
        </p:nvSpPr>
        <p:spPr bwMode="auto">
          <a:xfrm>
            <a:off x="5473700" y="5956300"/>
            <a:ext cx="1790700" cy="11176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27</a:t>
            </a:r>
          </a:p>
          <a:p>
            <a:pPr>
              <a:lnSpc>
                <a:spcPct val="90000"/>
              </a:lnSpc>
            </a:pPr>
            <a:r>
              <a:rPr lang="ru-RU" sz="3600" b="1">
                <a:solidFill>
                  <a:schemeClr val="tx1"/>
                </a:solidFill>
                <a:latin typeface="Times" pitchFamily="18" charset="0"/>
                <a:cs typeface="Times" pitchFamily="18" charset="0"/>
                <a:sym typeface="Times" pitchFamily="18" charset="0"/>
              </a:rPr>
              <a:t>по РХ</a:t>
            </a:r>
            <a:endParaRPr lang="en-US" sz="3600" b="1">
              <a:solidFill>
                <a:schemeClr val="tx1"/>
              </a:solidFill>
              <a:latin typeface="Times" pitchFamily="18" charset="0"/>
              <a:cs typeface="Times" pitchFamily="18" charset="0"/>
              <a:sym typeface="Times" pitchFamily="18" charset="0"/>
            </a:endParaRPr>
          </a:p>
        </p:txBody>
      </p:sp>
      <p:sp>
        <p:nvSpPr>
          <p:cNvPr id="62475" name="Rectangle 10"/>
          <p:cNvSpPr>
            <a:spLocks/>
          </p:cNvSpPr>
          <p:nvPr/>
        </p:nvSpPr>
        <p:spPr bwMode="auto">
          <a:xfrm>
            <a:off x="7264400" y="5956300"/>
            <a:ext cx="1663700" cy="11176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31</a:t>
            </a:r>
            <a:r>
              <a:rPr lang="ru-RU" sz="3600" b="1">
                <a:solidFill>
                  <a:schemeClr val="tx1"/>
                </a:solidFill>
                <a:latin typeface="Times" pitchFamily="18" charset="0"/>
                <a:cs typeface="Times" pitchFamily="18" charset="0"/>
                <a:sym typeface="Times" pitchFamily="18" charset="0"/>
              </a:rPr>
              <a:t> </a:t>
            </a:r>
            <a:br>
              <a:rPr lang="ru-RU" sz="3600" b="1">
                <a:solidFill>
                  <a:schemeClr val="tx1"/>
                </a:solidFill>
                <a:latin typeface="Times" pitchFamily="18" charset="0"/>
                <a:cs typeface="Times" pitchFamily="18" charset="0"/>
                <a:sym typeface="Times" pitchFamily="18" charset="0"/>
              </a:rPr>
            </a:br>
            <a:r>
              <a:rPr lang="ru-RU" sz="3600" b="1">
                <a:solidFill>
                  <a:schemeClr val="tx1"/>
                </a:solidFill>
                <a:latin typeface="Times" pitchFamily="18" charset="0"/>
                <a:cs typeface="Times" pitchFamily="18" charset="0"/>
                <a:sym typeface="Times" pitchFamily="18" charset="0"/>
              </a:rPr>
              <a:t>по РХ</a:t>
            </a:r>
            <a:endParaRPr lang="en-US" sz="3600" b="1">
              <a:solidFill>
                <a:schemeClr val="tx1"/>
              </a:solidFill>
              <a:latin typeface="Times" pitchFamily="18" charset="0"/>
              <a:cs typeface="Times" pitchFamily="18" charset="0"/>
              <a:sym typeface="Times" pitchFamily="18" charset="0"/>
            </a:endParaRPr>
          </a:p>
        </p:txBody>
      </p:sp>
      <p:sp>
        <p:nvSpPr>
          <p:cNvPr id="62476" name="Rectangle 11"/>
          <p:cNvSpPr>
            <a:spLocks/>
          </p:cNvSpPr>
          <p:nvPr/>
        </p:nvSpPr>
        <p:spPr bwMode="auto">
          <a:xfrm>
            <a:off x="8724900" y="5956300"/>
            <a:ext cx="1782763" cy="1117600"/>
          </a:xfrm>
          <a:prstGeom prst="rect">
            <a:avLst/>
          </a:prstGeom>
          <a:noFill/>
          <a:ln w="12700">
            <a:noFill/>
            <a:miter lim="800000"/>
            <a:headEnd/>
            <a:tailEnd/>
          </a:ln>
        </p:spPr>
        <p:txBody>
          <a:bodyPr lIns="0" tIns="0" rIns="457200" bIns="0" anchor="ctr"/>
          <a:lstStyle/>
          <a:p>
            <a:pPr>
              <a:lnSpc>
                <a:spcPct val="90000"/>
              </a:lnSpc>
            </a:pPr>
            <a:r>
              <a:rPr lang="en-US" sz="3600" b="1" dirty="0">
                <a:solidFill>
                  <a:srgbClr val="FFFF00"/>
                </a:solidFill>
                <a:latin typeface="Times" pitchFamily="18" charset="0"/>
                <a:cs typeface="Times" pitchFamily="18" charset="0"/>
                <a:sym typeface="Times" pitchFamily="18" charset="0"/>
              </a:rPr>
              <a:t>34</a:t>
            </a:r>
          </a:p>
          <a:p>
            <a:pPr>
              <a:lnSpc>
                <a:spcPct val="90000"/>
              </a:lnSpc>
            </a:pPr>
            <a:r>
              <a:rPr lang="ru-RU" sz="3600" b="1" dirty="0">
                <a:solidFill>
                  <a:srgbClr val="FFFF00"/>
                </a:solidFill>
                <a:latin typeface="Times" pitchFamily="18" charset="0"/>
                <a:cs typeface="Times" pitchFamily="18" charset="0"/>
                <a:sym typeface="Times" pitchFamily="18" charset="0"/>
              </a:rPr>
              <a:t>по РХ</a:t>
            </a:r>
            <a:endParaRPr lang="en-US" sz="3600" b="1" dirty="0">
              <a:solidFill>
                <a:srgbClr val="FFFF00"/>
              </a:solidFill>
              <a:latin typeface="Times" pitchFamily="18" charset="0"/>
              <a:cs typeface="Times" pitchFamily="18" charset="0"/>
              <a:sym typeface="Times" pitchFamily="18" charset="0"/>
            </a:endParaRPr>
          </a:p>
        </p:txBody>
      </p:sp>
      <p:sp>
        <p:nvSpPr>
          <p:cNvPr id="62477" name="Rectangle 12"/>
          <p:cNvSpPr>
            <a:spLocks/>
          </p:cNvSpPr>
          <p:nvPr/>
        </p:nvSpPr>
        <p:spPr bwMode="auto">
          <a:xfrm>
            <a:off x="4897438" y="2603500"/>
            <a:ext cx="21082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FFFF66"/>
                </a:solidFill>
                <a:latin typeface="Times" pitchFamily="18" charset="0"/>
                <a:cs typeface="Times" pitchFamily="18" charset="0"/>
                <a:sym typeface="Times" pitchFamily="18" charset="0"/>
              </a:rPr>
              <a:t>МЕССИЯ</a:t>
            </a:r>
            <a:endParaRPr lang="en-US" sz="2400" b="1">
              <a:solidFill>
                <a:srgbClr val="FFFF66"/>
              </a:solidFill>
              <a:latin typeface="Times" pitchFamily="18" charset="0"/>
              <a:cs typeface="Times" pitchFamily="18" charset="0"/>
              <a:sym typeface="Times" pitchFamily="18" charset="0"/>
            </a:endParaRPr>
          </a:p>
        </p:txBody>
      </p:sp>
      <p:sp>
        <p:nvSpPr>
          <p:cNvPr id="62478" name="Rectangle 13"/>
          <p:cNvSpPr>
            <a:spLocks/>
          </p:cNvSpPr>
          <p:nvPr/>
        </p:nvSpPr>
        <p:spPr bwMode="auto">
          <a:xfrm>
            <a:off x="6400800" y="2603500"/>
            <a:ext cx="24384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FFFF66"/>
                </a:solidFill>
                <a:latin typeface="Times" pitchFamily="18" charset="0"/>
                <a:cs typeface="Times" pitchFamily="18" charset="0"/>
                <a:sym typeface="Times" pitchFamily="18" charset="0"/>
              </a:rPr>
              <a:t>ЖЕРТВА</a:t>
            </a:r>
            <a:endParaRPr lang="en-US" sz="2400" b="1">
              <a:solidFill>
                <a:srgbClr val="FFFF66"/>
              </a:solidFill>
              <a:latin typeface="Times" pitchFamily="18" charset="0"/>
              <a:cs typeface="Times" pitchFamily="18" charset="0"/>
              <a:sym typeface="Times" pitchFamily="18" charset="0"/>
            </a:endParaRPr>
          </a:p>
        </p:txBody>
      </p:sp>
      <p:sp>
        <p:nvSpPr>
          <p:cNvPr id="62479" name="Rectangle 14"/>
          <p:cNvSpPr>
            <a:spLocks/>
          </p:cNvSpPr>
          <p:nvPr/>
        </p:nvSpPr>
        <p:spPr bwMode="auto">
          <a:xfrm>
            <a:off x="8128000" y="2590800"/>
            <a:ext cx="2108200" cy="812800"/>
          </a:xfrm>
          <a:prstGeom prst="rect">
            <a:avLst/>
          </a:prstGeom>
          <a:noFill/>
          <a:ln w="12700">
            <a:noFill/>
            <a:miter lim="800000"/>
            <a:headEnd/>
            <a:tailEnd/>
          </a:ln>
        </p:spPr>
        <p:txBody>
          <a:bodyPr lIns="0" tIns="0" rIns="0" bIns="0" anchor="ctr"/>
          <a:lstStyle/>
          <a:p>
            <a:pPr algn="ctr"/>
            <a:r>
              <a:rPr lang="ru-RU" sz="2400" b="1">
                <a:solidFill>
                  <a:srgbClr val="FFFF66"/>
                </a:solidFill>
                <a:latin typeface="Times" pitchFamily="18" charset="0"/>
                <a:cs typeface="Times" pitchFamily="18" charset="0"/>
                <a:sym typeface="Times" pitchFamily="18" charset="0"/>
              </a:rPr>
              <a:t>ПОБИЕНИЕ СТЕФАНА</a:t>
            </a:r>
            <a:endParaRPr lang="en-US" sz="2400" b="1">
              <a:solidFill>
                <a:srgbClr val="FFFF66"/>
              </a:solidFill>
              <a:latin typeface="Times" pitchFamily="18" charset="0"/>
              <a:cs typeface="Times" pitchFamily="18" charset="0"/>
              <a:sym typeface="Times" pitchFamily="18"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3810000" y="838200"/>
            <a:ext cx="38481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9:25</a:t>
            </a:r>
          </a:p>
        </p:txBody>
      </p:sp>
      <p:sp>
        <p:nvSpPr>
          <p:cNvPr id="63492" name="Rectangle 3"/>
          <p:cNvSpPr>
            <a:spLocks/>
          </p:cNvSpPr>
          <p:nvPr/>
        </p:nvSpPr>
        <p:spPr bwMode="auto">
          <a:xfrm>
            <a:off x="495300" y="4114800"/>
            <a:ext cx="9766300" cy="3352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того времени, как выйдет повеление о восстановлении Иерусалима, </a:t>
            </a:r>
            <a:r>
              <a:rPr lang="ru-RU" sz="4600" b="1" dirty="0" smtClean="0">
                <a:solidFill>
                  <a:schemeClr val="tx1"/>
                </a:solidFill>
                <a:latin typeface="Century Gothic" pitchFamily="34" charset="0"/>
                <a:sym typeface="Century Gothic" pitchFamily="34" charset="0"/>
              </a:rPr>
              <a:t>до </a:t>
            </a:r>
            <a:r>
              <a:rPr lang="ru-RU" sz="4600" b="1" dirty="0">
                <a:solidFill>
                  <a:schemeClr val="tx1"/>
                </a:solidFill>
                <a:latin typeface="Century Gothic" pitchFamily="34" charset="0"/>
                <a:sym typeface="Century Gothic" pitchFamily="34" charset="0"/>
              </a:rPr>
              <a:t>Христа </a:t>
            </a:r>
            <a:r>
              <a:rPr lang="ru-RU" sz="4600" b="1" dirty="0" smtClean="0">
                <a:solidFill>
                  <a:schemeClr val="tx1"/>
                </a:solidFill>
                <a:latin typeface="Century Gothic" pitchFamily="34" charset="0"/>
                <a:sym typeface="Century Gothic" pitchFamily="34" charset="0"/>
              </a:rPr>
              <a:t>Владыки…</a:t>
            </a:r>
            <a:endParaRPr lang="en-US" sz="4600" b="1" dirty="0">
              <a:solidFill>
                <a:schemeClr val="tx1"/>
              </a:solidFill>
              <a:latin typeface="Century Gothic" pitchFamily="34" charset="0"/>
              <a:sym typeface="Century Gothic" pitchFamily="34" charset="0"/>
            </a:endParaRPr>
          </a:p>
        </p:txBody>
      </p:sp>
      <p:sp>
        <p:nvSpPr>
          <p:cNvPr id="63493" name="Rectangle 4"/>
          <p:cNvSpPr>
            <a:spLocks/>
          </p:cNvSpPr>
          <p:nvPr/>
        </p:nvSpPr>
        <p:spPr bwMode="auto">
          <a:xfrm>
            <a:off x="3822700" y="3060700"/>
            <a:ext cx="45466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Итак</a:t>
            </a:r>
            <a:r>
              <a:rPr lang="ru-RU" sz="4600" b="1" dirty="0">
                <a:solidFill>
                  <a:schemeClr val="tx1"/>
                </a:solidFill>
                <a:latin typeface="Century Gothic" pitchFamily="34" charset="0"/>
                <a:sym typeface="Century Gothic" pitchFamily="34" charset="0"/>
              </a:rPr>
              <a:t>, знай и разумей: с</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876300" y="4445000"/>
            <a:ext cx="9207500" cy="14986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…семь </a:t>
            </a:r>
            <a:r>
              <a:rPr lang="ru-RU" sz="4600" b="1" dirty="0" err="1">
                <a:solidFill>
                  <a:schemeClr val="tx1"/>
                </a:solidFill>
                <a:latin typeface="Century Gothic" pitchFamily="34" charset="0"/>
                <a:sym typeface="Century Gothic" pitchFamily="34" charset="0"/>
              </a:rPr>
              <a:t>седмин</a:t>
            </a:r>
            <a:r>
              <a:rPr lang="ru-RU" sz="4600" b="1" dirty="0">
                <a:solidFill>
                  <a:schemeClr val="tx1"/>
                </a:solidFill>
                <a:latin typeface="Century Gothic" pitchFamily="34" charset="0"/>
                <a:sym typeface="Century Gothic" pitchFamily="34" charset="0"/>
              </a:rPr>
              <a:t> и шестьдесят две </a:t>
            </a:r>
            <a:r>
              <a:rPr lang="ru-RU" sz="4600" b="1" dirty="0" err="1" smtClean="0">
                <a:solidFill>
                  <a:schemeClr val="tx1"/>
                </a:solidFill>
                <a:latin typeface="Century Gothic" pitchFamily="34" charset="0"/>
                <a:sym typeface="Century Gothic" pitchFamily="34" charset="0"/>
              </a:rPr>
              <a:t>седмины</a:t>
            </a:r>
            <a:r>
              <a:rPr lang="ru-RU"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
        <p:nvSpPr>
          <p:cNvPr id="64516" name="Rectangle 2"/>
          <p:cNvSpPr>
            <a:spLocks/>
          </p:cNvSpPr>
          <p:nvPr/>
        </p:nvSpPr>
        <p:spPr bwMode="auto">
          <a:xfrm>
            <a:off x="3810000" y="838200"/>
            <a:ext cx="38481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9:25</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3949700" y="838200"/>
            <a:ext cx="40386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Галатам</a:t>
            </a:r>
            <a:r>
              <a:rPr lang="en-US" sz="3600" b="1">
                <a:solidFill>
                  <a:schemeClr val="tx1"/>
                </a:solidFill>
                <a:latin typeface="Century Gothic" pitchFamily="34" charset="0"/>
                <a:sym typeface="Century Gothic" pitchFamily="34" charset="0"/>
              </a:rPr>
              <a:t> 4:4</a:t>
            </a:r>
          </a:p>
        </p:txBody>
      </p:sp>
      <p:sp>
        <p:nvSpPr>
          <p:cNvPr id="66564" name="Rectangle 3"/>
          <p:cNvSpPr>
            <a:spLocks/>
          </p:cNvSpPr>
          <p:nvPr/>
        </p:nvSpPr>
        <p:spPr bwMode="auto">
          <a:xfrm>
            <a:off x="889000" y="4495800"/>
            <a:ext cx="88138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Но </a:t>
            </a:r>
            <a:r>
              <a:rPr lang="ru-RU" sz="4600" b="1" dirty="0">
                <a:solidFill>
                  <a:schemeClr val="tx1"/>
                </a:solidFill>
                <a:latin typeface="Century Gothic" pitchFamily="34" charset="0"/>
                <a:sym typeface="Century Gothic" pitchFamily="34" charset="0"/>
              </a:rPr>
              <a:t>когда пришла полнота времени, Бог послал Сына Своего</a:t>
            </a:r>
            <a:r>
              <a:rPr lang="en-US"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4165600" y="838200"/>
            <a:ext cx="39243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Евангелие от Марка</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1:14, 15</a:t>
            </a:r>
          </a:p>
        </p:txBody>
      </p:sp>
      <p:sp>
        <p:nvSpPr>
          <p:cNvPr id="69636" name="Rectangle 3"/>
          <p:cNvSpPr>
            <a:spLocks/>
          </p:cNvSpPr>
          <p:nvPr/>
        </p:nvSpPr>
        <p:spPr bwMode="auto">
          <a:xfrm>
            <a:off x="647700" y="4114800"/>
            <a:ext cx="9512300" cy="3352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предан был Иоанн, пришел Иисус в Галилею, проповедуя Евангелие Царствия </a:t>
            </a:r>
            <a:r>
              <a:rPr lang="ru-RU" sz="4600" b="1" dirty="0" smtClean="0">
                <a:solidFill>
                  <a:schemeClr val="tx1"/>
                </a:solidFill>
                <a:latin typeface="Century Gothic" pitchFamily="34" charset="0"/>
                <a:sym typeface="Century Gothic" pitchFamily="34" charset="0"/>
              </a:rPr>
              <a:t>Божия и </a:t>
            </a:r>
            <a:r>
              <a:rPr lang="ru-RU" sz="4600" b="1" dirty="0">
                <a:solidFill>
                  <a:schemeClr val="tx1"/>
                </a:solidFill>
                <a:latin typeface="Century Gothic" pitchFamily="34" charset="0"/>
                <a:sym typeface="Century Gothic" pitchFamily="34" charset="0"/>
              </a:rPr>
              <a:t>говоря, что исполнилось </a:t>
            </a:r>
            <a:r>
              <a:rPr lang="ru-RU" sz="4600" b="1" dirty="0" smtClean="0">
                <a:solidFill>
                  <a:schemeClr val="tx1"/>
                </a:solidFill>
                <a:latin typeface="Century Gothic" pitchFamily="34" charset="0"/>
                <a:sym typeface="Century Gothic" pitchFamily="34" charset="0"/>
              </a:rPr>
              <a:t>время.</a:t>
            </a:r>
            <a:endParaRPr lang="en-US" sz="4600" b="1" dirty="0">
              <a:solidFill>
                <a:schemeClr val="tx1"/>
              </a:solidFill>
              <a:latin typeface="Century Gothic" pitchFamily="34" charset="0"/>
              <a:sym typeface="Century Gothic" pitchFamily="34" charset="0"/>
            </a:endParaRPr>
          </a:p>
        </p:txBody>
      </p:sp>
      <p:sp>
        <p:nvSpPr>
          <p:cNvPr id="69637" name="Rectangle 4"/>
          <p:cNvSpPr>
            <a:spLocks/>
          </p:cNvSpPr>
          <p:nvPr/>
        </p:nvSpPr>
        <p:spPr bwMode="auto">
          <a:xfrm>
            <a:off x="660400" y="3441700"/>
            <a:ext cx="8915400" cy="9017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После </a:t>
            </a:r>
            <a:r>
              <a:rPr lang="ru-RU" sz="4600" b="1" dirty="0">
                <a:solidFill>
                  <a:schemeClr val="tx1"/>
                </a:solidFill>
                <a:latin typeface="Century Gothic" pitchFamily="34" charset="0"/>
                <a:sym typeface="Century Gothic" pitchFamily="34" charset="0"/>
              </a:rPr>
              <a:t>же того как</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4165600" y="838200"/>
            <a:ext cx="38862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Евангелие от Луки</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3:1-3</a:t>
            </a:r>
          </a:p>
        </p:txBody>
      </p:sp>
      <p:sp>
        <p:nvSpPr>
          <p:cNvPr id="70660" name="Rectangle 3"/>
          <p:cNvSpPr>
            <a:spLocks/>
          </p:cNvSpPr>
          <p:nvPr/>
        </p:nvSpPr>
        <p:spPr bwMode="auto">
          <a:xfrm>
            <a:off x="431800" y="4368800"/>
            <a:ext cx="9296400" cy="271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правления </a:t>
            </a:r>
            <a:r>
              <a:rPr lang="ru-RU" sz="4600" b="1" dirty="0" err="1">
                <a:solidFill>
                  <a:schemeClr val="tx1"/>
                </a:solidFill>
                <a:latin typeface="Century Gothic" pitchFamily="34" charset="0"/>
                <a:sym typeface="Century Gothic" pitchFamily="34" charset="0"/>
              </a:rPr>
              <a:t>Тиверия</a:t>
            </a:r>
            <a:r>
              <a:rPr lang="ru-RU" sz="4600" b="1" dirty="0">
                <a:solidFill>
                  <a:schemeClr val="tx1"/>
                </a:solidFill>
                <a:latin typeface="Century Gothic" pitchFamily="34" charset="0"/>
                <a:sym typeface="Century Gothic" pitchFamily="34" charset="0"/>
              </a:rPr>
              <a:t> кесаря, когда Понтий Пилат начальствовал в Иудее</a:t>
            </a:r>
            <a:r>
              <a:rPr lang="en-US" sz="4600" b="1" dirty="0">
                <a:solidFill>
                  <a:schemeClr val="tx1"/>
                </a:solidFill>
                <a:latin typeface="Century Gothic" pitchFamily="34" charset="0"/>
                <a:sym typeface="Century Gothic" pitchFamily="34" charset="0"/>
              </a:rPr>
              <a:t>… </a:t>
            </a:r>
            <a:r>
              <a:rPr lang="ru-RU" sz="4600" b="1" dirty="0">
                <a:solidFill>
                  <a:schemeClr val="tx1"/>
                </a:solidFill>
                <a:latin typeface="Century Gothic" pitchFamily="34" charset="0"/>
                <a:sym typeface="Century Gothic" pitchFamily="34" charset="0"/>
              </a:rPr>
              <a:t>был глагол Божий к Иоанну</a:t>
            </a:r>
            <a:r>
              <a:rPr lang="en-US" sz="4600" b="1" dirty="0">
                <a:solidFill>
                  <a:schemeClr val="tx1"/>
                </a:solidFill>
                <a:latin typeface="Century Gothic" pitchFamily="34" charset="0"/>
                <a:sym typeface="Century Gothic" pitchFamily="34" charset="0"/>
              </a:rPr>
              <a:t>… </a:t>
            </a:r>
          </a:p>
        </p:txBody>
      </p:sp>
      <p:sp>
        <p:nvSpPr>
          <p:cNvPr id="70661" name="Rectangle 4"/>
          <p:cNvSpPr>
            <a:spLocks/>
          </p:cNvSpPr>
          <p:nvPr/>
        </p:nvSpPr>
        <p:spPr bwMode="auto">
          <a:xfrm>
            <a:off x="4165600" y="3060700"/>
            <a:ext cx="55626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В </a:t>
            </a:r>
            <a:r>
              <a:rPr lang="ru-RU" sz="4600" b="1" dirty="0">
                <a:solidFill>
                  <a:schemeClr val="tx1"/>
                </a:solidFill>
                <a:latin typeface="Century Gothic" pitchFamily="34" charset="0"/>
                <a:sym typeface="Century Gothic" pitchFamily="34" charset="0"/>
              </a:rPr>
              <a:t>пятнадцатый же год</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1079500" y="3581400"/>
            <a:ext cx="8242300" cy="3352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он проходил по всей окрестной стране Иорданской, проповедуя крещение покаяния для прощения </a:t>
            </a:r>
            <a:r>
              <a:rPr lang="ru-RU" sz="4600" b="1" dirty="0" smtClean="0">
                <a:solidFill>
                  <a:schemeClr val="tx1"/>
                </a:solidFill>
                <a:latin typeface="Century Gothic" pitchFamily="34" charset="0"/>
                <a:sym typeface="Century Gothic" pitchFamily="34" charset="0"/>
              </a:rPr>
              <a:t>грехов.</a:t>
            </a:r>
            <a:endParaRPr lang="en-US" sz="4600" b="1" dirty="0">
              <a:solidFill>
                <a:schemeClr val="tx1"/>
              </a:solidFill>
              <a:latin typeface="Century Gothic" pitchFamily="34" charset="0"/>
              <a:sym typeface="Century Gothic" pitchFamily="34" charset="0"/>
            </a:endParaRPr>
          </a:p>
        </p:txBody>
      </p:sp>
      <p:sp>
        <p:nvSpPr>
          <p:cNvPr id="71684" name="Rectangle 2"/>
          <p:cNvSpPr>
            <a:spLocks/>
          </p:cNvSpPr>
          <p:nvPr/>
        </p:nvSpPr>
        <p:spPr bwMode="auto">
          <a:xfrm>
            <a:off x="4165600" y="838200"/>
            <a:ext cx="35814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Евангелие от Луки</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3:1-3</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2"/>
          <p:cNvSpPr>
            <a:spLocks/>
          </p:cNvSpPr>
          <p:nvPr/>
        </p:nvSpPr>
        <p:spPr bwMode="auto">
          <a:xfrm>
            <a:off x="4419600" y="838200"/>
            <a:ext cx="43180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9:26, 27</a:t>
            </a:r>
          </a:p>
        </p:txBody>
      </p:sp>
      <p:sp>
        <p:nvSpPr>
          <p:cNvPr id="73732" name="Rectangle 3"/>
          <p:cNvSpPr>
            <a:spLocks/>
          </p:cNvSpPr>
          <p:nvPr/>
        </p:nvSpPr>
        <p:spPr bwMode="auto">
          <a:xfrm>
            <a:off x="977900" y="4419600"/>
            <a:ext cx="8851900" cy="22098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по истечении шестидесяти двух </a:t>
            </a:r>
            <a:r>
              <a:rPr lang="ru-RU" sz="4600" b="1" dirty="0" err="1">
                <a:solidFill>
                  <a:schemeClr val="tx1"/>
                </a:solidFill>
                <a:latin typeface="Century Gothic" pitchFamily="34" charset="0"/>
                <a:sym typeface="Century Gothic" pitchFamily="34" charset="0"/>
              </a:rPr>
              <a:t>седмин</a:t>
            </a:r>
            <a:r>
              <a:rPr lang="ru-RU" sz="4600" b="1" dirty="0">
                <a:solidFill>
                  <a:schemeClr val="tx1"/>
                </a:solidFill>
                <a:latin typeface="Century Gothic" pitchFamily="34" charset="0"/>
                <a:sym typeface="Century Gothic" pitchFamily="34" charset="0"/>
              </a:rPr>
              <a:t> предан будет смерти Христос, и не </a:t>
            </a:r>
            <a:r>
              <a:rPr lang="ru-RU" sz="4600" b="1" dirty="0" smtClean="0">
                <a:solidFill>
                  <a:schemeClr val="tx1"/>
                </a:solidFill>
                <a:latin typeface="Century Gothic" pitchFamily="34" charset="0"/>
                <a:sym typeface="Century Gothic" pitchFamily="34" charset="0"/>
              </a:rPr>
              <a:t>будет</a:t>
            </a:r>
            <a:r>
              <a:rPr lang="en-US"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9459" name="Rectangle 2"/>
          <p:cNvSpPr>
            <a:spLocks/>
          </p:cNvSpPr>
          <p:nvPr/>
        </p:nvSpPr>
        <p:spPr bwMode="auto">
          <a:xfrm>
            <a:off x="1155700" y="4419600"/>
            <a:ext cx="80772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Ибо </a:t>
            </a:r>
            <a:r>
              <a:rPr lang="ru-RU" sz="4600" b="1" dirty="0">
                <a:solidFill>
                  <a:schemeClr val="tx1"/>
                </a:solidFill>
                <a:latin typeface="Century Gothic" pitchFamily="34" charset="0"/>
                <a:sym typeface="Century Gothic" pitchFamily="34" charset="0"/>
              </a:rPr>
              <a:t>всем нам должно явиться пред судилище </a:t>
            </a:r>
            <a:r>
              <a:rPr lang="ru-RU" sz="4600" b="1" dirty="0" smtClean="0">
                <a:solidFill>
                  <a:schemeClr val="tx1"/>
                </a:solidFill>
                <a:latin typeface="Century Gothic" pitchFamily="34" charset="0"/>
                <a:sym typeface="Century Gothic" pitchFamily="34" charset="0"/>
              </a:rPr>
              <a:t>Христово…</a:t>
            </a:r>
            <a:endParaRPr lang="en-US" sz="4600" b="1" dirty="0">
              <a:solidFill>
                <a:schemeClr val="tx1"/>
              </a:solidFill>
              <a:latin typeface="Century Gothic" pitchFamily="34" charset="0"/>
              <a:sym typeface="Century Gothic" pitchFamily="34" charset="0"/>
            </a:endParaRPr>
          </a:p>
        </p:txBody>
      </p:sp>
      <p:sp>
        <p:nvSpPr>
          <p:cNvPr id="19460" name="Rectangle 3"/>
          <p:cNvSpPr>
            <a:spLocks/>
          </p:cNvSpPr>
          <p:nvPr/>
        </p:nvSpPr>
        <p:spPr bwMode="auto">
          <a:xfrm>
            <a:off x="4864100" y="673100"/>
            <a:ext cx="5118100" cy="635000"/>
          </a:xfrm>
          <a:prstGeom prst="rect">
            <a:avLst/>
          </a:prstGeom>
          <a:noFill/>
          <a:ln w="12700">
            <a:noFill/>
            <a:miter lim="800000"/>
            <a:headEnd/>
            <a:tailEnd/>
          </a:ln>
        </p:spPr>
        <p:txBody>
          <a:bodyPr lIns="0" tIns="0" rIns="457200" bIns="0" anchor="ctr"/>
          <a:lstStyle/>
          <a:p>
            <a:r>
              <a:rPr lang="en-US" sz="3600" b="1">
                <a:solidFill>
                  <a:schemeClr val="tx1"/>
                </a:solidFill>
                <a:latin typeface="Century Gothic" pitchFamily="34" charset="0"/>
                <a:sym typeface="Century Gothic" pitchFamily="34" charset="0"/>
              </a:rPr>
              <a:t>2 </a:t>
            </a:r>
            <a:r>
              <a:rPr lang="ru-RU" sz="3600" b="1">
                <a:solidFill>
                  <a:schemeClr val="tx1"/>
                </a:solidFill>
                <a:latin typeface="Century Gothic" pitchFamily="34" charset="0"/>
                <a:sym typeface="Century Gothic" pitchFamily="34" charset="0"/>
              </a:rPr>
              <a:t>Коринфянам</a:t>
            </a:r>
            <a:r>
              <a:rPr lang="en-US" sz="3600" b="1">
                <a:solidFill>
                  <a:schemeClr val="tx1"/>
                </a:solidFill>
                <a:latin typeface="Century Gothic" pitchFamily="34" charset="0"/>
                <a:sym typeface="Century Gothic" pitchFamily="34" charset="0"/>
              </a:rPr>
              <a:t> 5:10</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3"/>
          <p:cNvSpPr>
            <a:spLocks/>
          </p:cNvSpPr>
          <p:nvPr/>
        </p:nvSpPr>
        <p:spPr bwMode="auto">
          <a:xfrm>
            <a:off x="973138" y="4445000"/>
            <a:ext cx="9144000" cy="271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многих одна </a:t>
            </a:r>
            <a:r>
              <a:rPr lang="ru-RU" sz="4600" b="1" dirty="0" err="1">
                <a:solidFill>
                  <a:schemeClr val="tx1"/>
                </a:solidFill>
                <a:latin typeface="Century Gothic" pitchFamily="34" charset="0"/>
                <a:sym typeface="Century Gothic" pitchFamily="34" charset="0"/>
              </a:rPr>
              <a:t>седмина</a:t>
            </a:r>
            <a:r>
              <a:rPr lang="ru-RU" sz="4600" b="1" dirty="0">
                <a:solidFill>
                  <a:schemeClr val="tx1"/>
                </a:solidFill>
                <a:latin typeface="Century Gothic" pitchFamily="34" charset="0"/>
                <a:sym typeface="Century Gothic" pitchFamily="34" charset="0"/>
              </a:rPr>
              <a:t>, </a:t>
            </a:r>
          </a:p>
          <a:p>
            <a:pPr>
              <a:lnSpc>
                <a:spcPct val="90000"/>
              </a:lnSpc>
            </a:pPr>
            <a:r>
              <a:rPr lang="ru-RU" sz="4600" b="1" dirty="0">
                <a:solidFill>
                  <a:schemeClr val="tx1"/>
                </a:solidFill>
                <a:latin typeface="Century Gothic" pitchFamily="34" charset="0"/>
                <a:sym typeface="Century Gothic" pitchFamily="34" charset="0"/>
              </a:rPr>
              <a:t>а в половине </a:t>
            </a:r>
            <a:r>
              <a:rPr lang="ru-RU" sz="4600" b="1" dirty="0" err="1">
                <a:solidFill>
                  <a:schemeClr val="tx1"/>
                </a:solidFill>
                <a:latin typeface="Century Gothic" pitchFamily="34" charset="0"/>
                <a:sym typeface="Century Gothic" pitchFamily="34" charset="0"/>
              </a:rPr>
              <a:t>седмины</a:t>
            </a:r>
            <a:r>
              <a:rPr lang="ru-RU" sz="4600" b="1" dirty="0">
                <a:solidFill>
                  <a:schemeClr val="tx1"/>
                </a:solidFill>
                <a:latin typeface="Century Gothic" pitchFamily="34" charset="0"/>
                <a:sym typeface="Century Gothic" pitchFamily="34" charset="0"/>
              </a:rPr>
              <a:t> прекратится жертва и </a:t>
            </a:r>
            <a:r>
              <a:rPr lang="ru-RU" sz="4600" b="1" dirty="0" smtClean="0">
                <a:solidFill>
                  <a:schemeClr val="tx1"/>
                </a:solidFill>
                <a:latin typeface="Century Gothic" pitchFamily="34" charset="0"/>
                <a:sym typeface="Century Gothic" pitchFamily="34" charset="0"/>
              </a:rPr>
              <a:t>приношение</a:t>
            </a:r>
            <a:r>
              <a:rPr lang="en-US"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
        <p:nvSpPr>
          <p:cNvPr id="74756" name="Rectangle 4"/>
          <p:cNvSpPr>
            <a:spLocks/>
          </p:cNvSpPr>
          <p:nvPr/>
        </p:nvSpPr>
        <p:spPr bwMode="auto">
          <a:xfrm>
            <a:off x="4572000" y="3136900"/>
            <a:ext cx="48514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утвердит завет для</a:t>
            </a:r>
            <a:endParaRPr lang="en-US" sz="4600" b="1" dirty="0">
              <a:solidFill>
                <a:schemeClr val="tx1"/>
              </a:solidFill>
              <a:latin typeface="Century Gothic" pitchFamily="34" charset="0"/>
              <a:sym typeface="Century Gothic" pitchFamily="34" charset="0"/>
            </a:endParaRPr>
          </a:p>
        </p:txBody>
      </p:sp>
      <p:sp>
        <p:nvSpPr>
          <p:cNvPr id="74757" name="Rectangle 2"/>
          <p:cNvSpPr>
            <a:spLocks/>
          </p:cNvSpPr>
          <p:nvPr/>
        </p:nvSpPr>
        <p:spPr bwMode="auto">
          <a:xfrm>
            <a:off x="4419600" y="838200"/>
            <a:ext cx="43180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9:26, 27</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5779" name="Rectangle 2"/>
          <p:cNvSpPr>
            <a:spLocks/>
          </p:cNvSpPr>
          <p:nvPr/>
        </p:nvSpPr>
        <p:spPr bwMode="auto">
          <a:xfrm>
            <a:off x="3860800" y="762000"/>
            <a:ext cx="5943600" cy="622300"/>
          </a:xfrm>
          <a:prstGeom prst="rect">
            <a:avLst/>
          </a:prstGeom>
          <a:noFill/>
          <a:ln w="12700">
            <a:noFill/>
            <a:miter lim="800000"/>
            <a:headEnd/>
            <a:tailEnd/>
          </a:ln>
        </p:spPr>
        <p:txBody>
          <a:bodyPr lIns="0" tIns="0" rIns="457200" bIns="0" anchor="ctr"/>
          <a:lstStyle/>
          <a:p>
            <a:pPr>
              <a:lnSpc>
                <a:spcPct val="90000"/>
              </a:lnSpc>
            </a:pPr>
            <a:r>
              <a:rPr lang="en-US" sz="3600" b="1" dirty="0">
                <a:solidFill>
                  <a:schemeClr val="tx1"/>
                </a:solidFill>
                <a:latin typeface="Times" pitchFamily="18" charset="0"/>
                <a:cs typeface="Times" pitchFamily="18" charset="0"/>
                <a:sym typeface="Times" pitchFamily="18" charset="0"/>
              </a:rPr>
              <a:t>1 </a:t>
            </a:r>
            <a:r>
              <a:rPr lang="ru-RU" sz="3600" b="1" dirty="0" smtClean="0">
                <a:solidFill>
                  <a:schemeClr val="tx1"/>
                </a:solidFill>
                <a:latin typeface="Times" pitchFamily="18" charset="0"/>
                <a:cs typeface="Times" pitchFamily="18" charset="0"/>
                <a:sym typeface="Times" pitchFamily="18" charset="0"/>
              </a:rPr>
              <a:t>неделя</a:t>
            </a:r>
            <a:r>
              <a:rPr lang="en-US" sz="3600" b="1" dirty="0" smtClean="0">
                <a:solidFill>
                  <a:schemeClr val="tx1"/>
                </a:solidFill>
                <a:latin typeface="Times" pitchFamily="18" charset="0"/>
                <a:cs typeface="Times" pitchFamily="18" charset="0"/>
                <a:sym typeface="Times" pitchFamily="18" charset="0"/>
              </a:rPr>
              <a:t> = 7 </a:t>
            </a:r>
            <a:r>
              <a:rPr lang="ru-RU" sz="3600" b="1" dirty="0">
                <a:solidFill>
                  <a:schemeClr val="tx1"/>
                </a:solidFill>
                <a:latin typeface="Times" pitchFamily="18" charset="0"/>
                <a:cs typeface="Times" pitchFamily="18" charset="0"/>
                <a:sym typeface="Times" pitchFamily="18" charset="0"/>
              </a:rPr>
              <a:t>лет</a:t>
            </a:r>
            <a:r>
              <a:rPr lang="en-US" sz="3600" b="1" dirty="0">
                <a:solidFill>
                  <a:schemeClr val="tx1"/>
                </a:solidFill>
                <a:latin typeface="Times" pitchFamily="18" charset="0"/>
                <a:cs typeface="Times" pitchFamily="18" charset="0"/>
                <a:sym typeface="Times" pitchFamily="18" charset="0"/>
              </a:rPr>
              <a:t> </a:t>
            </a:r>
          </a:p>
        </p:txBody>
      </p:sp>
      <p:sp>
        <p:nvSpPr>
          <p:cNvPr id="75780" name="Rectangle 3"/>
          <p:cNvSpPr>
            <a:spLocks/>
          </p:cNvSpPr>
          <p:nvPr/>
        </p:nvSpPr>
        <p:spPr bwMode="auto">
          <a:xfrm>
            <a:off x="990600" y="1847850"/>
            <a:ext cx="2489200" cy="622300"/>
          </a:xfrm>
          <a:prstGeom prst="rect">
            <a:avLst/>
          </a:prstGeom>
          <a:noFill/>
          <a:ln w="12700">
            <a:noFill/>
            <a:miter lim="800000"/>
            <a:headEnd/>
            <a:tailEnd/>
          </a:ln>
        </p:spPr>
        <p:txBody>
          <a:bodyPr lIns="0" tIns="0" rIns="457200" bIns="0" anchor="ctr"/>
          <a:lstStyle/>
          <a:p>
            <a:pPr>
              <a:lnSpc>
                <a:spcPct val="90000"/>
              </a:lnSpc>
            </a:pPr>
            <a:r>
              <a:rPr lang="en-US" sz="3600" b="1">
                <a:solidFill>
                  <a:srgbClr val="808000"/>
                </a:solidFill>
                <a:latin typeface="Times" pitchFamily="18" charset="0"/>
                <a:cs typeface="Times" pitchFamily="18" charset="0"/>
                <a:sym typeface="Times" pitchFamily="18" charset="0"/>
              </a:rPr>
              <a:t>483 </a:t>
            </a:r>
            <a:r>
              <a:rPr lang="ru-RU" sz="3600" b="1">
                <a:solidFill>
                  <a:srgbClr val="808000"/>
                </a:solidFill>
                <a:latin typeface="Times" pitchFamily="18" charset="0"/>
                <a:cs typeface="Times" pitchFamily="18" charset="0"/>
                <a:sym typeface="Times" pitchFamily="18" charset="0"/>
              </a:rPr>
              <a:t>года</a:t>
            </a:r>
            <a:endParaRPr lang="en-US" sz="3600" b="1">
              <a:solidFill>
                <a:srgbClr val="808000"/>
              </a:solidFill>
              <a:latin typeface="Times" pitchFamily="18" charset="0"/>
              <a:cs typeface="Times" pitchFamily="18" charset="0"/>
              <a:sym typeface="Times" pitchFamily="18" charset="0"/>
            </a:endParaRPr>
          </a:p>
        </p:txBody>
      </p:sp>
      <p:sp>
        <p:nvSpPr>
          <p:cNvPr id="75781" name="Rectangle 4"/>
          <p:cNvSpPr>
            <a:spLocks/>
          </p:cNvSpPr>
          <p:nvPr/>
        </p:nvSpPr>
        <p:spPr bwMode="auto">
          <a:xfrm>
            <a:off x="4711700" y="2190750"/>
            <a:ext cx="1168400" cy="622300"/>
          </a:xfrm>
          <a:prstGeom prst="rect">
            <a:avLst/>
          </a:prstGeom>
          <a:noFill/>
          <a:ln w="12700">
            <a:noFill/>
            <a:miter lim="800000"/>
            <a:headEnd/>
            <a:tailEnd/>
          </a:ln>
        </p:spPr>
        <p:txBody>
          <a:bodyPr lIns="0" tIns="0" rIns="457200" bIns="0" anchor="ctr"/>
          <a:lstStyle/>
          <a:p>
            <a:pPr>
              <a:lnSpc>
                <a:spcPct val="90000"/>
              </a:lnSpc>
            </a:pPr>
            <a:r>
              <a:rPr lang="en-US" sz="3600" b="1" dirty="0" smtClean="0">
                <a:solidFill>
                  <a:schemeClr val="tx1"/>
                </a:solidFill>
                <a:latin typeface="Times" pitchFamily="18" charset="0"/>
                <a:cs typeface="Times" pitchFamily="18" charset="0"/>
                <a:sym typeface="Times" pitchFamily="18" charset="0"/>
              </a:rPr>
              <a:t>3</a:t>
            </a:r>
            <a:r>
              <a:rPr lang="ru-RU" sz="3600" b="1" dirty="0" smtClean="0">
                <a:solidFill>
                  <a:schemeClr val="tx1"/>
                </a:solidFill>
                <a:latin typeface="Times" pitchFamily="18" charset="0"/>
                <a:cs typeface="Times" pitchFamily="18" charset="0"/>
                <a:sym typeface="Times" pitchFamily="18" charset="0"/>
              </a:rPr>
              <a:t>,</a:t>
            </a:r>
            <a:r>
              <a:rPr lang="en-US" sz="3600" b="1" dirty="0" smtClean="0">
                <a:solidFill>
                  <a:schemeClr val="tx1"/>
                </a:solidFill>
                <a:latin typeface="Times" pitchFamily="18" charset="0"/>
                <a:cs typeface="Times" pitchFamily="18" charset="0"/>
                <a:sym typeface="Times" pitchFamily="18" charset="0"/>
              </a:rPr>
              <a:t>5</a:t>
            </a:r>
            <a:endParaRPr lang="en-US" sz="3600" b="1" dirty="0">
              <a:solidFill>
                <a:schemeClr val="tx1"/>
              </a:solidFill>
              <a:latin typeface="Times" pitchFamily="18" charset="0"/>
              <a:cs typeface="Times" pitchFamily="18" charset="0"/>
              <a:sym typeface="Times" pitchFamily="18" charset="0"/>
            </a:endParaRPr>
          </a:p>
        </p:txBody>
      </p:sp>
      <p:sp>
        <p:nvSpPr>
          <p:cNvPr id="75782" name="Rectangle 5"/>
          <p:cNvSpPr>
            <a:spLocks/>
          </p:cNvSpPr>
          <p:nvPr/>
        </p:nvSpPr>
        <p:spPr bwMode="auto">
          <a:xfrm>
            <a:off x="6578600" y="2190750"/>
            <a:ext cx="1168400" cy="622300"/>
          </a:xfrm>
          <a:prstGeom prst="rect">
            <a:avLst/>
          </a:prstGeom>
          <a:noFill/>
          <a:ln w="12700">
            <a:noFill/>
            <a:miter lim="800000"/>
            <a:headEnd/>
            <a:tailEnd/>
          </a:ln>
        </p:spPr>
        <p:txBody>
          <a:bodyPr lIns="0" tIns="0" rIns="457200" bIns="0" anchor="ctr"/>
          <a:lstStyle/>
          <a:p>
            <a:pPr>
              <a:lnSpc>
                <a:spcPct val="90000"/>
              </a:lnSpc>
            </a:pPr>
            <a:r>
              <a:rPr lang="en-US" sz="3600" b="1" dirty="0" smtClean="0">
                <a:solidFill>
                  <a:schemeClr val="tx1"/>
                </a:solidFill>
                <a:latin typeface="Times" pitchFamily="18" charset="0"/>
                <a:cs typeface="Times" pitchFamily="18" charset="0"/>
                <a:sym typeface="Times" pitchFamily="18" charset="0"/>
              </a:rPr>
              <a:t>3</a:t>
            </a:r>
            <a:r>
              <a:rPr lang="ru-RU" sz="3600" b="1" dirty="0" smtClean="0">
                <a:solidFill>
                  <a:schemeClr val="tx1"/>
                </a:solidFill>
                <a:latin typeface="Times" pitchFamily="18" charset="0"/>
                <a:cs typeface="Times" pitchFamily="18" charset="0"/>
                <a:sym typeface="Times" pitchFamily="18" charset="0"/>
              </a:rPr>
              <a:t>,</a:t>
            </a:r>
            <a:r>
              <a:rPr lang="en-US" sz="3600" b="1" dirty="0" smtClean="0">
                <a:solidFill>
                  <a:schemeClr val="tx1"/>
                </a:solidFill>
                <a:latin typeface="Times" pitchFamily="18" charset="0"/>
                <a:cs typeface="Times" pitchFamily="18" charset="0"/>
                <a:sym typeface="Times" pitchFamily="18" charset="0"/>
              </a:rPr>
              <a:t>5</a:t>
            </a:r>
            <a:endParaRPr lang="en-US" sz="3600" b="1" dirty="0">
              <a:solidFill>
                <a:schemeClr val="tx1"/>
              </a:solidFill>
              <a:latin typeface="Times" pitchFamily="18" charset="0"/>
              <a:cs typeface="Times" pitchFamily="18" charset="0"/>
              <a:sym typeface="Times" pitchFamily="18" charset="0"/>
            </a:endParaRPr>
          </a:p>
        </p:txBody>
      </p:sp>
      <p:sp>
        <p:nvSpPr>
          <p:cNvPr id="75783" name="Rectangle 6"/>
          <p:cNvSpPr>
            <a:spLocks/>
          </p:cNvSpPr>
          <p:nvPr/>
        </p:nvSpPr>
        <p:spPr bwMode="auto">
          <a:xfrm>
            <a:off x="3568700" y="6470650"/>
            <a:ext cx="1803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27</a:t>
            </a:r>
            <a:r>
              <a:rPr lang="ru-RU" sz="3600" b="1">
                <a:solidFill>
                  <a:schemeClr val="tx1"/>
                </a:solidFill>
                <a:latin typeface="Times" pitchFamily="18" charset="0"/>
                <a:cs typeface="Times" pitchFamily="18" charset="0"/>
                <a:sym typeface="Times" pitchFamily="18" charset="0"/>
              </a:rPr>
              <a:t> г.</a:t>
            </a:r>
            <a:endParaRPr lang="en-US" sz="3600" b="1">
              <a:solidFill>
                <a:schemeClr val="tx1"/>
              </a:solidFill>
              <a:latin typeface="Times" pitchFamily="18" charset="0"/>
              <a:cs typeface="Times" pitchFamily="18" charset="0"/>
              <a:sym typeface="Times" pitchFamily="18" charset="0"/>
            </a:endParaRPr>
          </a:p>
        </p:txBody>
      </p:sp>
      <p:sp>
        <p:nvSpPr>
          <p:cNvPr id="75784" name="Rectangle 7"/>
          <p:cNvSpPr>
            <a:spLocks/>
          </p:cNvSpPr>
          <p:nvPr/>
        </p:nvSpPr>
        <p:spPr bwMode="auto">
          <a:xfrm>
            <a:off x="6959600" y="6470650"/>
            <a:ext cx="1803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34 </a:t>
            </a:r>
            <a:r>
              <a:rPr lang="ru-RU" sz="3600" b="1">
                <a:solidFill>
                  <a:schemeClr val="tx1"/>
                </a:solidFill>
                <a:latin typeface="Times" pitchFamily="18" charset="0"/>
                <a:cs typeface="Times" pitchFamily="18" charset="0"/>
                <a:sym typeface="Times" pitchFamily="18" charset="0"/>
              </a:rPr>
              <a:t>г.</a:t>
            </a:r>
            <a:endParaRPr lang="en-US" sz="3600" b="1">
              <a:solidFill>
                <a:schemeClr val="tx1"/>
              </a:solidFill>
              <a:latin typeface="Times" pitchFamily="18" charset="0"/>
              <a:cs typeface="Times" pitchFamily="18" charset="0"/>
              <a:sym typeface="Times" pitchFamily="18" charset="0"/>
            </a:endParaRPr>
          </a:p>
        </p:txBody>
      </p:sp>
      <p:sp>
        <p:nvSpPr>
          <p:cNvPr id="75785" name="Rectangle 8"/>
          <p:cNvSpPr>
            <a:spLocks/>
          </p:cNvSpPr>
          <p:nvPr/>
        </p:nvSpPr>
        <p:spPr bwMode="auto">
          <a:xfrm>
            <a:off x="5334000" y="6470650"/>
            <a:ext cx="1803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a:t>
            </a:r>
            <a:r>
              <a:rPr lang="ru-RU" sz="3600" b="1">
                <a:solidFill>
                  <a:schemeClr val="tx1"/>
                </a:solidFill>
                <a:latin typeface="Times" pitchFamily="18" charset="0"/>
                <a:cs typeface="Times" pitchFamily="18" charset="0"/>
                <a:sym typeface="Times" pitchFamily="18" charset="0"/>
              </a:rPr>
              <a:t>1 г.</a:t>
            </a:r>
            <a:endParaRPr lang="en-US" sz="3600" b="1">
              <a:solidFill>
                <a:schemeClr val="tx1"/>
              </a:solidFill>
              <a:latin typeface="Times" pitchFamily="18" charset="0"/>
              <a:cs typeface="Times" pitchFamily="18" charset="0"/>
              <a:sym typeface="Times" pitchFamily="18" charset="0"/>
            </a:endParaRPr>
          </a:p>
        </p:txBody>
      </p:sp>
      <p:sp>
        <p:nvSpPr>
          <p:cNvPr id="75786" name="Rectangle 9"/>
          <p:cNvSpPr>
            <a:spLocks/>
          </p:cNvSpPr>
          <p:nvPr/>
        </p:nvSpPr>
        <p:spPr bwMode="auto">
          <a:xfrm>
            <a:off x="5080000" y="2933700"/>
            <a:ext cx="23114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FFFF66"/>
                </a:solidFill>
                <a:latin typeface="Times" pitchFamily="18" charset="0"/>
                <a:cs typeface="Times" pitchFamily="18" charset="0"/>
                <a:sym typeface="Times" pitchFamily="18" charset="0"/>
              </a:rPr>
              <a:t>ЖЕРТВА</a:t>
            </a:r>
            <a:endParaRPr lang="en-US" sz="2400" b="1">
              <a:solidFill>
                <a:srgbClr val="FFFF66"/>
              </a:solidFill>
              <a:latin typeface="Times" pitchFamily="18" charset="0"/>
              <a:cs typeface="Times" pitchFamily="18" charset="0"/>
              <a:sym typeface="Times" pitchFamily="18" charset="0"/>
            </a:endParaRPr>
          </a:p>
        </p:txBody>
      </p:sp>
      <p:sp>
        <p:nvSpPr>
          <p:cNvPr id="75787" name="Rectangle 10"/>
          <p:cNvSpPr>
            <a:spLocks/>
          </p:cNvSpPr>
          <p:nvPr/>
        </p:nvSpPr>
        <p:spPr bwMode="auto">
          <a:xfrm>
            <a:off x="6756400" y="2921000"/>
            <a:ext cx="1981200" cy="812800"/>
          </a:xfrm>
          <a:prstGeom prst="rect">
            <a:avLst/>
          </a:prstGeom>
          <a:noFill/>
          <a:ln w="12700">
            <a:noFill/>
            <a:miter lim="800000"/>
            <a:headEnd/>
            <a:tailEnd/>
          </a:ln>
        </p:spPr>
        <p:txBody>
          <a:bodyPr lIns="0" tIns="0" rIns="0" bIns="0" anchor="ctr"/>
          <a:lstStyle/>
          <a:p>
            <a:pPr algn="ctr"/>
            <a:r>
              <a:rPr lang="ru-RU" sz="2400" b="1">
                <a:solidFill>
                  <a:srgbClr val="808000"/>
                </a:solidFill>
                <a:latin typeface="Times" pitchFamily="18" charset="0"/>
                <a:cs typeface="Times" pitchFamily="18" charset="0"/>
                <a:sym typeface="Times" pitchFamily="18" charset="0"/>
              </a:rPr>
              <a:t>ПОБИЕНИЕ СТЕФАНА</a:t>
            </a:r>
            <a:endParaRPr lang="en-US" sz="2400" b="1">
              <a:solidFill>
                <a:srgbClr val="808000"/>
              </a:solidFill>
              <a:latin typeface="Times" pitchFamily="18" charset="0"/>
              <a:cs typeface="Times" pitchFamily="18" charset="0"/>
              <a:sym typeface="Times" pitchFamily="18" charset="0"/>
            </a:endParaRPr>
          </a:p>
        </p:txBody>
      </p:sp>
      <p:sp>
        <p:nvSpPr>
          <p:cNvPr id="75788" name="Rectangle 11"/>
          <p:cNvSpPr>
            <a:spLocks/>
          </p:cNvSpPr>
          <p:nvPr/>
        </p:nvSpPr>
        <p:spPr bwMode="auto">
          <a:xfrm>
            <a:off x="3411538" y="2933700"/>
            <a:ext cx="19812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808000"/>
                </a:solidFill>
                <a:latin typeface="Times" pitchFamily="18" charset="0"/>
                <a:cs typeface="Times" pitchFamily="18" charset="0"/>
                <a:sym typeface="Times" pitchFamily="18" charset="0"/>
              </a:rPr>
              <a:t>МЕССИЯ</a:t>
            </a:r>
            <a:endParaRPr lang="en-US" sz="2400" b="1">
              <a:solidFill>
                <a:srgbClr val="808000"/>
              </a:solidFill>
              <a:latin typeface="Times" pitchFamily="18" charset="0"/>
              <a:cs typeface="Times" pitchFamily="18" charset="0"/>
              <a:sym typeface="Times"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7" name="Rectangle 2"/>
          <p:cNvSpPr>
            <a:spLocks/>
          </p:cNvSpPr>
          <p:nvPr/>
        </p:nvSpPr>
        <p:spPr bwMode="auto">
          <a:xfrm>
            <a:off x="4267200" y="838200"/>
            <a:ext cx="38862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Матфея</a:t>
            </a:r>
            <a:r>
              <a:rPr lang="en-US" sz="3600" b="1">
                <a:solidFill>
                  <a:schemeClr val="tx1"/>
                </a:solidFill>
                <a:latin typeface="Century Gothic" pitchFamily="34" charset="0"/>
                <a:sym typeface="Century Gothic" pitchFamily="34" charset="0"/>
              </a:rPr>
              <a:t> 27:51</a:t>
            </a:r>
          </a:p>
        </p:txBody>
      </p:sp>
      <p:sp>
        <p:nvSpPr>
          <p:cNvPr id="77828" name="Rectangle 3"/>
          <p:cNvSpPr>
            <a:spLocks/>
          </p:cNvSpPr>
          <p:nvPr/>
        </p:nvSpPr>
        <p:spPr bwMode="auto">
          <a:xfrm>
            <a:off x="1104900" y="4521200"/>
            <a:ext cx="8636000" cy="2717800"/>
          </a:xfrm>
          <a:prstGeom prst="rect">
            <a:avLst/>
          </a:prstGeom>
          <a:noFill/>
          <a:ln w="12700">
            <a:noFill/>
            <a:miter lim="800000"/>
            <a:headEnd/>
            <a:tailEnd/>
          </a:ln>
        </p:spPr>
        <p:txBody>
          <a:bodyPr lIns="0" tIns="0" rIns="457200" bIns="0" anchor="ctr"/>
          <a:lstStyle/>
          <a:p>
            <a:pPr>
              <a:lnSpc>
                <a:spcPct val="90000"/>
              </a:lnSpc>
            </a:pPr>
            <a:r>
              <a:rPr lang="ru-RU" sz="4600" b="1" dirty="0" err="1">
                <a:solidFill>
                  <a:schemeClr val="tx1"/>
                </a:solidFill>
                <a:latin typeface="Century Gothic" pitchFamily="34" charset="0"/>
                <a:sym typeface="Century Gothic" pitchFamily="34" charset="0"/>
              </a:rPr>
              <a:t>раздралась</a:t>
            </a:r>
            <a:r>
              <a:rPr lang="ru-RU" sz="4600" b="1" dirty="0">
                <a:solidFill>
                  <a:schemeClr val="tx1"/>
                </a:solidFill>
                <a:latin typeface="Century Gothic" pitchFamily="34" charset="0"/>
                <a:sym typeface="Century Gothic" pitchFamily="34" charset="0"/>
              </a:rPr>
              <a:t> </a:t>
            </a:r>
            <a:r>
              <a:rPr lang="ru-RU" sz="4600" b="1" dirty="0" err="1" smtClean="0">
                <a:solidFill>
                  <a:schemeClr val="tx1"/>
                </a:solidFill>
                <a:latin typeface="Century Gothic" pitchFamily="34" charset="0"/>
                <a:sym typeface="Century Gothic" pitchFamily="34" charset="0"/>
              </a:rPr>
              <a:t>на-двое</a:t>
            </a:r>
            <a:r>
              <a:rPr lang="ru-RU" sz="4600" b="1" dirty="0">
                <a:solidFill>
                  <a:schemeClr val="tx1"/>
                </a:solidFill>
                <a:latin typeface="Century Gothic" pitchFamily="34" charset="0"/>
                <a:sym typeface="Century Gothic" pitchFamily="34" charset="0"/>
              </a:rPr>
              <a:t>, сверху </a:t>
            </a:r>
            <a:r>
              <a:rPr lang="ru-RU" sz="4600" b="1" dirty="0" smtClean="0">
                <a:solidFill>
                  <a:schemeClr val="tx1"/>
                </a:solidFill>
                <a:latin typeface="Century Gothic" pitchFamily="34" charset="0"/>
                <a:sym typeface="Century Gothic" pitchFamily="34" charset="0"/>
              </a:rPr>
              <a:t>до низу</a:t>
            </a:r>
            <a:r>
              <a:rPr lang="ru-RU" sz="4600" b="1" dirty="0">
                <a:solidFill>
                  <a:schemeClr val="tx1"/>
                </a:solidFill>
                <a:latin typeface="Century Gothic" pitchFamily="34" charset="0"/>
                <a:sym typeface="Century Gothic" pitchFamily="34" charset="0"/>
              </a:rPr>
              <a:t>; и земля потряслась; и камни расселись</a:t>
            </a:r>
            <a:r>
              <a:rPr lang="en-US" sz="4600" b="1" dirty="0">
                <a:solidFill>
                  <a:schemeClr val="tx1"/>
                </a:solidFill>
                <a:latin typeface="Century Gothic" pitchFamily="34" charset="0"/>
                <a:sym typeface="Century Gothic" pitchFamily="34" charset="0"/>
              </a:rPr>
              <a:t>”</a:t>
            </a:r>
            <a:r>
              <a:rPr lang="ru-RU" sz="4600" b="1" dirty="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
        <p:nvSpPr>
          <p:cNvPr id="77829" name="Rectangle 4"/>
          <p:cNvSpPr>
            <a:spLocks/>
          </p:cNvSpPr>
          <p:nvPr/>
        </p:nvSpPr>
        <p:spPr bwMode="auto">
          <a:xfrm>
            <a:off x="4252913" y="3289300"/>
            <a:ext cx="4876800" cy="1435100"/>
          </a:xfrm>
          <a:prstGeom prst="rect">
            <a:avLst/>
          </a:prstGeom>
          <a:noFill/>
          <a:ln w="12700">
            <a:noFill/>
            <a:miter lim="800000"/>
            <a:headEnd/>
            <a:tailEnd/>
          </a:ln>
        </p:spPr>
        <p:txBody>
          <a:bodyPr lIns="0" tIns="0" rIns="457200" bIns="0" anchor="ctr"/>
          <a:lstStyle/>
          <a:p>
            <a:pPr>
              <a:lnSpc>
                <a:spcPct val="90000"/>
              </a:lnSpc>
            </a:pPr>
            <a:r>
              <a:rPr lang="en-US" sz="4600" b="1" dirty="0">
                <a:solidFill>
                  <a:schemeClr val="tx1"/>
                </a:solidFill>
                <a:latin typeface="Century Gothic" pitchFamily="34" charset="0"/>
                <a:sym typeface="Century Gothic" pitchFamily="34" charset="0"/>
              </a:rPr>
              <a:t>“</a:t>
            </a:r>
            <a:r>
              <a:rPr lang="ru-RU" sz="4600" b="1" dirty="0">
                <a:solidFill>
                  <a:schemeClr val="tx1"/>
                </a:solidFill>
                <a:latin typeface="Century Gothic" pitchFamily="34" charset="0"/>
                <a:sym typeface="Century Gothic" pitchFamily="34" charset="0"/>
              </a:rPr>
              <a:t>И вот, завеса в храме</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4064000" y="831850"/>
            <a:ext cx="5740400" cy="622300"/>
          </a:xfrm>
          <a:prstGeom prst="rect">
            <a:avLst/>
          </a:prstGeom>
          <a:noFill/>
          <a:ln w="12700">
            <a:noFill/>
            <a:miter lim="800000"/>
            <a:headEnd/>
            <a:tailEnd/>
          </a:ln>
        </p:spPr>
        <p:txBody>
          <a:bodyPr lIns="0" tIns="0" rIns="457200" bIns="0" anchor="ctr"/>
          <a:lstStyle/>
          <a:p>
            <a:pPr>
              <a:lnSpc>
                <a:spcPct val="90000"/>
              </a:lnSpc>
            </a:pPr>
            <a:r>
              <a:rPr lang="en-US" sz="3600" b="1" dirty="0">
                <a:solidFill>
                  <a:schemeClr val="tx1"/>
                </a:solidFill>
                <a:latin typeface="Times" pitchFamily="18" charset="0"/>
                <a:cs typeface="Times" pitchFamily="18" charset="0"/>
                <a:sym typeface="Times" pitchFamily="18" charset="0"/>
              </a:rPr>
              <a:t>1 </a:t>
            </a:r>
            <a:r>
              <a:rPr lang="ru-RU" sz="3600" b="1" dirty="0" smtClean="0">
                <a:solidFill>
                  <a:schemeClr val="tx1"/>
                </a:solidFill>
                <a:latin typeface="Times" pitchFamily="18" charset="0"/>
                <a:cs typeface="Times" pitchFamily="18" charset="0"/>
                <a:sym typeface="Times" pitchFamily="18" charset="0"/>
              </a:rPr>
              <a:t>неделя</a:t>
            </a:r>
            <a:r>
              <a:rPr lang="en-US" sz="3600" b="1" dirty="0" smtClean="0">
                <a:solidFill>
                  <a:schemeClr val="tx1"/>
                </a:solidFill>
                <a:latin typeface="Times" pitchFamily="18" charset="0"/>
                <a:cs typeface="Times" pitchFamily="18" charset="0"/>
                <a:sym typeface="Times" pitchFamily="18" charset="0"/>
              </a:rPr>
              <a:t> = 7 </a:t>
            </a:r>
            <a:r>
              <a:rPr lang="ru-RU" sz="3600" b="1" dirty="0">
                <a:solidFill>
                  <a:schemeClr val="tx1"/>
                </a:solidFill>
                <a:latin typeface="Times" pitchFamily="18" charset="0"/>
                <a:cs typeface="Times" pitchFamily="18" charset="0"/>
                <a:sym typeface="Times" pitchFamily="18" charset="0"/>
              </a:rPr>
              <a:t>лет</a:t>
            </a:r>
            <a:r>
              <a:rPr lang="en-US" sz="3600" b="1" dirty="0">
                <a:solidFill>
                  <a:schemeClr val="tx1"/>
                </a:solidFill>
                <a:latin typeface="Times" pitchFamily="18" charset="0"/>
                <a:cs typeface="Times" pitchFamily="18" charset="0"/>
                <a:sym typeface="Times" pitchFamily="18" charset="0"/>
              </a:rPr>
              <a:t> </a:t>
            </a:r>
          </a:p>
        </p:txBody>
      </p:sp>
      <p:sp>
        <p:nvSpPr>
          <p:cNvPr id="79876" name="Rectangle 3"/>
          <p:cNvSpPr>
            <a:spLocks/>
          </p:cNvSpPr>
          <p:nvPr/>
        </p:nvSpPr>
        <p:spPr bwMode="auto">
          <a:xfrm>
            <a:off x="990600" y="1847850"/>
            <a:ext cx="2489200" cy="622300"/>
          </a:xfrm>
          <a:prstGeom prst="rect">
            <a:avLst/>
          </a:prstGeom>
          <a:noFill/>
          <a:ln w="12700">
            <a:noFill/>
            <a:miter lim="800000"/>
            <a:headEnd/>
            <a:tailEnd/>
          </a:ln>
        </p:spPr>
        <p:txBody>
          <a:bodyPr lIns="0" tIns="0" rIns="457200" bIns="0" anchor="ctr"/>
          <a:lstStyle/>
          <a:p>
            <a:pPr>
              <a:lnSpc>
                <a:spcPct val="90000"/>
              </a:lnSpc>
            </a:pPr>
            <a:r>
              <a:rPr lang="en-US" sz="3600" b="1">
                <a:solidFill>
                  <a:srgbClr val="808000"/>
                </a:solidFill>
                <a:latin typeface="Times" pitchFamily="18" charset="0"/>
                <a:cs typeface="Times" pitchFamily="18" charset="0"/>
                <a:sym typeface="Times" pitchFamily="18" charset="0"/>
              </a:rPr>
              <a:t>483 </a:t>
            </a:r>
            <a:r>
              <a:rPr lang="ru-RU" sz="3600" b="1">
                <a:solidFill>
                  <a:srgbClr val="808000"/>
                </a:solidFill>
                <a:latin typeface="Times" pitchFamily="18" charset="0"/>
                <a:cs typeface="Times" pitchFamily="18" charset="0"/>
                <a:sym typeface="Times" pitchFamily="18" charset="0"/>
              </a:rPr>
              <a:t>года</a:t>
            </a:r>
            <a:endParaRPr lang="en-US" sz="3600" b="1">
              <a:solidFill>
                <a:srgbClr val="808000"/>
              </a:solidFill>
              <a:latin typeface="Times" pitchFamily="18" charset="0"/>
              <a:cs typeface="Times" pitchFamily="18" charset="0"/>
              <a:sym typeface="Times" pitchFamily="18" charset="0"/>
            </a:endParaRPr>
          </a:p>
        </p:txBody>
      </p:sp>
      <p:sp>
        <p:nvSpPr>
          <p:cNvPr id="79877" name="Rectangle 4"/>
          <p:cNvSpPr>
            <a:spLocks/>
          </p:cNvSpPr>
          <p:nvPr/>
        </p:nvSpPr>
        <p:spPr bwMode="auto">
          <a:xfrm>
            <a:off x="4711700" y="2190750"/>
            <a:ext cx="1168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3.5</a:t>
            </a:r>
          </a:p>
        </p:txBody>
      </p:sp>
      <p:sp>
        <p:nvSpPr>
          <p:cNvPr id="79878" name="Rectangle 5"/>
          <p:cNvSpPr>
            <a:spLocks/>
          </p:cNvSpPr>
          <p:nvPr/>
        </p:nvSpPr>
        <p:spPr bwMode="auto">
          <a:xfrm>
            <a:off x="6578600" y="2190750"/>
            <a:ext cx="1168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3.5</a:t>
            </a:r>
          </a:p>
        </p:txBody>
      </p:sp>
      <p:sp>
        <p:nvSpPr>
          <p:cNvPr id="79879" name="Rectangle 6"/>
          <p:cNvSpPr>
            <a:spLocks/>
          </p:cNvSpPr>
          <p:nvPr/>
        </p:nvSpPr>
        <p:spPr bwMode="auto">
          <a:xfrm>
            <a:off x="3568700" y="6470650"/>
            <a:ext cx="1803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27</a:t>
            </a:r>
            <a:r>
              <a:rPr lang="ru-RU" sz="3600" b="1">
                <a:solidFill>
                  <a:schemeClr val="tx1"/>
                </a:solidFill>
                <a:latin typeface="Times" pitchFamily="18" charset="0"/>
                <a:cs typeface="Times" pitchFamily="18" charset="0"/>
                <a:sym typeface="Times" pitchFamily="18" charset="0"/>
              </a:rPr>
              <a:t> г.</a:t>
            </a:r>
            <a:endParaRPr lang="en-US" sz="3600" b="1">
              <a:solidFill>
                <a:schemeClr val="tx1"/>
              </a:solidFill>
              <a:latin typeface="Times" pitchFamily="18" charset="0"/>
              <a:cs typeface="Times" pitchFamily="18" charset="0"/>
              <a:sym typeface="Times" pitchFamily="18" charset="0"/>
            </a:endParaRPr>
          </a:p>
        </p:txBody>
      </p:sp>
      <p:sp>
        <p:nvSpPr>
          <p:cNvPr id="79880" name="Rectangle 7"/>
          <p:cNvSpPr>
            <a:spLocks/>
          </p:cNvSpPr>
          <p:nvPr/>
        </p:nvSpPr>
        <p:spPr bwMode="auto">
          <a:xfrm>
            <a:off x="6959600" y="6470650"/>
            <a:ext cx="1803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34 </a:t>
            </a:r>
            <a:r>
              <a:rPr lang="ru-RU" sz="3600" b="1">
                <a:solidFill>
                  <a:schemeClr val="tx1"/>
                </a:solidFill>
                <a:latin typeface="Times" pitchFamily="18" charset="0"/>
                <a:cs typeface="Times" pitchFamily="18" charset="0"/>
                <a:sym typeface="Times" pitchFamily="18" charset="0"/>
              </a:rPr>
              <a:t>г.</a:t>
            </a:r>
            <a:endParaRPr lang="en-US" sz="3600" b="1">
              <a:solidFill>
                <a:schemeClr val="tx1"/>
              </a:solidFill>
              <a:latin typeface="Times" pitchFamily="18" charset="0"/>
              <a:cs typeface="Times" pitchFamily="18" charset="0"/>
              <a:sym typeface="Times" pitchFamily="18" charset="0"/>
            </a:endParaRPr>
          </a:p>
        </p:txBody>
      </p:sp>
      <p:sp>
        <p:nvSpPr>
          <p:cNvPr id="79881" name="Rectangle 8"/>
          <p:cNvSpPr>
            <a:spLocks/>
          </p:cNvSpPr>
          <p:nvPr/>
        </p:nvSpPr>
        <p:spPr bwMode="auto">
          <a:xfrm>
            <a:off x="5334000" y="6470650"/>
            <a:ext cx="1803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3</a:t>
            </a:r>
            <a:r>
              <a:rPr lang="ru-RU" sz="3600" b="1">
                <a:solidFill>
                  <a:schemeClr val="tx1"/>
                </a:solidFill>
                <a:latin typeface="Times" pitchFamily="18" charset="0"/>
                <a:cs typeface="Times" pitchFamily="18" charset="0"/>
                <a:sym typeface="Times" pitchFamily="18" charset="0"/>
              </a:rPr>
              <a:t>1 г.</a:t>
            </a:r>
            <a:endParaRPr lang="en-US" sz="3600" b="1">
              <a:solidFill>
                <a:schemeClr val="tx1"/>
              </a:solidFill>
              <a:latin typeface="Times" pitchFamily="18" charset="0"/>
              <a:cs typeface="Times" pitchFamily="18" charset="0"/>
              <a:sym typeface="Times" pitchFamily="18" charset="0"/>
            </a:endParaRPr>
          </a:p>
        </p:txBody>
      </p:sp>
      <p:sp>
        <p:nvSpPr>
          <p:cNvPr id="79882" name="Rectangle 9"/>
          <p:cNvSpPr>
            <a:spLocks/>
          </p:cNvSpPr>
          <p:nvPr/>
        </p:nvSpPr>
        <p:spPr bwMode="auto">
          <a:xfrm>
            <a:off x="5080000" y="2933700"/>
            <a:ext cx="23114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FFFF66"/>
                </a:solidFill>
                <a:latin typeface="Times" pitchFamily="18" charset="0"/>
                <a:cs typeface="Times" pitchFamily="18" charset="0"/>
                <a:sym typeface="Times" pitchFamily="18" charset="0"/>
              </a:rPr>
              <a:t>ЖЕРТВА</a:t>
            </a:r>
            <a:endParaRPr lang="en-US" sz="2400" b="1">
              <a:solidFill>
                <a:srgbClr val="FFFF66"/>
              </a:solidFill>
              <a:latin typeface="Times" pitchFamily="18" charset="0"/>
              <a:cs typeface="Times" pitchFamily="18" charset="0"/>
              <a:sym typeface="Times" pitchFamily="18" charset="0"/>
            </a:endParaRPr>
          </a:p>
        </p:txBody>
      </p:sp>
      <p:sp>
        <p:nvSpPr>
          <p:cNvPr id="79883" name="Rectangle 10"/>
          <p:cNvSpPr>
            <a:spLocks/>
          </p:cNvSpPr>
          <p:nvPr/>
        </p:nvSpPr>
        <p:spPr bwMode="auto">
          <a:xfrm>
            <a:off x="6756400" y="2921000"/>
            <a:ext cx="1981200" cy="812800"/>
          </a:xfrm>
          <a:prstGeom prst="rect">
            <a:avLst/>
          </a:prstGeom>
          <a:noFill/>
          <a:ln w="12700">
            <a:noFill/>
            <a:miter lim="800000"/>
            <a:headEnd/>
            <a:tailEnd/>
          </a:ln>
        </p:spPr>
        <p:txBody>
          <a:bodyPr lIns="0" tIns="0" rIns="0" bIns="0" anchor="ctr"/>
          <a:lstStyle/>
          <a:p>
            <a:pPr algn="ctr"/>
            <a:r>
              <a:rPr lang="ru-RU" sz="2400" b="1">
                <a:solidFill>
                  <a:srgbClr val="808000"/>
                </a:solidFill>
                <a:latin typeface="Times" pitchFamily="18" charset="0"/>
                <a:cs typeface="Times" pitchFamily="18" charset="0"/>
                <a:sym typeface="Times" pitchFamily="18" charset="0"/>
              </a:rPr>
              <a:t>ПОБИЕНИЕ СТЕФАНА</a:t>
            </a:r>
            <a:endParaRPr lang="en-US" sz="2400" b="1">
              <a:solidFill>
                <a:srgbClr val="808000"/>
              </a:solidFill>
              <a:latin typeface="Times" pitchFamily="18" charset="0"/>
              <a:cs typeface="Times" pitchFamily="18" charset="0"/>
              <a:sym typeface="Times" pitchFamily="18" charset="0"/>
            </a:endParaRPr>
          </a:p>
        </p:txBody>
      </p:sp>
      <p:sp>
        <p:nvSpPr>
          <p:cNvPr id="79884" name="Rectangle 11"/>
          <p:cNvSpPr>
            <a:spLocks/>
          </p:cNvSpPr>
          <p:nvPr/>
        </p:nvSpPr>
        <p:spPr bwMode="auto">
          <a:xfrm>
            <a:off x="3411538" y="2933700"/>
            <a:ext cx="1981200" cy="787400"/>
          </a:xfrm>
          <a:prstGeom prst="rect">
            <a:avLst/>
          </a:prstGeom>
          <a:noFill/>
          <a:ln w="12700">
            <a:noFill/>
            <a:miter lim="800000"/>
            <a:headEnd/>
            <a:tailEnd/>
          </a:ln>
        </p:spPr>
        <p:txBody>
          <a:bodyPr lIns="0" tIns="0" rIns="457200" bIns="0" anchor="ctr"/>
          <a:lstStyle/>
          <a:p>
            <a:pPr algn="ctr">
              <a:lnSpc>
                <a:spcPct val="90000"/>
              </a:lnSpc>
            </a:pPr>
            <a:r>
              <a:rPr lang="ru-RU" sz="2400" b="1">
                <a:solidFill>
                  <a:srgbClr val="808000"/>
                </a:solidFill>
                <a:latin typeface="Times" pitchFamily="18" charset="0"/>
                <a:cs typeface="Times" pitchFamily="18" charset="0"/>
                <a:sym typeface="Times" pitchFamily="18" charset="0"/>
              </a:rPr>
              <a:t>МЕССИЯ</a:t>
            </a:r>
            <a:endParaRPr lang="en-US" sz="2400" b="1">
              <a:solidFill>
                <a:srgbClr val="808000"/>
              </a:solidFill>
              <a:latin typeface="Times" pitchFamily="18" charset="0"/>
              <a:cs typeface="Times" pitchFamily="18" charset="0"/>
              <a:sym typeface="Times" pitchFamily="18"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2" name="Rectangle 2"/>
          <p:cNvSpPr>
            <a:spLocks/>
          </p:cNvSpPr>
          <p:nvPr/>
        </p:nvSpPr>
        <p:spPr bwMode="auto">
          <a:xfrm>
            <a:off x="2032000" y="2603500"/>
            <a:ext cx="5168900" cy="1041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90000"/>
              </a:lnSpc>
              <a:defRPr/>
            </a:pPr>
            <a:r>
              <a:rPr lang="en-US" sz="6300" b="1">
                <a:solidFill>
                  <a:srgbClr val="FF0000"/>
                </a:solidFill>
                <a:latin typeface="Times" pitchFamily="1" charset="0"/>
                <a:ea typeface="ヒラギノ角ゴ ProN W3" pitchFamily="1" charset="-128"/>
                <a:cs typeface="Times" pitchFamily="1" charset="0"/>
                <a:sym typeface="Times" pitchFamily="1" charset="0"/>
              </a:rPr>
              <a:t>2300 </a:t>
            </a:r>
            <a:r>
              <a:rPr lang="ru-RU" sz="6300" b="1">
                <a:solidFill>
                  <a:srgbClr val="FF0000"/>
                </a:solidFill>
                <a:latin typeface="Times" pitchFamily="1" charset="0"/>
                <a:ea typeface="ヒラギノ角ゴ ProN W3" pitchFamily="1" charset="-128"/>
                <a:cs typeface="Times" pitchFamily="1" charset="0"/>
                <a:sym typeface="Times" pitchFamily="1" charset="0"/>
              </a:rPr>
              <a:t>ЛЕТ</a:t>
            </a:r>
            <a:endParaRPr lang="en-US" sz="6300" b="1">
              <a:solidFill>
                <a:srgbClr val="FF0000"/>
              </a:solidFill>
              <a:latin typeface="Times" pitchFamily="1" charset="0"/>
              <a:ea typeface="ヒラギノ角ゴ ProN W3" pitchFamily="1" charset="-128"/>
              <a:cs typeface="Times" pitchFamily="1" charset="0"/>
              <a:sym typeface="Times" pitchFamily="1" charset="0"/>
            </a:endParaRPr>
          </a:p>
        </p:txBody>
      </p:sp>
      <p:sp>
        <p:nvSpPr>
          <p:cNvPr id="87043" name="Rectangle 3"/>
          <p:cNvSpPr>
            <a:spLocks/>
          </p:cNvSpPr>
          <p:nvPr/>
        </p:nvSpPr>
        <p:spPr bwMode="auto">
          <a:xfrm>
            <a:off x="1117600" y="3892550"/>
            <a:ext cx="2692400" cy="6223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90000"/>
              </a:lnSpc>
              <a:defRPr/>
            </a:pPr>
            <a:r>
              <a:rPr lang="en-US" sz="3600" b="1">
                <a:solidFill>
                  <a:srgbClr val="FFFF66"/>
                </a:solidFill>
                <a:latin typeface="Times" pitchFamily="1" charset="0"/>
                <a:ea typeface="ヒラギノ角ゴ ProN W3" pitchFamily="1" charset="-128"/>
                <a:cs typeface="Times" pitchFamily="1" charset="0"/>
                <a:sym typeface="Times" pitchFamily="1" charset="0"/>
              </a:rPr>
              <a:t>490 </a:t>
            </a:r>
            <a:r>
              <a:rPr lang="ru-RU" sz="3600" b="1">
                <a:solidFill>
                  <a:srgbClr val="FFFF66"/>
                </a:solidFill>
                <a:latin typeface="Times" pitchFamily="1" charset="0"/>
                <a:ea typeface="ヒラギノ角ゴ ProN W3" pitchFamily="1" charset="-128"/>
                <a:cs typeface="Times" pitchFamily="1" charset="0"/>
                <a:sym typeface="Times" pitchFamily="1" charset="0"/>
              </a:rPr>
              <a:t>лет</a:t>
            </a:r>
            <a:endParaRPr lang="en-US" sz="3600" b="1">
              <a:solidFill>
                <a:srgbClr val="FFFF66"/>
              </a:solidFill>
              <a:latin typeface="Times" pitchFamily="1" charset="0"/>
              <a:ea typeface="ヒラギノ角ゴ ProN W3" pitchFamily="1" charset="-128"/>
              <a:cs typeface="Times" pitchFamily="1" charset="0"/>
              <a:sym typeface="Times" pitchFamily="1" charset="0"/>
            </a:endParaRPr>
          </a:p>
        </p:txBody>
      </p:sp>
      <p:sp>
        <p:nvSpPr>
          <p:cNvPr id="80901" name="Rectangle 4"/>
          <p:cNvSpPr>
            <a:spLocks/>
          </p:cNvSpPr>
          <p:nvPr/>
        </p:nvSpPr>
        <p:spPr bwMode="auto">
          <a:xfrm>
            <a:off x="7362825" y="965200"/>
            <a:ext cx="2781300" cy="812800"/>
          </a:xfrm>
          <a:prstGeom prst="rect">
            <a:avLst/>
          </a:prstGeom>
          <a:noFill/>
          <a:ln w="12700">
            <a:noFill/>
            <a:miter lim="800000"/>
            <a:headEnd/>
            <a:tailEnd/>
          </a:ln>
        </p:spPr>
        <p:txBody>
          <a:bodyPr lIns="0" tIns="0" rIns="457200" bIns="0" anchor="ctr"/>
          <a:lstStyle/>
          <a:p>
            <a:pPr algn="ctr">
              <a:lnSpc>
                <a:spcPct val="80000"/>
              </a:lnSpc>
            </a:pPr>
            <a:r>
              <a:rPr lang="ru-RU" sz="2600" b="1">
                <a:solidFill>
                  <a:srgbClr val="FFFF00"/>
                </a:solidFill>
                <a:latin typeface="Times" pitchFamily="18" charset="0"/>
                <a:cs typeface="Times" pitchFamily="18" charset="0"/>
                <a:sym typeface="Times" pitchFamily="18" charset="0"/>
              </a:rPr>
              <a:t>ОЧИЩЕНИЕ СВЯТИЛИЩА</a:t>
            </a:r>
            <a:endParaRPr lang="en-US" sz="2600" b="1">
              <a:solidFill>
                <a:srgbClr val="FFFF00"/>
              </a:solidFill>
              <a:latin typeface="Times" pitchFamily="18" charset="0"/>
              <a:cs typeface="Times" pitchFamily="18" charset="0"/>
              <a:sym typeface="Times" pitchFamily="18" charset="0"/>
            </a:endParaRPr>
          </a:p>
        </p:txBody>
      </p:sp>
      <p:sp>
        <p:nvSpPr>
          <p:cNvPr id="80902" name="Rectangle 5"/>
          <p:cNvSpPr>
            <a:spLocks/>
          </p:cNvSpPr>
          <p:nvPr/>
        </p:nvSpPr>
        <p:spPr bwMode="auto">
          <a:xfrm>
            <a:off x="566738" y="5772150"/>
            <a:ext cx="2159000" cy="622300"/>
          </a:xfrm>
          <a:prstGeom prst="rect">
            <a:avLst/>
          </a:prstGeom>
          <a:noFill/>
          <a:ln w="12700">
            <a:noFill/>
            <a:miter lim="800000"/>
            <a:headEnd/>
            <a:tailEnd/>
          </a:ln>
        </p:spPr>
        <p:txBody>
          <a:bodyPr lIns="0" tIns="0" rIns="457200" bIns="0" anchor="ctr"/>
          <a:lstStyle/>
          <a:p>
            <a:pPr algn="ctr">
              <a:lnSpc>
                <a:spcPct val="90000"/>
              </a:lnSpc>
            </a:pPr>
            <a:r>
              <a:rPr lang="en-US" sz="3600" b="1">
                <a:solidFill>
                  <a:schemeClr val="tx1"/>
                </a:solidFill>
                <a:latin typeface="Times" pitchFamily="18" charset="0"/>
                <a:cs typeface="Times" pitchFamily="18" charset="0"/>
                <a:sym typeface="Times" pitchFamily="18" charset="0"/>
              </a:rPr>
              <a:t>457 </a:t>
            </a:r>
            <a:r>
              <a:rPr lang="ru-RU" sz="3600" b="1">
                <a:solidFill>
                  <a:schemeClr val="tx1"/>
                </a:solidFill>
                <a:latin typeface="Times" pitchFamily="18" charset="0"/>
                <a:cs typeface="Times" pitchFamily="18" charset="0"/>
                <a:sym typeface="Times" pitchFamily="18" charset="0"/>
              </a:rPr>
              <a:t>г.</a:t>
            </a:r>
            <a:endParaRPr lang="en-US" sz="3600" b="1">
              <a:solidFill>
                <a:schemeClr val="tx1"/>
              </a:solidFill>
              <a:latin typeface="Times" pitchFamily="18" charset="0"/>
              <a:cs typeface="Times" pitchFamily="18" charset="0"/>
              <a:sym typeface="Times" pitchFamily="18" charset="0"/>
            </a:endParaRPr>
          </a:p>
        </p:txBody>
      </p:sp>
      <p:sp>
        <p:nvSpPr>
          <p:cNvPr id="80903" name="Rectangle 6"/>
          <p:cNvSpPr>
            <a:spLocks/>
          </p:cNvSpPr>
          <p:nvPr/>
        </p:nvSpPr>
        <p:spPr bwMode="auto">
          <a:xfrm>
            <a:off x="7594600" y="5772150"/>
            <a:ext cx="2311400" cy="622300"/>
          </a:xfrm>
          <a:prstGeom prst="rect">
            <a:avLst/>
          </a:prstGeom>
          <a:noFill/>
          <a:ln w="12700">
            <a:noFill/>
            <a:miter lim="800000"/>
            <a:headEnd/>
            <a:tailEnd/>
          </a:ln>
        </p:spPr>
        <p:txBody>
          <a:bodyPr lIns="0" tIns="0" rIns="457200" bIns="0" anchor="ctr"/>
          <a:lstStyle/>
          <a:p>
            <a:pPr>
              <a:lnSpc>
                <a:spcPct val="90000"/>
              </a:lnSpc>
            </a:pPr>
            <a:r>
              <a:rPr lang="en-US" sz="3600" b="1">
                <a:solidFill>
                  <a:schemeClr val="tx1"/>
                </a:solidFill>
                <a:latin typeface="Times" pitchFamily="18" charset="0"/>
                <a:cs typeface="Times" pitchFamily="18" charset="0"/>
                <a:sym typeface="Times" pitchFamily="18" charset="0"/>
              </a:rPr>
              <a:t>1844 </a:t>
            </a:r>
            <a:r>
              <a:rPr lang="ru-RU" sz="3600" b="1">
                <a:solidFill>
                  <a:schemeClr val="tx1"/>
                </a:solidFill>
                <a:latin typeface="Times" pitchFamily="18" charset="0"/>
                <a:cs typeface="Times" pitchFamily="18" charset="0"/>
                <a:sym typeface="Times" pitchFamily="18" charset="0"/>
              </a:rPr>
              <a:t>г.</a:t>
            </a:r>
            <a:endParaRPr lang="en-US" sz="3600" b="1">
              <a:solidFill>
                <a:schemeClr val="tx1"/>
              </a:solidFill>
              <a:latin typeface="Times" pitchFamily="18" charset="0"/>
              <a:cs typeface="Times" pitchFamily="18" charset="0"/>
              <a:sym typeface="Times" pitchFamily="18" charset="0"/>
            </a:endParaRPr>
          </a:p>
        </p:txBody>
      </p:sp>
      <p:sp>
        <p:nvSpPr>
          <p:cNvPr id="87047" name="Rectangle 7"/>
          <p:cNvSpPr>
            <a:spLocks/>
          </p:cNvSpPr>
          <p:nvPr/>
        </p:nvSpPr>
        <p:spPr bwMode="auto">
          <a:xfrm>
            <a:off x="4902200" y="3892550"/>
            <a:ext cx="2781300" cy="6223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90000"/>
              </a:lnSpc>
              <a:defRPr/>
            </a:pPr>
            <a:r>
              <a:rPr lang="en-US" sz="3600" b="1">
                <a:solidFill>
                  <a:srgbClr val="FFFF66"/>
                </a:solidFill>
                <a:latin typeface="Times" pitchFamily="1" charset="0"/>
                <a:ea typeface="ヒラギノ角ゴ ProN W3" pitchFamily="1" charset="-128"/>
                <a:cs typeface="Times" pitchFamily="1" charset="0"/>
                <a:sym typeface="Times" pitchFamily="1" charset="0"/>
              </a:rPr>
              <a:t>1810 </a:t>
            </a:r>
            <a:r>
              <a:rPr lang="ru-RU" sz="3600" b="1">
                <a:solidFill>
                  <a:srgbClr val="FFFF66"/>
                </a:solidFill>
                <a:latin typeface="Times" pitchFamily="1" charset="0"/>
                <a:ea typeface="ヒラギノ角ゴ ProN W3" pitchFamily="1" charset="-128"/>
                <a:cs typeface="Times" pitchFamily="1" charset="0"/>
                <a:sym typeface="Times" pitchFamily="1" charset="0"/>
              </a:rPr>
              <a:t>лет</a:t>
            </a:r>
            <a:endParaRPr lang="en-US" sz="3600" b="1">
              <a:solidFill>
                <a:srgbClr val="FFFF66"/>
              </a:solidFill>
              <a:latin typeface="Times" pitchFamily="1" charset="0"/>
              <a:ea typeface="ヒラギノ角ゴ ProN W3" pitchFamily="1" charset="-128"/>
              <a:cs typeface="Times" pitchFamily="1" charset="0"/>
              <a:sym typeface="Times" pitchFamily="1"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4851400" y="838200"/>
            <a:ext cx="38100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Даниил</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8:14</a:t>
            </a:r>
          </a:p>
        </p:txBody>
      </p:sp>
      <p:sp>
        <p:nvSpPr>
          <p:cNvPr id="81924" name="Rectangle 3"/>
          <p:cNvSpPr>
            <a:spLocks/>
          </p:cNvSpPr>
          <p:nvPr/>
        </p:nvSpPr>
        <p:spPr bwMode="auto">
          <a:xfrm>
            <a:off x="1727200" y="4749800"/>
            <a:ext cx="7581900" cy="1498600"/>
          </a:xfrm>
          <a:prstGeom prst="rect">
            <a:avLst/>
          </a:prstGeom>
          <a:noFill/>
          <a:ln w="12700">
            <a:noFill/>
            <a:miter lim="800000"/>
            <a:headEnd/>
            <a:tailEnd/>
          </a:ln>
        </p:spPr>
        <p:txBody>
          <a:bodyPr lIns="0" tIns="0" rIns="457200" bIns="0" anchor="ctr"/>
          <a:lstStyle/>
          <a:p>
            <a:r>
              <a:rPr lang="en-US" sz="4600" b="1" dirty="0">
                <a:solidFill>
                  <a:schemeClr val="tx1"/>
                </a:solidFill>
                <a:latin typeface="Century Gothic" pitchFamily="34" charset="0"/>
                <a:sym typeface="Century Gothic" pitchFamily="34" charset="0"/>
              </a:rPr>
              <a:t> </a:t>
            </a:r>
            <a:r>
              <a:rPr lang="en-US" sz="4600" b="1" dirty="0" smtClean="0">
                <a:solidFill>
                  <a:schemeClr val="tx1"/>
                </a:solidFill>
                <a:latin typeface="Century Gothic" pitchFamily="34" charset="0"/>
                <a:sym typeface="Century Gothic" pitchFamily="34" charset="0"/>
              </a:rPr>
              <a:t>…</a:t>
            </a:r>
            <a:r>
              <a:rPr lang="ru-RU" sz="4600" b="1" dirty="0" smtClean="0">
                <a:solidFill>
                  <a:schemeClr val="tx1"/>
                </a:solidFill>
                <a:latin typeface="Century Gothic" pitchFamily="34" charset="0"/>
                <a:sym typeface="Century Gothic" pitchFamily="34" charset="0"/>
              </a:rPr>
              <a:t>Тогда </a:t>
            </a:r>
            <a:r>
              <a:rPr lang="ru-RU" sz="4600" b="1" dirty="0">
                <a:solidFill>
                  <a:schemeClr val="tx1"/>
                </a:solidFill>
                <a:latin typeface="Century Gothic" pitchFamily="34" charset="0"/>
                <a:sym typeface="Century Gothic" pitchFamily="34" charset="0"/>
              </a:rPr>
              <a:t>святилище </a:t>
            </a:r>
            <a:r>
              <a:rPr lang="ru-RU" sz="4600" b="1" dirty="0" smtClean="0">
                <a:solidFill>
                  <a:schemeClr val="tx1"/>
                </a:solidFill>
                <a:latin typeface="Century Gothic" pitchFamily="34" charset="0"/>
                <a:sym typeface="Century Gothic" pitchFamily="34" charset="0"/>
              </a:rPr>
              <a:t>очистится.</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1270000" y="4038600"/>
            <a:ext cx="8229600" cy="7620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…чтобы </a:t>
            </a:r>
            <a:r>
              <a:rPr lang="ru-RU" sz="4600" b="1" dirty="0">
                <a:solidFill>
                  <a:schemeClr val="tx1"/>
                </a:solidFill>
                <a:latin typeface="Century Gothic" pitchFamily="34" charset="0"/>
                <a:sym typeface="Century Gothic" pitchFamily="34" charset="0"/>
              </a:rPr>
              <a:t>каждому</a:t>
            </a:r>
            <a:endParaRPr lang="en-US" sz="4600" b="1" dirty="0">
              <a:solidFill>
                <a:schemeClr val="tx1"/>
              </a:solidFill>
              <a:latin typeface="Century Gothic" pitchFamily="34" charset="0"/>
              <a:sym typeface="Century Gothic" pitchFamily="34" charset="0"/>
            </a:endParaRPr>
          </a:p>
        </p:txBody>
      </p:sp>
      <p:sp>
        <p:nvSpPr>
          <p:cNvPr id="20484" name="Rectangle 4"/>
          <p:cNvSpPr>
            <a:spLocks/>
          </p:cNvSpPr>
          <p:nvPr/>
        </p:nvSpPr>
        <p:spPr bwMode="auto">
          <a:xfrm>
            <a:off x="1203325" y="4648200"/>
            <a:ext cx="8372475" cy="271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получить соответственно тому, что он делал, живя в теле, — доброе или </a:t>
            </a:r>
            <a:r>
              <a:rPr lang="ru-RU" sz="4600" b="1" dirty="0" smtClean="0">
                <a:solidFill>
                  <a:schemeClr val="tx1"/>
                </a:solidFill>
                <a:latin typeface="Century Gothic" pitchFamily="34" charset="0"/>
                <a:sym typeface="Century Gothic" pitchFamily="34" charset="0"/>
              </a:rPr>
              <a:t>худое.</a:t>
            </a:r>
            <a:endParaRPr lang="en-US" sz="4600" b="1" dirty="0">
              <a:solidFill>
                <a:schemeClr val="tx1"/>
              </a:solidFill>
              <a:latin typeface="Century Gothic" pitchFamily="34" charset="0"/>
              <a:sym typeface="Century Gothic" pitchFamily="34" charset="0"/>
            </a:endParaRPr>
          </a:p>
        </p:txBody>
      </p:sp>
      <p:sp>
        <p:nvSpPr>
          <p:cNvPr id="20485" name="Rectangle 3"/>
          <p:cNvSpPr>
            <a:spLocks/>
          </p:cNvSpPr>
          <p:nvPr/>
        </p:nvSpPr>
        <p:spPr bwMode="auto">
          <a:xfrm>
            <a:off x="4864100" y="673100"/>
            <a:ext cx="5118100" cy="635000"/>
          </a:xfrm>
          <a:prstGeom prst="rect">
            <a:avLst/>
          </a:prstGeom>
          <a:noFill/>
          <a:ln w="12700">
            <a:noFill/>
            <a:miter lim="800000"/>
            <a:headEnd/>
            <a:tailEnd/>
          </a:ln>
        </p:spPr>
        <p:txBody>
          <a:bodyPr lIns="0" tIns="0" rIns="457200" bIns="0" anchor="ctr"/>
          <a:lstStyle/>
          <a:p>
            <a:r>
              <a:rPr lang="en-US" sz="3600" b="1">
                <a:solidFill>
                  <a:schemeClr val="tx1"/>
                </a:solidFill>
                <a:latin typeface="Century Gothic" pitchFamily="34" charset="0"/>
                <a:sym typeface="Century Gothic" pitchFamily="34" charset="0"/>
              </a:rPr>
              <a:t>2 </a:t>
            </a:r>
            <a:r>
              <a:rPr lang="ru-RU" sz="3600" b="1">
                <a:solidFill>
                  <a:schemeClr val="tx1"/>
                </a:solidFill>
                <a:latin typeface="Century Gothic" pitchFamily="34" charset="0"/>
                <a:sym typeface="Century Gothic" pitchFamily="34" charset="0"/>
              </a:rPr>
              <a:t>Коринфянам</a:t>
            </a:r>
            <a:r>
              <a:rPr lang="en-US" sz="3600" b="1">
                <a:solidFill>
                  <a:schemeClr val="tx1"/>
                </a:solidFill>
                <a:latin typeface="Century Gothic" pitchFamily="34" charset="0"/>
                <a:sym typeface="Century Gothic" pitchFamily="34" charset="0"/>
              </a:rPr>
              <a:t> 5:10</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2781300" y="838200"/>
            <a:ext cx="44831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Евреям</a:t>
            </a:r>
            <a:r>
              <a:rPr lang="en-US" sz="3600" b="1">
                <a:solidFill>
                  <a:schemeClr val="tx1"/>
                </a:solidFill>
                <a:latin typeface="Century Gothic" pitchFamily="34" charset="0"/>
                <a:sym typeface="Century Gothic" pitchFamily="34" charset="0"/>
              </a:rPr>
              <a:t> 9:24</a:t>
            </a:r>
          </a:p>
        </p:txBody>
      </p:sp>
      <p:sp>
        <p:nvSpPr>
          <p:cNvPr id="86020" name="Rectangle 3"/>
          <p:cNvSpPr>
            <a:spLocks/>
          </p:cNvSpPr>
          <p:nvPr/>
        </p:nvSpPr>
        <p:spPr bwMode="auto">
          <a:xfrm>
            <a:off x="355600" y="4038600"/>
            <a:ext cx="9804400" cy="3352800"/>
          </a:xfrm>
          <a:prstGeom prst="rect">
            <a:avLst/>
          </a:prstGeom>
          <a:noFill/>
          <a:ln w="12700">
            <a:noFill/>
            <a:miter lim="800000"/>
            <a:headEnd/>
            <a:tailEnd/>
          </a:ln>
        </p:spPr>
        <p:txBody>
          <a:bodyPr lIns="0" tIns="0" rIns="457200" bIns="0" anchor="ctr"/>
          <a:lstStyle/>
          <a:p>
            <a:pPr>
              <a:lnSpc>
                <a:spcPct val="90000"/>
              </a:lnSpc>
            </a:pPr>
            <a:r>
              <a:rPr lang="ru-RU" sz="4600" b="1" dirty="0" err="1">
                <a:solidFill>
                  <a:schemeClr val="tx1"/>
                </a:solidFill>
                <a:latin typeface="Century Gothic" pitchFamily="34" charset="0"/>
                <a:sym typeface="Century Gothic" pitchFamily="34" charset="0"/>
              </a:rPr>
              <a:t>рукотворенное</a:t>
            </a:r>
            <a:r>
              <a:rPr lang="ru-RU" sz="4600" b="1" dirty="0">
                <a:solidFill>
                  <a:schemeClr val="tx1"/>
                </a:solidFill>
                <a:latin typeface="Century Gothic" pitchFamily="34" charset="0"/>
                <a:sym typeface="Century Gothic" pitchFamily="34" charset="0"/>
              </a:rPr>
              <a:t> святилище, по образу истинного устроенное, но в самое небо, чтобы предстать ныне за нас пред лицо </a:t>
            </a:r>
            <a:r>
              <a:rPr lang="ru-RU" sz="4600" b="1" dirty="0" smtClean="0">
                <a:solidFill>
                  <a:schemeClr val="tx1"/>
                </a:solidFill>
                <a:latin typeface="Century Gothic" pitchFamily="34" charset="0"/>
                <a:sym typeface="Century Gothic" pitchFamily="34" charset="0"/>
              </a:rPr>
              <a:t>Божие.</a:t>
            </a:r>
            <a:r>
              <a:rPr lang="en-US"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
        <p:nvSpPr>
          <p:cNvPr id="86021" name="Rectangle 4"/>
          <p:cNvSpPr>
            <a:spLocks/>
          </p:cNvSpPr>
          <p:nvPr/>
        </p:nvSpPr>
        <p:spPr bwMode="auto">
          <a:xfrm>
            <a:off x="355600" y="3429000"/>
            <a:ext cx="8839200" cy="7493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Ибо </a:t>
            </a:r>
            <a:r>
              <a:rPr lang="ru-RU" sz="4600" b="1" dirty="0">
                <a:solidFill>
                  <a:schemeClr val="tx1"/>
                </a:solidFill>
                <a:latin typeface="Century Gothic" pitchFamily="34" charset="0"/>
                <a:sym typeface="Century Gothic" pitchFamily="34" charset="0"/>
              </a:rPr>
              <a:t>Христос вошел не в</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1168400" y="3708400"/>
            <a:ext cx="87884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не для того, чтобы многократно приносить Себя, как первосвященник входит во святилище </a:t>
            </a:r>
            <a:r>
              <a:rPr lang="ru-RU" sz="4600" b="1" dirty="0" err="1" smtClean="0">
                <a:solidFill>
                  <a:schemeClr val="tx1"/>
                </a:solidFill>
                <a:latin typeface="Century Gothic" pitchFamily="34" charset="0"/>
                <a:sym typeface="Century Gothic" pitchFamily="34" charset="0"/>
              </a:rPr>
              <a:t>каждогодно</a:t>
            </a:r>
            <a:r>
              <a:rPr lang="ru-RU" sz="4600" b="1" dirty="0" smtClean="0">
                <a:solidFill>
                  <a:schemeClr val="tx1"/>
                </a:solidFill>
                <a:latin typeface="Century Gothic" pitchFamily="34" charset="0"/>
                <a:sym typeface="Century Gothic" pitchFamily="34" charset="0"/>
              </a:rPr>
              <a:t>…</a:t>
            </a:r>
            <a:endParaRPr lang="en-US" sz="4600" b="1" dirty="0">
              <a:solidFill>
                <a:schemeClr val="tx1"/>
              </a:solidFill>
              <a:latin typeface="Century Gothic" pitchFamily="34" charset="0"/>
              <a:sym typeface="Century Gothic" pitchFamily="34" charset="0"/>
            </a:endParaRPr>
          </a:p>
        </p:txBody>
      </p:sp>
      <p:sp>
        <p:nvSpPr>
          <p:cNvPr id="87044" name="Rectangle 3"/>
          <p:cNvSpPr>
            <a:spLocks/>
          </p:cNvSpPr>
          <p:nvPr/>
        </p:nvSpPr>
        <p:spPr bwMode="auto">
          <a:xfrm>
            <a:off x="2781300" y="838200"/>
            <a:ext cx="45720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Евреям</a:t>
            </a:r>
            <a:r>
              <a:rPr lang="en-US" sz="3600" b="1">
                <a:solidFill>
                  <a:schemeClr val="tx1"/>
                </a:solidFill>
                <a:latin typeface="Century Gothic" pitchFamily="34" charset="0"/>
                <a:sym typeface="Century Gothic" pitchFamily="34" charset="0"/>
              </a:rPr>
              <a:t> 9:25, 26</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1270000" y="3962400"/>
            <a:ext cx="82042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…с </a:t>
            </a:r>
            <a:r>
              <a:rPr lang="ru-RU" sz="4600" b="1" dirty="0">
                <a:solidFill>
                  <a:schemeClr val="tx1"/>
                </a:solidFill>
                <a:latin typeface="Century Gothic" pitchFamily="34" charset="0"/>
                <a:sym typeface="Century Gothic" pitchFamily="34" charset="0"/>
              </a:rPr>
              <a:t>чужою кровью; иначе надлежало бы Ему многократно страдать от начала </a:t>
            </a:r>
            <a:r>
              <a:rPr lang="ru-RU" sz="4600" b="1" dirty="0" smtClean="0">
                <a:solidFill>
                  <a:schemeClr val="tx1"/>
                </a:solidFill>
                <a:latin typeface="Century Gothic" pitchFamily="34" charset="0"/>
                <a:sym typeface="Century Gothic" pitchFamily="34" charset="0"/>
              </a:rPr>
              <a:t>мира…</a:t>
            </a:r>
            <a:endParaRPr lang="en-US" sz="4600" b="1" dirty="0">
              <a:solidFill>
                <a:schemeClr val="tx1"/>
              </a:solidFill>
              <a:latin typeface="Century Gothic" pitchFamily="34" charset="0"/>
              <a:sym typeface="Century Gothic" pitchFamily="34" charset="0"/>
            </a:endParaRPr>
          </a:p>
        </p:txBody>
      </p:sp>
      <p:sp>
        <p:nvSpPr>
          <p:cNvPr id="88068" name="Rectangle 3"/>
          <p:cNvSpPr>
            <a:spLocks/>
          </p:cNvSpPr>
          <p:nvPr/>
        </p:nvSpPr>
        <p:spPr bwMode="auto">
          <a:xfrm>
            <a:off x="2781300" y="838200"/>
            <a:ext cx="45720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Евреям</a:t>
            </a:r>
            <a:r>
              <a:rPr lang="en-US" sz="3600" b="1">
                <a:solidFill>
                  <a:schemeClr val="tx1"/>
                </a:solidFill>
                <a:latin typeface="Century Gothic" pitchFamily="34" charset="0"/>
                <a:sym typeface="Century Gothic" pitchFamily="34" charset="0"/>
              </a:rPr>
              <a:t> 9:25, 26</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508000" y="3962400"/>
            <a:ext cx="93218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…Он </a:t>
            </a:r>
            <a:r>
              <a:rPr lang="ru-RU" sz="4600" b="1" dirty="0">
                <a:solidFill>
                  <a:schemeClr val="tx1"/>
                </a:solidFill>
                <a:latin typeface="Century Gothic" pitchFamily="34" charset="0"/>
                <a:sym typeface="Century Gothic" pitchFamily="34" charset="0"/>
              </a:rPr>
              <a:t>же однажды, к концу веков, явился для уничтожения греха жертвою </a:t>
            </a:r>
            <a:r>
              <a:rPr lang="ru-RU" sz="4600" b="1" dirty="0" smtClean="0">
                <a:solidFill>
                  <a:schemeClr val="tx1"/>
                </a:solidFill>
                <a:latin typeface="Century Gothic" pitchFamily="34" charset="0"/>
                <a:sym typeface="Century Gothic" pitchFamily="34" charset="0"/>
              </a:rPr>
              <a:t>Своею.</a:t>
            </a:r>
            <a:r>
              <a:rPr lang="en-US"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
        <p:nvSpPr>
          <p:cNvPr id="89092" name="Rectangle 3"/>
          <p:cNvSpPr>
            <a:spLocks/>
          </p:cNvSpPr>
          <p:nvPr/>
        </p:nvSpPr>
        <p:spPr bwMode="auto">
          <a:xfrm>
            <a:off x="2781300" y="838200"/>
            <a:ext cx="45720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Евреям</a:t>
            </a:r>
            <a:r>
              <a:rPr lang="en-US" sz="3600" b="1">
                <a:solidFill>
                  <a:schemeClr val="tx1"/>
                </a:solidFill>
                <a:latin typeface="Century Gothic" pitchFamily="34" charset="0"/>
                <a:sym typeface="Century Gothic" pitchFamily="34" charset="0"/>
              </a:rPr>
              <a:t> 9:25, 26</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4343400" y="838200"/>
            <a:ext cx="4508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Евреям</a:t>
            </a:r>
            <a:r>
              <a:rPr lang="en-US" sz="3600" b="1">
                <a:solidFill>
                  <a:schemeClr val="tx1"/>
                </a:solidFill>
                <a:latin typeface="Century Gothic" pitchFamily="34" charset="0"/>
                <a:sym typeface="Century Gothic" pitchFamily="34" charset="0"/>
              </a:rPr>
              <a:t> 9:27, 28</a:t>
            </a:r>
          </a:p>
        </p:txBody>
      </p:sp>
      <p:sp>
        <p:nvSpPr>
          <p:cNvPr id="90116" name="Rectangle 3"/>
          <p:cNvSpPr>
            <a:spLocks/>
          </p:cNvSpPr>
          <p:nvPr/>
        </p:nvSpPr>
        <p:spPr bwMode="auto">
          <a:xfrm>
            <a:off x="431800" y="4419600"/>
            <a:ext cx="9448800" cy="3352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положено </a:t>
            </a:r>
            <a:r>
              <a:rPr lang="ru-RU" sz="4600" b="1" dirty="0">
                <a:solidFill>
                  <a:schemeClr val="tx1"/>
                </a:solidFill>
                <a:latin typeface="Century Gothic" pitchFamily="34" charset="0"/>
                <a:sym typeface="Century Gothic" pitchFamily="34" charset="0"/>
              </a:rPr>
              <a:t>однажды умереть, а потом суд, так и Христос, однажды принеся Себя в жертву, чтобы подъять грехи </a:t>
            </a:r>
            <a:r>
              <a:rPr lang="ru-RU" sz="4600" b="1" dirty="0" smtClean="0">
                <a:solidFill>
                  <a:schemeClr val="tx1"/>
                </a:solidFill>
                <a:latin typeface="Century Gothic" pitchFamily="34" charset="0"/>
                <a:sym typeface="Century Gothic" pitchFamily="34" charset="0"/>
              </a:rPr>
              <a:t>многих…</a:t>
            </a:r>
            <a:endParaRPr lang="en-US" sz="4600" b="1" dirty="0">
              <a:solidFill>
                <a:schemeClr val="tx1"/>
              </a:solidFill>
              <a:latin typeface="Century Gothic" pitchFamily="34" charset="0"/>
              <a:sym typeface="Century Gothic" pitchFamily="34" charset="0"/>
            </a:endParaRPr>
          </a:p>
          <a:p>
            <a:pPr algn="ctr">
              <a:lnSpc>
                <a:spcPct val="90000"/>
              </a:lnSpc>
            </a:pPr>
            <a:endParaRPr lang="en-US" sz="4600" b="1" dirty="0">
              <a:solidFill>
                <a:schemeClr val="tx1"/>
              </a:solidFill>
              <a:latin typeface="Century Gothic" pitchFamily="34" charset="0"/>
              <a:sym typeface="Century Gothic" pitchFamily="34" charset="0"/>
            </a:endParaRPr>
          </a:p>
        </p:txBody>
      </p:sp>
      <p:sp>
        <p:nvSpPr>
          <p:cNvPr id="90117" name="Rectangle 4"/>
          <p:cNvSpPr>
            <a:spLocks/>
          </p:cNvSpPr>
          <p:nvPr/>
        </p:nvSpPr>
        <p:spPr bwMode="auto">
          <a:xfrm>
            <a:off x="4297363" y="2832100"/>
            <a:ext cx="45085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как человекам</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2"/>
          <p:cNvSpPr>
            <a:spLocks/>
          </p:cNvSpPr>
          <p:nvPr/>
        </p:nvSpPr>
        <p:spPr bwMode="auto">
          <a:xfrm>
            <a:off x="431800" y="3860800"/>
            <a:ext cx="92964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…во </a:t>
            </a:r>
            <a:r>
              <a:rPr lang="ru-RU" sz="4600" b="1" dirty="0">
                <a:solidFill>
                  <a:schemeClr val="tx1"/>
                </a:solidFill>
                <a:latin typeface="Century Gothic" pitchFamily="34" charset="0"/>
                <a:sym typeface="Century Gothic" pitchFamily="34" charset="0"/>
              </a:rPr>
              <a:t>второй раз явится не для очищения греха, а для ожидающих Его во </a:t>
            </a:r>
            <a:r>
              <a:rPr lang="ru-RU" sz="4600" b="1" dirty="0" smtClean="0">
                <a:solidFill>
                  <a:schemeClr val="tx1"/>
                </a:solidFill>
                <a:latin typeface="Century Gothic" pitchFamily="34" charset="0"/>
                <a:sym typeface="Century Gothic" pitchFamily="34" charset="0"/>
              </a:rPr>
              <a:t>спасение.</a:t>
            </a:r>
            <a:endParaRPr lang="en-US" sz="4600" b="1" dirty="0">
              <a:solidFill>
                <a:schemeClr val="tx1"/>
              </a:solidFill>
              <a:latin typeface="Century Gothic" pitchFamily="34" charset="0"/>
              <a:sym typeface="Century Gothic" pitchFamily="34" charset="0"/>
            </a:endParaRPr>
          </a:p>
        </p:txBody>
      </p:sp>
      <p:sp>
        <p:nvSpPr>
          <p:cNvPr id="91140" name="Rectangle 2"/>
          <p:cNvSpPr>
            <a:spLocks/>
          </p:cNvSpPr>
          <p:nvPr/>
        </p:nvSpPr>
        <p:spPr bwMode="auto">
          <a:xfrm>
            <a:off x="4343400" y="838200"/>
            <a:ext cx="4508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Евреям</a:t>
            </a:r>
            <a:r>
              <a:rPr lang="en-US" sz="3600" b="1">
                <a:solidFill>
                  <a:schemeClr val="tx1"/>
                </a:solidFill>
                <a:latin typeface="Century Gothic" pitchFamily="34" charset="0"/>
                <a:sym typeface="Century Gothic" pitchFamily="34" charset="0"/>
              </a:rPr>
              <a:t> 9:27, 28</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57027" name="Rectangle 2"/>
          <p:cNvSpPr>
            <a:spLocks/>
          </p:cNvSpPr>
          <p:nvPr/>
        </p:nvSpPr>
        <p:spPr bwMode="auto">
          <a:xfrm>
            <a:off x="647700" y="4787900"/>
            <a:ext cx="9575800" cy="2070100"/>
          </a:xfrm>
          <a:prstGeom prst="rect">
            <a:avLst/>
          </a:prstGeom>
          <a:noFill/>
          <a:ln w="12700">
            <a:noFill/>
            <a:miter lim="800000"/>
            <a:headEnd/>
            <a:tailEnd/>
          </a:ln>
        </p:spPr>
        <p:txBody>
          <a:bodyPr lIns="0" tIns="0" rIns="457200" bIns="0" anchor="ctr"/>
          <a:lstStyle/>
          <a:p>
            <a:pPr>
              <a:lnSpc>
                <a:spcPct val="90000"/>
              </a:lnSpc>
              <a:defRPr/>
            </a:pPr>
            <a:r>
              <a:rPr lang="ru-RU" sz="4600" b="1" dirty="0" smtClean="0">
                <a:solidFill>
                  <a:schemeClr val="tx1"/>
                </a:solidFill>
                <a:effectLst>
                  <a:outerShdw blurRad="38100" dist="38100" dir="2700000" algn="tl">
                    <a:srgbClr val="000000">
                      <a:alpha val="43137"/>
                    </a:srgbClr>
                  </a:outerShdw>
                </a:effectLst>
                <a:latin typeface="Century Gothic" pitchFamily="1" charset="0"/>
                <a:ea typeface="ヒラギノ角ゴ ProN W3" pitchFamily="1" charset="-128"/>
                <a:cs typeface="+mn-cs"/>
                <a:sym typeface="Century Gothic" pitchFamily="1" charset="0"/>
              </a:rPr>
              <a:t>И </a:t>
            </a:r>
            <a:r>
              <a:rPr lang="ru-RU" sz="4600" b="1" dirty="0">
                <a:solidFill>
                  <a:schemeClr val="tx1"/>
                </a:solidFill>
                <a:effectLst>
                  <a:outerShdw blurRad="38100" dist="38100" dir="2700000" algn="tl">
                    <a:srgbClr val="000000">
                      <a:alpha val="43137"/>
                    </a:srgbClr>
                  </a:outerShdw>
                </a:effectLst>
                <a:latin typeface="Century Gothic" pitchFamily="1" charset="0"/>
                <a:ea typeface="ヒラギノ角ゴ ProN W3" pitchFamily="1" charset="-128"/>
                <a:cs typeface="+mn-cs"/>
                <a:sym typeface="Century Gothic" pitchFamily="1" charset="0"/>
              </a:rPr>
              <a:t>увидел я мертвых, малых и великих, стоящих пред Богом, и книги раскрыты были</a:t>
            </a:r>
            <a:r>
              <a:rPr lang="en-US" sz="4600" b="1" dirty="0">
                <a:solidFill>
                  <a:schemeClr val="tx1"/>
                </a:solidFill>
                <a:effectLst>
                  <a:outerShdw blurRad="38100" dist="38100" dir="2700000" algn="tl">
                    <a:srgbClr val="000000">
                      <a:alpha val="43137"/>
                    </a:srgbClr>
                  </a:outerShdw>
                </a:effectLst>
                <a:latin typeface="Century Gothic" pitchFamily="1" charset="0"/>
                <a:ea typeface="ヒラギノ角ゴ ProN W3" pitchFamily="1" charset="-128"/>
                <a:cs typeface="+mn-cs"/>
                <a:sym typeface="Century Gothic" pitchFamily="1" charset="0"/>
              </a:rPr>
              <a:t>...</a:t>
            </a:r>
          </a:p>
        </p:txBody>
      </p:sp>
      <p:sp>
        <p:nvSpPr>
          <p:cNvPr id="99331" name="Rectangle 3"/>
          <p:cNvSpPr>
            <a:spLocks/>
          </p:cNvSpPr>
          <p:nvPr/>
        </p:nvSpPr>
        <p:spPr bwMode="auto">
          <a:xfrm>
            <a:off x="5537200" y="990600"/>
            <a:ext cx="4800600" cy="6350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defRPr/>
            </a:pPr>
            <a:r>
              <a:rPr lang="ru-RU" sz="3600" b="1" dirty="0">
                <a:solidFill>
                  <a:schemeClr val="tx1"/>
                </a:solidFill>
                <a:latin typeface="Century Gothic" pitchFamily="34" charset="0"/>
                <a:sym typeface="Century Gothic" pitchFamily="34" charset="0"/>
              </a:rPr>
              <a:t>Откровение</a:t>
            </a:r>
            <a:r>
              <a:rPr lang="en-US" sz="3600" b="1" dirty="0">
                <a:solidFill>
                  <a:schemeClr val="tx1"/>
                </a:solidFill>
                <a:latin typeface="Century Gothic" pitchFamily="34" charset="0"/>
                <a:sym typeface="Century Gothic" pitchFamily="34" charset="0"/>
              </a:rPr>
              <a:t> 20:12</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4" name="Rectangle 2"/>
          <p:cNvSpPr>
            <a:spLocks/>
          </p:cNvSpPr>
          <p:nvPr/>
        </p:nvSpPr>
        <p:spPr bwMode="auto">
          <a:xfrm>
            <a:off x="5613400" y="990600"/>
            <a:ext cx="4876800" cy="6350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defRPr/>
            </a:pPr>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20:12</a:t>
            </a:r>
          </a:p>
        </p:txBody>
      </p:sp>
      <p:sp>
        <p:nvSpPr>
          <p:cNvPr id="94212" name="Rectangle 3"/>
          <p:cNvSpPr>
            <a:spLocks/>
          </p:cNvSpPr>
          <p:nvPr/>
        </p:nvSpPr>
        <p:spPr bwMode="auto">
          <a:xfrm>
            <a:off x="889000" y="4267200"/>
            <a:ext cx="89154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иная книга раскрыта, которая есть книга </a:t>
            </a:r>
            <a:r>
              <a:rPr lang="ru-RU" sz="4600" b="1" dirty="0" smtClean="0">
                <a:solidFill>
                  <a:schemeClr val="tx1"/>
                </a:solidFill>
                <a:latin typeface="Century Gothic" pitchFamily="34" charset="0"/>
                <a:sym typeface="Century Gothic" pitchFamily="34" charset="0"/>
              </a:rPr>
              <a:t>жизни…</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4864100" y="673100"/>
            <a:ext cx="48641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Екклесиаст</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12:14</a:t>
            </a:r>
          </a:p>
        </p:txBody>
      </p:sp>
      <p:sp>
        <p:nvSpPr>
          <p:cNvPr id="21508" name="Rectangle 3"/>
          <p:cNvSpPr>
            <a:spLocks/>
          </p:cNvSpPr>
          <p:nvPr/>
        </p:nvSpPr>
        <p:spPr bwMode="auto">
          <a:xfrm>
            <a:off x="965200" y="3619500"/>
            <a:ext cx="89789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Ибо </a:t>
            </a:r>
            <a:r>
              <a:rPr lang="ru-RU" sz="4600" b="1" dirty="0">
                <a:solidFill>
                  <a:schemeClr val="tx1"/>
                </a:solidFill>
                <a:latin typeface="Century Gothic" pitchFamily="34" charset="0"/>
                <a:sym typeface="Century Gothic" pitchFamily="34" charset="0"/>
              </a:rPr>
              <a:t>всякое дело Бог приведет на суд, и все тайное, хорошо ли оно, </a:t>
            </a:r>
          </a:p>
          <a:p>
            <a:pPr>
              <a:lnSpc>
                <a:spcPct val="90000"/>
              </a:lnSpc>
            </a:pPr>
            <a:r>
              <a:rPr lang="ru-RU" sz="4600" b="1" dirty="0">
                <a:solidFill>
                  <a:schemeClr val="tx1"/>
                </a:solidFill>
                <a:latin typeface="Century Gothic" pitchFamily="34" charset="0"/>
                <a:sym typeface="Century Gothic" pitchFamily="34" charset="0"/>
              </a:rPr>
              <a:t>или </a:t>
            </a:r>
            <a:r>
              <a:rPr lang="ru-RU" sz="4600" b="1" dirty="0" smtClean="0">
                <a:solidFill>
                  <a:schemeClr val="tx1"/>
                </a:solidFill>
                <a:latin typeface="Century Gothic" pitchFamily="34" charset="0"/>
                <a:sym typeface="Century Gothic" pitchFamily="34" charset="0"/>
              </a:rPr>
              <a:t>худо.</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8" name="Rectangle 2"/>
          <p:cNvSpPr>
            <a:spLocks/>
          </p:cNvSpPr>
          <p:nvPr/>
        </p:nvSpPr>
        <p:spPr bwMode="auto">
          <a:xfrm>
            <a:off x="5156200" y="990600"/>
            <a:ext cx="5003800" cy="6350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defRPr/>
            </a:pPr>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20:12</a:t>
            </a:r>
          </a:p>
        </p:txBody>
      </p:sp>
      <p:sp>
        <p:nvSpPr>
          <p:cNvPr id="95236" name="Rectangle 3"/>
          <p:cNvSpPr>
            <a:spLocks/>
          </p:cNvSpPr>
          <p:nvPr/>
        </p:nvSpPr>
        <p:spPr bwMode="auto">
          <a:xfrm>
            <a:off x="431800" y="4216400"/>
            <a:ext cx="96901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судимы были мертвые по написанному в книгах, сообразно с делами </a:t>
            </a:r>
            <a:r>
              <a:rPr lang="ru-RU" sz="4600" b="1" dirty="0" smtClean="0">
                <a:solidFill>
                  <a:schemeClr val="tx1"/>
                </a:solidFill>
                <a:latin typeface="Century Gothic" pitchFamily="34" charset="0"/>
                <a:sym typeface="Century Gothic" pitchFamily="34" charset="0"/>
              </a:rPr>
              <a:t>своими.</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6259" name="Rectangle 2"/>
          <p:cNvSpPr>
            <a:spLocks/>
          </p:cNvSpPr>
          <p:nvPr/>
        </p:nvSpPr>
        <p:spPr bwMode="auto">
          <a:xfrm>
            <a:off x="4610100" y="965200"/>
            <a:ext cx="4622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Иеремия</a:t>
            </a:r>
            <a:r>
              <a:rPr lang="en-US" sz="3600" b="1">
                <a:solidFill>
                  <a:schemeClr val="tx1"/>
                </a:solidFill>
                <a:latin typeface="Century Gothic" pitchFamily="34" charset="0"/>
                <a:sym typeface="Century Gothic" pitchFamily="34" charset="0"/>
              </a:rPr>
              <a:t> 2:22</a:t>
            </a:r>
          </a:p>
        </p:txBody>
      </p:sp>
      <p:sp>
        <p:nvSpPr>
          <p:cNvPr id="96260" name="Rectangle 3"/>
          <p:cNvSpPr>
            <a:spLocks/>
          </p:cNvSpPr>
          <p:nvPr/>
        </p:nvSpPr>
        <p:spPr bwMode="auto">
          <a:xfrm>
            <a:off x="279400" y="4648200"/>
            <a:ext cx="98806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умылся </a:t>
            </a:r>
            <a:r>
              <a:rPr lang="ru-RU" sz="4600" b="1" dirty="0">
                <a:solidFill>
                  <a:schemeClr val="tx1"/>
                </a:solidFill>
                <a:latin typeface="Century Gothic" pitchFamily="34" charset="0"/>
                <a:sym typeface="Century Gothic" pitchFamily="34" charset="0"/>
              </a:rPr>
              <a:t>мылом и много употребил на себя щелоку, нечестие твое отмечено предо Мною, говорит Господь </a:t>
            </a:r>
            <a:r>
              <a:rPr lang="ru-RU" sz="4600" b="1" dirty="0" smtClean="0">
                <a:solidFill>
                  <a:schemeClr val="tx1"/>
                </a:solidFill>
                <a:latin typeface="Century Gothic" pitchFamily="34" charset="0"/>
                <a:sym typeface="Century Gothic" pitchFamily="34" charset="0"/>
              </a:rPr>
              <a:t>Бог.</a:t>
            </a:r>
            <a:r>
              <a:rPr lang="en-US"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
        <p:nvSpPr>
          <p:cNvPr id="96261" name="Rectangle 4"/>
          <p:cNvSpPr>
            <a:spLocks/>
          </p:cNvSpPr>
          <p:nvPr/>
        </p:nvSpPr>
        <p:spPr bwMode="auto">
          <a:xfrm>
            <a:off x="4622800" y="3136900"/>
            <a:ext cx="44704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Посему</a:t>
            </a:r>
            <a:r>
              <a:rPr lang="ru-RU" sz="4600" b="1" dirty="0">
                <a:solidFill>
                  <a:schemeClr val="tx1"/>
                </a:solidFill>
                <a:latin typeface="Century Gothic" pitchFamily="34" charset="0"/>
                <a:sym typeface="Century Gothic" pitchFamily="34" charset="0"/>
              </a:rPr>
              <a:t>, хотя бы ты</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9331" name="Rectangle 2"/>
          <p:cNvSpPr>
            <a:spLocks/>
          </p:cNvSpPr>
          <p:nvPr/>
        </p:nvSpPr>
        <p:spPr bwMode="auto">
          <a:xfrm>
            <a:off x="5397500" y="838200"/>
            <a:ext cx="3746500" cy="635000"/>
          </a:xfrm>
          <a:prstGeom prst="rect">
            <a:avLst/>
          </a:prstGeom>
          <a:noFill/>
          <a:ln w="12700">
            <a:noFill/>
            <a:miter lim="800000"/>
            <a:headEnd/>
            <a:tailEnd/>
          </a:ln>
        </p:spPr>
        <p:txBody>
          <a:bodyPr lIns="0" tIns="0" rIns="457200" bIns="0" anchor="ctr"/>
          <a:lstStyle/>
          <a:p>
            <a:r>
              <a:rPr lang="ru-RU" sz="3600" b="1" dirty="0" err="1" smtClean="0">
                <a:solidFill>
                  <a:schemeClr val="tx1"/>
                </a:solidFill>
                <a:latin typeface="Century Gothic" pitchFamily="34" charset="0"/>
                <a:sym typeface="Century Gothic" pitchFamily="34" charset="0"/>
              </a:rPr>
              <a:t>Малахия</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3:16</a:t>
            </a:r>
          </a:p>
        </p:txBody>
      </p:sp>
      <p:sp>
        <p:nvSpPr>
          <p:cNvPr id="99332" name="Rectangle 3"/>
          <p:cNvSpPr>
            <a:spLocks/>
          </p:cNvSpPr>
          <p:nvPr/>
        </p:nvSpPr>
        <p:spPr bwMode="auto">
          <a:xfrm>
            <a:off x="850900" y="3733800"/>
            <a:ext cx="93091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Но </a:t>
            </a:r>
            <a:r>
              <a:rPr lang="ru-RU" sz="4600" b="1" dirty="0">
                <a:solidFill>
                  <a:schemeClr val="tx1"/>
                </a:solidFill>
                <a:latin typeface="Century Gothic" pitchFamily="34" charset="0"/>
                <a:sym typeface="Century Gothic" pitchFamily="34" charset="0"/>
              </a:rPr>
              <a:t>боящиеся Бога говорят друг другу: </a:t>
            </a:r>
            <a:r>
              <a:rPr lang="ru-RU" sz="4600" b="1" dirty="0" smtClean="0">
                <a:solidFill>
                  <a:schemeClr val="tx1"/>
                </a:solidFill>
                <a:latin typeface="Century Gothic" pitchFamily="34" charset="0"/>
                <a:sym typeface="Century Gothic" pitchFamily="34" charset="0"/>
              </a:rPr>
              <a:t>„внимает </a:t>
            </a:r>
            <a:r>
              <a:rPr lang="ru-RU" sz="4600" b="1" dirty="0">
                <a:solidFill>
                  <a:schemeClr val="tx1"/>
                </a:solidFill>
                <a:latin typeface="Century Gothic" pitchFamily="34" charset="0"/>
                <a:sym typeface="Century Gothic" pitchFamily="34" charset="0"/>
              </a:rPr>
              <a:t>Господь и слышит </a:t>
            </a:r>
            <a:r>
              <a:rPr lang="ru-RU" sz="4600" b="1" dirty="0" smtClean="0">
                <a:solidFill>
                  <a:schemeClr val="tx1"/>
                </a:solidFill>
                <a:latin typeface="Century Gothic" pitchFamily="34" charset="0"/>
                <a:sym typeface="Century Gothic" pitchFamily="34" charset="0"/>
              </a:rPr>
              <a:t>это…</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850900" y="3733800"/>
            <a:ext cx="90678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пред лицом Его пишется памятная книга о боящихся Господа и чтущих имя </a:t>
            </a:r>
            <a:r>
              <a:rPr lang="ru-RU" sz="4600" b="1" dirty="0" smtClean="0">
                <a:solidFill>
                  <a:schemeClr val="tx1"/>
                </a:solidFill>
                <a:latin typeface="Century Gothic" pitchFamily="34" charset="0"/>
                <a:sym typeface="Century Gothic" pitchFamily="34" charset="0"/>
              </a:rPr>
              <a:t>Его.</a:t>
            </a:r>
            <a:endParaRPr lang="en-US" sz="4600" b="1" dirty="0">
              <a:solidFill>
                <a:schemeClr val="tx1"/>
              </a:solidFill>
              <a:latin typeface="Century Gothic" pitchFamily="34" charset="0"/>
              <a:sym typeface="Century Gothic" pitchFamily="34" charset="0"/>
            </a:endParaRPr>
          </a:p>
        </p:txBody>
      </p:sp>
      <p:sp>
        <p:nvSpPr>
          <p:cNvPr id="100356" name="Rectangle 2"/>
          <p:cNvSpPr>
            <a:spLocks/>
          </p:cNvSpPr>
          <p:nvPr/>
        </p:nvSpPr>
        <p:spPr bwMode="auto">
          <a:xfrm>
            <a:off x="5397500" y="838200"/>
            <a:ext cx="3746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Малахии</a:t>
            </a:r>
            <a:r>
              <a:rPr lang="en-US" sz="3600" b="1">
                <a:solidFill>
                  <a:schemeClr val="tx1"/>
                </a:solidFill>
                <a:latin typeface="Century Gothic" pitchFamily="34" charset="0"/>
                <a:sym typeface="Century Gothic" pitchFamily="34" charset="0"/>
              </a:rPr>
              <a:t> 3:16</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2403" name="Rectangle 2"/>
          <p:cNvSpPr>
            <a:spLocks/>
          </p:cNvSpPr>
          <p:nvPr/>
        </p:nvSpPr>
        <p:spPr bwMode="auto">
          <a:xfrm>
            <a:off x="3606800" y="838200"/>
            <a:ext cx="44069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3:5</a:t>
            </a:r>
          </a:p>
        </p:txBody>
      </p:sp>
      <p:sp>
        <p:nvSpPr>
          <p:cNvPr id="102404" name="Rectangle 3"/>
          <p:cNvSpPr>
            <a:spLocks/>
          </p:cNvSpPr>
          <p:nvPr/>
        </p:nvSpPr>
        <p:spPr bwMode="auto">
          <a:xfrm>
            <a:off x="889000" y="4292600"/>
            <a:ext cx="89281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Побеждающий </a:t>
            </a:r>
            <a:r>
              <a:rPr lang="ru-RU" sz="4600" b="1" dirty="0">
                <a:solidFill>
                  <a:schemeClr val="tx1"/>
                </a:solidFill>
                <a:latin typeface="Century Gothic" pitchFamily="34" charset="0"/>
                <a:sym typeface="Century Gothic" pitchFamily="34" charset="0"/>
              </a:rPr>
              <a:t>облечется в белые одежды; и не изглажу имени его из книги </a:t>
            </a:r>
            <a:r>
              <a:rPr lang="ru-RU" sz="4600" b="1" dirty="0" smtClean="0">
                <a:solidFill>
                  <a:schemeClr val="tx1"/>
                </a:solidFill>
                <a:latin typeface="Century Gothic" pitchFamily="34" charset="0"/>
                <a:sym typeface="Century Gothic" pitchFamily="34" charset="0"/>
              </a:rPr>
              <a:t>жизни…</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3427" name="Rectangle 2"/>
          <p:cNvSpPr>
            <a:spLocks/>
          </p:cNvSpPr>
          <p:nvPr/>
        </p:nvSpPr>
        <p:spPr bwMode="auto">
          <a:xfrm>
            <a:off x="1079500" y="4330700"/>
            <a:ext cx="84201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 </a:t>
            </a:r>
            <a:r>
              <a:rPr lang="ru-RU" sz="4600" b="1" dirty="0">
                <a:solidFill>
                  <a:schemeClr val="tx1"/>
                </a:solidFill>
                <a:latin typeface="Century Gothic" pitchFamily="34" charset="0"/>
                <a:sym typeface="Century Gothic" pitchFamily="34" charset="0"/>
              </a:rPr>
              <a:t>исповедаю имя его пред Отцом Моим и пред Ангелами </a:t>
            </a:r>
            <a:r>
              <a:rPr lang="ru-RU" sz="4600" b="1" dirty="0" smtClean="0">
                <a:solidFill>
                  <a:schemeClr val="tx1"/>
                </a:solidFill>
                <a:latin typeface="Century Gothic" pitchFamily="34" charset="0"/>
                <a:sym typeface="Century Gothic" pitchFamily="34" charset="0"/>
              </a:rPr>
              <a:t>Его.</a:t>
            </a:r>
            <a:endParaRPr lang="en-US" sz="4600" b="1" dirty="0">
              <a:solidFill>
                <a:schemeClr val="tx1"/>
              </a:solidFill>
              <a:latin typeface="Century Gothic" pitchFamily="34" charset="0"/>
              <a:sym typeface="Century Gothic" pitchFamily="34" charset="0"/>
            </a:endParaRPr>
          </a:p>
        </p:txBody>
      </p:sp>
      <p:sp>
        <p:nvSpPr>
          <p:cNvPr id="103428" name="Rectangle 2"/>
          <p:cNvSpPr>
            <a:spLocks/>
          </p:cNvSpPr>
          <p:nvPr/>
        </p:nvSpPr>
        <p:spPr bwMode="auto">
          <a:xfrm>
            <a:off x="3606800" y="838200"/>
            <a:ext cx="44069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Откровение</a:t>
            </a:r>
            <a:r>
              <a:rPr lang="en-US" sz="3600" b="1">
                <a:solidFill>
                  <a:schemeClr val="tx1"/>
                </a:solidFill>
                <a:latin typeface="Century Gothic" pitchFamily="34" charset="0"/>
                <a:sym typeface="Century Gothic" pitchFamily="34" charset="0"/>
              </a:rPr>
              <a:t> 3:5</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4451" name="Rectangle 2"/>
          <p:cNvSpPr>
            <a:spLocks/>
          </p:cNvSpPr>
          <p:nvPr/>
        </p:nvSpPr>
        <p:spPr bwMode="auto">
          <a:xfrm>
            <a:off x="4267200" y="838200"/>
            <a:ext cx="57912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Екклесиаст</a:t>
            </a:r>
            <a:r>
              <a:rPr lang="en-US" sz="3600" b="1">
                <a:solidFill>
                  <a:schemeClr val="tx1"/>
                </a:solidFill>
                <a:latin typeface="Century Gothic" pitchFamily="34" charset="0"/>
                <a:sym typeface="Century Gothic" pitchFamily="34" charset="0"/>
              </a:rPr>
              <a:t> 12:13, 14</a:t>
            </a:r>
          </a:p>
        </p:txBody>
      </p:sp>
      <p:sp>
        <p:nvSpPr>
          <p:cNvPr id="104452" name="Rectangle 3"/>
          <p:cNvSpPr>
            <a:spLocks/>
          </p:cNvSpPr>
          <p:nvPr/>
        </p:nvSpPr>
        <p:spPr bwMode="auto">
          <a:xfrm>
            <a:off x="431800" y="3886200"/>
            <a:ext cx="9804400" cy="3352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Выслушаем </a:t>
            </a:r>
            <a:r>
              <a:rPr lang="ru-RU" sz="4600" b="1" dirty="0">
                <a:solidFill>
                  <a:schemeClr val="tx1"/>
                </a:solidFill>
                <a:latin typeface="Century Gothic" pitchFamily="34" charset="0"/>
                <a:sym typeface="Century Gothic" pitchFamily="34" charset="0"/>
              </a:rPr>
              <a:t>сущность всего: бойся Бога и заповеди Его соблюдай, потому что в этом все для </a:t>
            </a:r>
            <a:r>
              <a:rPr lang="ru-RU" sz="4600" b="1" dirty="0" smtClean="0">
                <a:solidFill>
                  <a:schemeClr val="tx1"/>
                </a:solidFill>
                <a:latin typeface="Century Gothic" pitchFamily="34" charset="0"/>
                <a:sym typeface="Century Gothic" pitchFamily="34" charset="0"/>
              </a:rPr>
              <a:t>человека…</a:t>
            </a:r>
            <a:r>
              <a:rPr lang="en-US" sz="4600" b="1" dirty="0" smtClean="0">
                <a:solidFill>
                  <a:schemeClr val="tx1"/>
                </a:solidFill>
                <a:latin typeface="Century Gothic" pitchFamily="34" charset="0"/>
                <a:sym typeface="Century Gothic" pitchFamily="34" charset="0"/>
              </a:rPr>
              <a:t> </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5475" name="Rectangle 2"/>
          <p:cNvSpPr>
            <a:spLocks/>
          </p:cNvSpPr>
          <p:nvPr/>
        </p:nvSpPr>
        <p:spPr bwMode="auto">
          <a:xfrm>
            <a:off x="279400" y="4140200"/>
            <a:ext cx="101346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…ибо </a:t>
            </a:r>
            <a:r>
              <a:rPr lang="ru-RU" sz="4600" b="1" dirty="0">
                <a:solidFill>
                  <a:schemeClr val="tx1"/>
                </a:solidFill>
                <a:latin typeface="Century Gothic" pitchFamily="34" charset="0"/>
                <a:sym typeface="Century Gothic" pitchFamily="34" charset="0"/>
              </a:rPr>
              <a:t>всякое дело Бог приведет на суд, и все тайное, хорошо ли оно, </a:t>
            </a:r>
            <a:r>
              <a:rPr lang="ru-RU" sz="4600" b="1" dirty="0" smtClean="0">
                <a:solidFill>
                  <a:schemeClr val="tx1"/>
                </a:solidFill>
                <a:latin typeface="Century Gothic" pitchFamily="34" charset="0"/>
                <a:sym typeface="Century Gothic" pitchFamily="34" charset="0"/>
              </a:rPr>
              <a:t>или худо.</a:t>
            </a:r>
            <a:endParaRPr lang="en-US" sz="4600" b="1" dirty="0">
              <a:solidFill>
                <a:schemeClr val="tx1"/>
              </a:solidFill>
              <a:latin typeface="Century Gothic" pitchFamily="34" charset="0"/>
              <a:sym typeface="Century Gothic" pitchFamily="34" charset="0"/>
            </a:endParaRPr>
          </a:p>
        </p:txBody>
      </p:sp>
      <p:sp>
        <p:nvSpPr>
          <p:cNvPr id="105476" name="Rectangle 2"/>
          <p:cNvSpPr>
            <a:spLocks/>
          </p:cNvSpPr>
          <p:nvPr/>
        </p:nvSpPr>
        <p:spPr bwMode="auto">
          <a:xfrm>
            <a:off x="4267200" y="838200"/>
            <a:ext cx="57912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Екклесиаст</a:t>
            </a:r>
            <a:r>
              <a:rPr lang="en-US" sz="3600" b="1">
                <a:solidFill>
                  <a:schemeClr val="tx1"/>
                </a:solidFill>
                <a:latin typeface="Century Gothic" pitchFamily="34" charset="0"/>
                <a:sym typeface="Century Gothic" pitchFamily="34" charset="0"/>
              </a:rPr>
              <a:t> 12:13, 14</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7523" name="Rectangle 2"/>
          <p:cNvSpPr>
            <a:spLocks/>
          </p:cNvSpPr>
          <p:nvPr/>
        </p:nvSpPr>
        <p:spPr bwMode="auto">
          <a:xfrm>
            <a:off x="355600" y="4089400"/>
            <a:ext cx="9804400" cy="398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34" charset="0"/>
                <a:sym typeface="Century Gothic" pitchFamily="34" charset="0"/>
              </a:rPr>
              <a:t>согрешит в одном чем-нибудь, тот становится виновным во всем. Ибо Тот же, Кто сказал: </a:t>
            </a:r>
            <a:r>
              <a:rPr lang="ru-RU" sz="4600" b="1" dirty="0" smtClean="0">
                <a:solidFill>
                  <a:schemeClr val="tx1"/>
                </a:solidFill>
                <a:latin typeface="Century Gothic" pitchFamily="34" charset="0"/>
                <a:sym typeface="Century Gothic" pitchFamily="34" charset="0"/>
              </a:rPr>
              <a:t>„не прелюбодействуй”, </a:t>
            </a:r>
            <a:r>
              <a:rPr lang="ru-RU" sz="4600" b="1" dirty="0">
                <a:solidFill>
                  <a:schemeClr val="tx1"/>
                </a:solidFill>
                <a:latin typeface="Century Gothic" pitchFamily="34" charset="0"/>
                <a:sym typeface="Century Gothic" pitchFamily="34" charset="0"/>
              </a:rPr>
              <a:t>сказал и: </a:t>
            </a:r>
            <a:r>
              <a:rPr lang="ru-RU" sz="4600" b="1" dirty="0" smtClean="0">
                <a:solidFill>
                  <a:schemeClr val="tx1"/>
                </a:solidFill>
                <a:latin typeface="Century Gothic" pitchFamily="34" charset="0"/>
                <a:sym typeface="Century Gothic" pitchFamily="34" charset="0"/>
              </a:rPr>
              <a:t>„не убей”… </a:t>
            </a:r>
            <a:endParaRPr lang="en-US" sz="4600" b="1" dirty="0">
              <a:solidFill>
                <a:schemeClr val="tx1"/>
              </a:solidFill>
              <a:latin typeface="Century Gothic" pitchFamily="34" charset="0"/>
              <a:sym typeface="Century Gothic" pitchFamily="34" charset="0"/>
            </a:endParaRPr>
          </a:p>
          <a:p>
            <a:pPr>
              <a:lnSpc>
                <a:spcPct val="90000"/>
              </a:lnSpc>
            </a:pPr>
            <a:endParaRPr lang="en-US" sz="4600" b="1" dirty="0">
              <a:solidFill>
                <a:schemeClr val="tx1"/>
              </a:solidFill>
              <a:latin typeface="Century Gothic" pitchFamily="34" charset="0"/>
              <a:sym typeface="Century Gothic" pitchFamily="34" charset="0"/>
            </a:endParaRPr>
          </a:p>
        </p:txBody>
      </p:sp>
      <p:sp>
        <p:nvSpPr>
          <p:cNvPr id="107524" name="Rectangle 3"/>
          <p:cNvSpPr>
            <a:spLocks/>
          </p:cNvSpPr>
          <p:nvPr/>
        </p:nvSpPr>
        <p:spPr bwMode="auto">
          <a:xfrm>
            <a:off x="3479800" y="2819400"/>
            <a:ext cx="59182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Кто </a:t>
            </a:r>
            <a:r>
              <a:rPr lang="ru-RU" sz="4600" b="1" dirty="0">
                <a:solidFill>
                  <a:schemeClr val="tx1"/>
                </a:solidFill>
                <a:latin typeface="Century Gothic" pitchFamily="34" charset="0"/>
                <a:sym typeface="Century Gothic" pitchFamily="34" charset="0"/>
              </a:rPr>
              <a:t>соблюдает весь закон и</a:t>
            </a:r>
            <a:endParaRPr lang="en-US" sz="4600" b="1" dirty="0">
              <a:solidFill>
                <a:schemeClr val="tx1"/>
              </a:solidFill>
              <a:latin typeface="Century Gothic" pitchFamily="34" charset="0"/>
              <a:sym typeface="Century Gothic" pitchFamily="34" charset="0"/>
            </a:endParaRPr>
          </a:p>
        </p:txBody>
      </p:sp>
      <p:sp>
        <p:nvSpPr>
          <p:cNvPr id="107525" name="Rectangle 4"/>
          <p:cNvSpPr>
            <a:spLocks/>
          </p:cNvSpPr>
          <p:nvPr/>
        </p:nvSpPr>
        <p:spPr bwMode="auto">
          <a:xfrm>
            <a:off x="4394200" y="838200"/>
            <a:ext cx="4876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Иакова</a:t>
            </a:r>
            <a:r>
              <a:rPr lang="en-US" sz="3600" b="1">
                <a:solidFill>
                  <a:schemeClr val="tx1"/>
                </a:solidFill>
                <a:latin typeface="Century Gothic" pitchFamily="34" charset="0"/>
                <a:sym typeface="Century Gothic" pitchFamily="34" charset="0"/>
              </a:rPr>
              <a:t> 2:10-12</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8547" name="Rectangle 2"/>
          <p:cNvSpPr>
            <a:spLocks/>
          </p:cNvSpPr>
          <p:nvPr/>
        </p:nvSpPr>
        <p:spPr bwMode="auto">
          <a:xfrm>
            <a:off x="965200" y="4114800"/>
            <a:ext cx="85344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…посему</a:t>
            </a:r>
            <a:r>
              <a:rPr lang="ru-RU" sz="4600" b="1" dirty="0">
                <a:solidFill>
                  <a:schemeClr val="tx1"/>
                </a:solidFill>
                <a:latin typeface="Century Gothic" pitchFamily="34" charset="0"/>
                <a:sym typeface="Century Gothic" pitchFamily="34" charset="0"/>
              </a:rPr>
              <a:t>, если ты не прелюбодействуешь, но убьешь, то ты также преступник закона.</a:t>
            </a:r>
            <a:endParaRPr lang="en-US" sz="4600" b="1" dirty="0">
              <a:solidFill>
                <a:schemeClr val="tx1"/>
              </a:solidFill>
              <a:latin typeface="Century Gothic" pitchFamily="34" charset="0"/>
              <a:sym typeface="Century Gothic" pitchFamily="34" charset="0"/>
            </a:endParaRPr>
          </a:p>
        </p:txBody>
      </p:sp>
      <p:sp>
        <p:nvSpPr>
          <p:cNvPr id="108548" name="Rectangle 4"/>
          <p:cNvSpPr>
            <a:spLocks/>
          </p:cNvSpPr>
          <p:nvPr/>
        </p:nvSpPr>
        <p:spPr bwMode="auto">
          <a:xfrm>
            <a:off x="4394200" y="838200"/>
            <a:ext cx="4876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Иакова</a:t>
            </a:r>
            <a:r>
              <a:rPr lang="en-US" sz="3600" b="1">
                <a:solidFill>
                  <a:schemeClr val="tx1"/>
                </a:solidFill>
                <a:latin typeface="Century Gothic" pitchFamily="34" charset="0"/>
                <a:sym typeface="Century Gothic" pitchFamily="34" charset="0"/>
              </a:rPr>
              <a:t> 2:10-12</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9571" name="Rectangle 2"/>
          <p:cNvSpPr>
            <a:spLocks/>
          </p:cNvSpPr>
          <p:nvPr/>
        </p:nvSpPr>
        <p:spPr bwMode="auto">
          <a:xfrm>
            <a:off x="889000" y="4419600"/>
            <a:ext cx="84963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34" charset="0"/>
                <a:sym typeface="Century Gothic" pitchFamily="34" charset="0"/>
              </a:rPr>
              <a:t>…Так </a:t>
            </a:r>
            <a:r>
              <a:rPr lang="ru-RU" sz="4600" b="1" dirty="0">
                <a:solidFill>
                  <a:schemeClr val="tx1"/>
                </a:solidFill>
                <a:latin typeface="Century Gothic" pitchFamily="34" charset="0"/>
                <a:sym typeface="Century Gothic" pitchFamily="34" charset="0"/>
              </a:rPr>
              <a:t>говорите и так поступайте, как имеющие быть судимы по закону </a:t>
            </a:r>
            <a:r>
              <a:rPr lang="ru-RU" sz="4600" b="1" dirty="0" smtClean="0">
                <a:solidFill>
                  <a:schemeClr val="tx1"/>
                </a:solidFill>
                <a:latin typeface="Century Gothic" pitchFamily="34" charset="0"/>
                <a:sym typeface="Century Gothic" pitchFamily="34" charset="0"/>
              </a:rPr>
              <a:t>свободы.</a:t>
            </a:r>
            <a:endParaRPr lang="en-US" sz="4600" b="1" dirty="0">
              <a:solidFill>
                <a:schemeClr val="tx1"/>
              </a:solidFill>
              <a:latin typeface="Century Gothic" pitchFamily="34" charset="0"/>
              <a:sym typeface="Century Gothic" pitchFamily="34" charset="0"/>
            </a:endParaRPr>
          </a:p>
        </p:txBody>
      </p:sp>
      <p:sp>
        <p:nvSpPr>
          <p:cNvPr id="109572" name="Rectangle 4"/>
          <p:cNvSpPr>
            <a:spLocks/>
          </p:cNvSpPr>
          <p:nvPr/>
        </p:nvSpPr>
        <p:spPr bwMode="auto">
          <a:xfrm>
            <a:off x="4394200" y="838200"/>
            <a:ext cx="4876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Иакова</a:t>
            </a:r>
            <a:r>
              <a:rPr lang="en-US" sz="3600" b="1">
                <a:solidFill>
                  <a:schemeClr val="tx1"/>
                </a:solidFill>
                <a:latin typeface="Century Gothic" pitchFamily="34" charset="0"/>
                <a:sym typeface="Century Gothic" pitchFamily="34" charset="0"/>
              </a:rPr>
              <a:t> 2:10-12</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927100" y="4749800"/>
            <a:ext cx="9232900" cy="14986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Если </a:t>
            </a:r>
            <a:r>
              <a:rPr lang="ru-RU" sz="4600" b="1" dirty="0">
                <a:solidFill>
                  <a:schemeClr val="tx1"/>
                </a:solidFill>
                <a:latin typeface="Century Gothic" pitchFamily="34" charset="0"/>
                <a:sym typeface="Century Gothic" pitchFamily="34" charset="0"/>
              </a:rPr>
              <a:t>любите Меня, соблюдите Мои </a:t>
            </a:r>
            <a:r>
              <a:rPr lang="ru-RU" sz="4600" b="1" dirty="0" smtClean="0">
                <a:solidFill>
                  <a:schemeClr val="tx1"/>
                </a:solidFill>
                <a:latin typeface="Century Gothic" pitchFamily="34" charset="0"/>
                <a:sym typeface="Century Gothic" pitchFamily="34" charset="0"/>
              </a:rPr>
              <a:t>заповеди.</a:t>
            </a:r>
            <a:endParaRPr lang="en-US" sz="4600" b="1" dirty="0">
              <a:solidFill>
                <a:schemeClr val="tx1"/>
              </a:solidFill>
              <a:latin typeface="Century Gothic" pitchFamily="34" charset="0"/>
              <a:sym typeface="Century Gothic" pitchFamily="34" charset="0"/>
            </a:endParaRPr>
          </a:p>
        </p:txBody>
      </p:sp>
      <p:sp>
        <p:nvSpPr>
          <p:cNvPr id="110596" name="Rectangle 3"/>
          <p:cNvSpPr>
            <a:spLocks/>
          </p:cNvSpPr>
          <p:nvPr/>
        </p:nvSpPr>
        <p:spPr bwMode="auto">
          <a:xfrm>
            <a:off x="4394200" y="838200"/>
            <a:ext cx="44958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34" charset="0"/>
                <a:sym typeface="Century Gothic" pitchFamily="34" charset="0"/>
              </a:rPr>
              <a:t>Евангелие от Иоанна</a:t>
            </a:r>
            <a:r>
              <a:rPr lang="en-US" sz="3600" b="1" dirty="0" smtClean="0">
                <a:solidFill>
                  <a:schemeClr val="tx1"/>
                </a:solidFill>
                <a:latin typeface="Century Gothic" pitchFamily="34" charset="0"/>
                <a:sym typeface="Century Gothic" pitchFamily="34" charset="0"/>
              </a:rPr>
              <a:t> </a:t>
            </a:r>
            <a:r>
              <a:rPr lang="en-US" sz="3600" b="1" dirty="0">
                <a:solidFill>
                  <a:schemeClr val="tx1"/>
                </a:solidFill>
                <a:latin typeface="Century Gothic" pitchFamily="34" charset="0"/>
                <a:sym typeface="Century Gothic" pitchFamily="34" charset="0"/>
              </a:rPr>
              <a:t>14:15</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4699000" y="838200"/>
            <a:ext cx="33147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34" charset="0"/>
                <a:sym typeface="Century Gothic" pitchFamily="34" charset="0"/>
              </a:rPr>
              <a:t>Деяния</a:t>
            </a:r>
            <a:r>
              <a:rPr lang="en-US" sz="3600" b="1">
                <a:solidFill>
                  <a:schemeClr val="tx1"/>
                </a:solidFill>
                <a:latin typeface="Century Gothic" pitchFamily="34" charset="0"/>
                <a:sym typeface="Century Gothic" pitchFamily="34" charset="0"/>
              </a:rPr>
              <a:t> 3:19</a:t>
            </a:r>
          </a:p>
        </p:txBody>
      </p:sp>
      <p:sp>
        <p:nvSpPr>
          <p:cNvPr id="111620" name="Rectangle 3"/>
          <p:cNvSpPr>
            <a:spLocks/>
          </p:cNvSpPr>
          <p:nvPr/>
        </p:nvSpPr>
        <p:spPr bwMode="auto">
          <a:xfrm>
            <a:off x="927100" y="4419600"/>
            <a:ext cx="8572500" cy="22098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34" charset="0"/>
                <a:sym typeface="Century Gothic" pitchFamily="34" charset="0"/>
              </a:rPr>
              <a:t>Итак</a:t>
            </a:r>
            <a:r>
              <a:rPr lang="ru-RU" sz="4600" b="1" dirty="0">
                <a:solidFill>
                  <a:schemeClr val="tx1"/>
                </a:solidFill>
                <a:latin typeface="Century Gothic" pitchFamily="34" charset="0"/>
                <a:sym typeface="Century Gothic" pitchFamily="34" charset="0"/>
              </a:rPr>
              <a:t>, покайтесь и обратитесь, чтобы загладились грехи </a:t>
            </a:r>
            <a:r>
              <a:rPr lang="ru-RU" sz="4600" b="1" dirty="0" smtClean="0">
                <a:solidFill>
                  <a:schemeClr val="tx1"/>
                </a:solidFill>
                <a:latin typeface="Century Gothic" pitchFamily="34" charset="0"/>
                <a:sym typeface="Century Gothic" pitchFamily="34" charset="0"/>
              </a:rPr>
              <a:t>ваши.</a:t>
            </a:r>
            <a:endParaRPr lang="en-US" sz="4600" b="1" dirty="0">
              <a:solidFill>
                <a:schemeClr val="tx1"/>
              </a:solidFill>
              <a:latin typeface="Century Gothic" pitchFamily="34" charset="0"/>
              <a:sym typeface="Century Gothic"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646</TotalTime>
  <Pages>0</Pages>
  <Words>4203</Words>
  <Characters>0</Characters>
  <Application>Microsoft Office PowerPoint</Application>
  <PresentationFormat>Произвольный</PresentationFormat>
  <Lines>0</Lines>
  <Paragraphs>447</Paragraphs>
  <Slides>99</Slides>
  <Notes>98</Notes>
  <HiddenSlides>0</HiddenSlides>
  <MMClips>0</MMClips>
  <ScaleCrop>false</ScaleCrop>
  <HeadingPairs>
    <vt:vector size="4" baseType="variant">
      <vt:variant>
        <vt:lpstr>Тема</vt:lpstr>
      </vt:variant>
      <vt:variant>
        <vt:i4>14</vt:i4>
      </vt:variant>
      <vt:variant>
        <vt:lpstr>Заголовки слайдов</vt:lpstr>
      </vt:variant>
      <vt:variant>
        <vt:i4>99</vt:i4>
      </vt:variant>
    </vt:vector>
  </HeadingPairs>
  <TitlesOfParts>
    <vt:vector size="113"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75</cp:revision>
  <dcterms:modified xsi:type="dcterms:W3CDTF">2012-08-14T12:29:38Z</dcterms:modified>
</cp:coreProperties>
</file>