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24"/>
  </p:notesMasterIdLst>
  <p:sldIdLst>
    <p:sldId id="447" r:id="rId15"/>
    <p:sldId id="448" r:id="rId16"/>
    <p:sldId id="257" r:id="rId17"/>
    <p:sldId id="279" r:id="rId18"/>
    <p:sldId id="261" r:id="rId19"/>
    <p:sldId id="336" r:id="rId20"/>
    <p:sldId id="337" r:id="rId21"/>
    <p:sldId id="319" r:id="rId22"/>
    <p:sldId id="320" r:id="rId23"/>
    <p:sldId id="338" r:id="rId24"/>
    <p:sldId id="339" r:id="rId25"/>
    <p:sldId id="321" r:id="rId26"/>
    <p:sldId id="343" r:id="rId27"/>
    <p:sldId id="345" r:id="rId28"/>
    <p:sldId id="346" r:id="rId29"/>
    <p:sldId id="322" r:id="rId30"/>
    <p:sldId id="329" r:id="rId31"/>
    <p:sldId id="347" r:id="rId32"/>
    <p:sldId id="323" r:id="rId33"/>
    <p:sldId id="258" r:id="rId34"/>
    <p:sldId id="259" r:id="rId35"/>
    <p:sldId id="341" r:id="rId36"/>
    <p:sldId id="260" r:id="rId37"/>
    <p:sldId id="262" r:id="rId38"/>
    <p:sldId id="344" r:id="rId39"/>
    <p:sldId id="263" r:id="rId40"/>
    <p:sldId id="264" r:id="rId41"/>
    <p:sldId id="265" r:id="rId42"/>
    <p:sldId id="266" r:id="rId43"/>
    <p:sldId id="267" r:id="rId44"/>
    <p:sldId id="268" r:id="rId45"/>
    <p:sldId id="269" r:id="rId46"/>
    <p:sldId id="270" r:id="rId47"/>
    <p:sldId id="271" r:id="rId48"/>
    <p:sldId id="272" r:id="rId49"/>
    <p:sldId id="274" r:id="rId50"/>
    <p:sldId id="275" r:id="rId51"/>
    <p:sldId id="276" r:id="rId52"/>
    <p:sldId id="348" r:id="rId53"/>
    <p:sldId id="277" r:id="rId54"/>
    <p:sldId id="278" r:id="rId55"/>
    <p:sldId id="280" r:id="rId56"/>
    <p:sldId id="281" r:id="rId57"/>
    <p:sldId id="349" r:id="rId58"/>
    <p:sldId id="282" r:id="rId59"/>
    <p:sldId id="283" r:id="rId60"/>
    <p:sldId id="284" r:id="rId61"/>
    <p:sldId id="324" r:id="rId62"/>
    <p:sldId id="350" r:id="rId63"/>
    <p:sldId id="285" r:id="rId64"/>
    <p:sldId id="286" r:id="rId65"/>
    <p:sldId id="287" r:id="rId66"/>
    <p:sldId id="288" r:id="rId67"/>
    <p:sldId id="289" r:id="rId68"/>
    <p:sldId id="290" r:id="rId69"/>
    <p:sldId id="291" r:id="rId70"/>
    <p:sldId id="351" r:id="rId71"/>
    <p:sldId id="292" r:id="rId72"/>
    <p:sldId id="293" r:id="rId73"/>
    <p:sldId id="352" r:id="rId74"/>
    <p:sldId id="294" r:id="rId75"/>
    <p:sldId id="295" r:id="rId76"/>
    <p:sldId id="296" r:id="rId77"/>
    <p:sldId id="297" r:id="rId78"/>
    <p:sldId id="298" r:id="rId79"/>
    <p:sldId id="299" r:id="rId80"/>
    <p:sldId id="300" r:id="rId81"/>
    <p:sldId id="301" r:id="rId82"/>
    <p:sldId id="302" r:id="rId83"/>
    <p:sldId id="303" r:id="rId84"/>
    <p:sldId id="353" r:id="rId85"/>
    <p:sldId id="304" r:id="rId86"/>
    <p:sldId id="305" r:id="rId87"/>
    <p:sldId id="306" r:id="rId88"/>
    <p:sldId id="307" r:id="rId89"/>
    <p:sldId id="308" r:id="rId90"/>
    <p:sldId id="309" r:id="rId91"/>
    <p:sldId id="354" r:id="rId92"/>
    <p:sldId id="310" r:id="rId93"/>
    <p:sldId id="311" r:id="rId94"/>
    <p:sldId id="312" r:id="rId95"/>
    <p:sldId id="313" r:id="rId96"/>
    <p:sldId id="314" r:id="rId97"/>
    <p:sldId id="315" r:id="rId98"/>
    <p:sldId id="316" r:id="rId99"/>
    <p:sldId id="317" r:id="rId100"/>
    <p:sldId id="325" r:id="rId101"/>
    <p:sldId id="326" r:id="rId102"/>
    <p:sldId id="327" r:id="rId103"/>
    <p:sldId id="318" r:id="rId104"/>
    <p:sldId id="328" r:id="rId105"/>
    <p:sldId id="330" r:id="rId106"/>
    <p:sldId id="331" r:id="rId107"/>
    <p:sldId id="332" r:id="rId108"/>
    <p:sldId id="333" r:id="rId109"/>
    <p:sldId id="446" r:id="rId110"/>
    <p:sldId id="334" r:id="rId111"/>
    <p:sldId id="335" r:id="rId112"/>
    <p:sldId id="340" r:id="rId113"/>
    <p:sldId id="342" r:id="rId114"/>
    <p:sldId id="431" r:id="rId115"/>
    <p:sldId id="432" r:id="rId116"/>
    <p:sldId id="433" r:id="rId117"/>
    <p:sldId id="355" r:id="rId118"/>
    <p:sldId id="434" r:id="rId119"/>
    <p:sldId id="435" r:id="rId120"/>
    <p:sldId id="356" r:id="rId121"/>
    <p:sldId id="436" r:id="rId122"/>
    <p:sldId id="437" r:id="rId123"/>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86" autoAdjust="0"/>
    <p:restoredTop sz="55007" autoAdjust="0"/>
  </p:normalViewPr>
  <p:slideViewPr>
    <p:cSldViewPr>
      <p:cViewPr varScale="1">
        <p:scale>
          <a:sx n="52" d="100"/>
          <a:sy n="52" d="100"/>
        </p:scale>
        <p:origin x="-1362" y="-96"/>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Вести от Иисуса для последнего времени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i="1"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Уча их соблюдать все, что Я повелел вам; и се, Я с вами во все дни до скончания века» (Мф.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3:5</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«Побеждающий облечется в белые одежды, и не изглажу имени его из книги жизни, но и исповедаю имя его пред </a:t>
            </a:r>
            <a:r>
              <a:rPr lang="ru-RU" sz="1200" b="1" kern="1200" dirty="0" err="1" smtClean="0">
                <a:solidFill>
                  <a:schemeClr val="tx1"/>
                </a:solidFill>
                <a:latin typeface="Gill Sans" pitchFamily="1" charset="0"/>
                <a:ea typeface="ＭＳ Ｐゴシック" pitchFamily="1" charset="-128"/>
                <a:cs typeface="ＭＳ Ｐゴシック" pitchFamily="1" charset="-128"/>
              </a:rPr>
              <a:t>Отцем</a:t>
            </a:r>
            <a:r>
              <a:rPr lang="ru-RU" sz="1200" b="1" kern="1200" dirty="0" smtClean="0">
                <a:solidFill>
                  <a:schemeClr val="tx1"/>
                </a:solidFill>
                <a:latin typeface="Gill Sans" pitchFamily="1" charset="0"/>
                <a:ea typeface="ＭＳ Ｐゴシック" pitchFamily="1" charset="-128"/>
                <a:cs typeface="ＭＳ Ｐゴシック" pitchFamily="1" charset="-128"/>
              </a:rPr>
              <a:t> Моим и пред Ангелами Его».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Внимательно прочтите Откровение 19:11-21. И вот, что вы найдете: </a:t>
            </a:r>
            <a:r>
              <a:rPr lang="ru-RU" sz="1200" b="1" kern="1200" dirty="0" smtClean="0">
                <a:solidFill>
                  <a:schemeClr val="tx1"/>
                </a:solidFill>
                <a:latin typeface="Gill Sans" pitchFamily="1" charset="0"/>
                <a:ea typeface="ＭＳ Ｐゴシック" pitchFamily="1" charset="-128"/>
                <a:cs typeface="ＭＳ Ｐゴシック" pitchFamily="1" charset="-128"/>
              </a:rPr>
              <a:t>«И увидел я отверстое небо»</a:t>
            </a:r>
            <a:r>
              <a:rPr lang="ru-RU" sz="1200" b="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Да, небо широко откроется великой энергией Бога и через это отверстое небо, увидим как приближается Иисус Христос, Сын Человеческий, Сын Божий, в окружении всех ангелов как небесной армией.</a:t>
            </a:r>
            <a:endParaRPr lang="ru-RU"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Что произойдет, когда Он придет?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19:19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«Увидел я зверя и царей земных и воинства их, собранные, чтобы сразиться с Сидящим на коне и с воинством Его».</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Это противостояние будет остановлено внезапным появлением Христа. Вы спросите: «Что же будет при Втором пришествии Христа, что остановит бой так внезапно?» Библия говорит, что при Втором пришествии Христа каждый человек, который не на стороне Христа, будет поражен намертво присутствием Христа, как если бы их поразила могучая молния или упал провод под напряжением 100 000 Вольт.</a:t>
            </a:r>
            <a:endParaRPr lang="ru-RU"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Вы спросите: «А где это написано?» В Иеремии 25:33. Удивительно, когда все эти стихи выстраиваются вместе. Это действительно замечательно, и эта книга становится самой интересной книгой в мире, если вы знаете, как собирать все вместе. </a:t>
            </a:r>
          </a:p>
          <a:p>
            <a:r>
              <a:rPr lang="ru-RU" sz="1200" kern="1200" dirty="0" smtClean="0">
                <a:solidFill>
                  <a:schemeClr val="tx1"/>
                </a:solidFill>
                <a:latin typeface="Gill Sans" pitchFamily="1" charset="0"/>
                <a:ea typeface="ＭＳ Ｐゴシック" pitchFamily="1" charset="-128"/>
                <a:cs typeface="ＭＳ Ｐゴシック" pitchFamily="1" charset="-128"/>
              </a:rPr>
              <a:t>Иеремия 25:33</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будут пораженные Господом в тот день от конца земли до конца земли, не будут оплаканы...</a:t>
            </a:r>
            <a:endParaRPr lang="ru-RU"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Иеремия 25:33</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не будут прибраны и похоронены, навозом будут на лице земли».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Когда Иисус явится в пылающем огне при Его Втором пришествии, непослушные люди, люди, которые отказались подчиниться Ему, будут поражены намертво Его присутствием. Пораженных Господом будет великое множество от одного конца земли до другого. Вот как Библия это описывает.</a:t>
            </a:r>
            <a:endParaRPr lang="ru-RU"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6:15-17</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«И цари земные, и вельможи, и богатые, и тысяченачальники, и сильные, и всякий раб, и всякий свободный скрылись в пещеры…</a:t>
            </a:r>
            <a:endParaRPr lang="ru-RU"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…и в ущелья гор и говорят горам и камням: падите на нас и сокройте нас от лица Сидящего на престоле… </a:t>
            </a:r>
            <a:endParaRPr lang="ru-RU"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и от гнева Агнца, ибо пришел великий день гнева Его, и кто может устоять?»</a:t>
            </a:r>
          </a:p>
          <a:p>
            <a:endParaRPr lang="ru-RU" sz="1200" b="1"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Мы живем в последние дни истории Земли. Сегодня мы видим, что все говорит о приближении Армагеддона. Если шестая язва настолько близка, насколько ближе тогда первая? Помните, когда начнутся язвы, дверь спасения будет закрыта. Готовы ли мы к этим бедствиям? Защитит ли нас печать Бога?</a:t>
            </a:r>
            <a:endParaRPr lang="ru-RU"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Друзья, сейчас время готовиться к пришествию Иисуса. Сейчас время отдать свою жизнь целиком и полностью Ему. Сейчас настало время, чтобы благодать Иисуса руководила вашей жизнью и быть причисленными к народу тех, кто любит Его и соблюдает Его заповеди. Готовы ли вы отдать вашу жизнь Иисусу? Кто желал бы сегодня принять это важное решение? Да благословит вас Бог.</a:t>
            </a:r>
            <a:endParaRPr lang="ru-RU"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Призыв и молитва</a:t>
            </a:r>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говорит, что каждый может быть победителем, и если мы победим грех в нашей жизни, то наши имена не изгладятся из книги жизни. Когда наше имя прозвучит на Божьем суде, тогда Иисус сможет сделать шаг вперед и просить о нас перед престолом Отца. Желаем ли мы, чтобы Иисус представлял наши интересы на суде? Каждый должен будет предстать перед Божьим судом. Для каждого человека, который когда-либо жил на этой земле настанет день суда. Помните, наша вечная участь зависит от наших сегодняшних решений. </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Grp="1" noRot="1" noChangeAspect="1" noChangeArrowheads="1" noTextEdit="1"/>
          </p:cNvSpPr>
          <p:nvPr>
            <p:ph type="sldImg"/>
          </p:nvPr>
        </p:nvSpPr>
        <p:spPr>
          <a:solidFill>
            <a:srgbClr val="FFFFFF"/>
          </a:solidFill>
          <a:ln/>
        </p:spPr>
      </p:sp>
      <p:sp>
        <p:nvSpPr>
          <p:cNvPr id="130051"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Мудрый Соломон сказал: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Екклесиаст 12:13, 14</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«Выслушаем сущность всего: бойся Бога и заповеди Его соблюдай, потому что в этом все для человека…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Екклесиаст 12:13, 14</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всякое дело Бог приведет на суд, и все тайное, хорошо ли оно, или худо».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очень важно, чтобы мы соблюдали заповеди Божьи, потому что это — Его святой закон, и согласно ему будет взвешиваться наша жизнь в день суда. </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Апостол Иаков также подчеркивает важность соблюдения закона: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Иакова 2:12</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Так говорите и так поступайте, как имеющие быть судимы по закону свободы».</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Очевидно, что он говорит о вечном законе Десяти Заповедей Божьих, потому что он приводит в пример заповеди о прелюбодеянии и убийстве.</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Печально, но факт: многие называющие себя христианами, будут отвергнуты в день Божьего суда. Иисус ясно об этом сказал:</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7:22, 23</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Многие скажут Мне в тот день: „Господи! Господи! не от Твоего ли имени мы пророчествовали? и не Твоим ли именем бесов изгоняли? и не Твоим ли именем многие чудеса творили?”…</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Матфея, 7:22,23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тогда объявлю им: „Я никогда не знал вас; отойдите от Меня, делающие беззаконие!”»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Согласно Священному Писанию, беззаконие — это грех, а грех — это нарушение Божьего Закона. (1 Иоанна 3:4).</a:t>
            </a:r>
          </a:p>
          <a:p>
            <a:r>
              <a:rPr lang="ru-RU" sz="1200" kern="1200" dirty="0" smtClean="0">
                <a:solidFill>
                  <a:schemeClr val="tx1"/>
                </a:solidFill>
                <a:latin typeface="Gill Sans" pitchFamily="1" charset="0"/>
                <a:ea typeface="ＭＳ Ｐゴシック" pitchFamily="1" charset="-128"/>
                <a:cs typeface="ＭＳ Ｐゴシック" pitchFamily="1" charset="-128"/>
              </a:rPr>
              <a:t>Всем, кто пренебрегает или отвергает Божий Закон придется ответить за это на суде.</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Согласно пророчеству Откровения скоро наступит день, когда духовное состояние каждого будет взвешено. Прозвучат слова, которые мы читаем в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22:11</a:t>
            </a:r>
          </a:p>
          <a:p>
            <a:r>
              <a:rPr lang="ru-RU" sz="1200" b="1" kern="1200" dirty="0" smtClean="0">
                <a:solidFill>
                  <a:schemeClr val="tx1"/>
                </a:solidFill>
                <a:latin typeface="Gill Sans" pitchFamily="1" charset="0"/>
                <a:ea typeface="ＭＳ Ｐゴシック" pitchFamily="1" charset="-128"/>
                <a:cs typeface="ＭＳ Ｐゴシック" pitchFamily="1" charset="-128"/>
              </a:rPr>
              <a:t> «Неправедный пусть еще делает неправду; нечистый пусть еще сквернится; праведный да творит правду еще, и </a:t>
            </a:r>
            <a:r>
              <a:rPr lang="ru-RU" sz="1200" b="1" kern="1200" dirty="0" err="1" smtClean="0">
                <a:solidFill>
                  <a:schemeClr val="tx1"/>
                </a:solidFill>
                <a:latin typeface="Gill Sans" pitchFamily="1" charset="0"/>
                <a:ea typeface="ＭＳ Ｐゴシック" pitchFamily="1" charset="-128"/>
                <a:cs typeface="ＭＳ Ｐゴシック" pitchFamily="1" charset="-128"/>
              </a:rPr>
              <a:t>святый</a:t>
            </a:r>
            <a:r>
              <a:rPr lang="ru-RU" sz="1200" b="1" kern="1200" dirty="0" smtClean="0">
                <a:solidFill>
                  <a:schemeClr val="tx1"/>
                </a:solidFill>
                <a:latin typeface="Gill Sans" pitchFamily="1" charset="0"/>
                <a:ea typeface="ＭＳ Ｐゴシック" pitchFamily="1" charset="-128"/>
                <a:cs typeface="ＭＳ Ｐゴシック" pitchFamily="1" charset="-128"/>
              </a:rPr>
              <a:t> да освящается еще».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В тот час население будет разделено только на два класса - спасенные и </a:t>
            </a:r>
            <a:r>
              <a:rPr lang="ru-RU" sz="1200" kern="1200" dirty="0" err="1" smtClean="0">
                <a:solidFill>
                  <a:schemeClr val="tx1"/>
                </a:solidFill>
                <a:latin typeface="Gill Sans" pitchFamily="1" charset="0"/>
                <a:ea typeface="ＭＳ Ｐゴシック" pitchFamily="1" charset="-128"/>
                <a:cs typeface="ＭＳ Ｐゴシック" pitchFamily="1" charset="-128"/>
              </a:rPr>
              <a:t>неспасенные</a:t>
            </a:r>
            <a:r>
              <a:rPr lang="ru-RU" sz="1200" kern="1200" dirty="0" smtClean="0">
                <a:solidFill>
                  <a:schemeClr val="tx1"/>
                </a:solidFill>
                <a:latin typeface="Gill Sans" pitchFamily="1" charset="0"/>
                <a:ea typeface="ＭＳ Ｐゴシック" pitchFamily="1" charset="-128"/>
                <a:cs typeface="ＭＳ Ｐゴシック" pitchFamily="1" charset="-128"/>
              </a:rPr>
              <a:t>, святые и грешные. Великий следственный суд на небе будет завершен и будет определено, кто спасен, а кто нет.</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что происходит сразу после этого. Иисус вернется, чтобы дать награду. Мы читаем в книге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22:12</a:t>
            </a:r>
          </a:p>
          <a:p>
            <a:r>
              <a:rPr lang="ru-RU" sz="1200" b="1" kern="1200" dirty="0" smtClean="0">
                <a:solidFill>
                  <a:schemeClr val="tx1"/>
                </a:solidFill>
                <a:latin typeface="Gill Sans" pitchFamily="1" charset="0"/>
                <a:ea typeface="ＭＳ Ｐゴシック" pitchFamily="1" charset="-128"/>
                <a:cs typeface="ＭＳ Ｐゴシック" pitchFamily="1" charset="-128"/>
              </a:rPr>
              <a:t>«Се, гряду скоро, и возмездие Мое со Мною, чтобы воздать каждому по делам его».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Мы понимаем, что поскольку Иисус придет с целью воздаяния вечной жизни или вечной погибели, то участь каждого уже решена. Записи каждого будут рассмотрены на следственном суде на небе до того, как вернется Иисус. </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сказал, что все будет так, как было во дни Ноя. Помните, когда Ной и его семья вошли в ковчег? Дверь была закрыта, а те, кто остался вне — погибли, навечно. Те же, кто был внутри спасены — вечным спасением.</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solidFill>
            <a:srgbClr val="FFFFFF"/>
          </a:solidFill>
          <a:ln/>
        </p:spPr>
      </p:sp>
      <p:sp>
        <p:nvSpPr>
          <p:cNvPr id="126979"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500" b="1" dirty="0" smtClean="0">
              <a:latin typeface="Times" pitchFamily="1" charset="0"/>
              <a:cs typeface="Times" pitchFamily="1" charset="0"/>
              <a:sym typeface="Times" pitchFamily="1" charset="0"/>
            </a:endParaRPr>
          </a:p>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en-US" dirty="0" smtClean="0">
                <a:latin typeface="Times" pitchFamily="1" charset="0"/>
                <a:cs typeface="Times" pitchFamily="1" charset="0"/>
                <a:sym typeface="Times" pitchFamily="1" charset="0"/>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ГЛОБАЛЬНОЕ БЕДСТВИЕ КОСНЕТСЯ ВСЕХ,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ИМЕЮЩИХ НАЧЕРТАНИЕ 666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pPr eaLnBrk="1" hangingPunct="1">
              <a:tabLst>
                <a:tab pos="595313" algn="l"/>
                <a:tab pos="2743200" algn="ctr"/>
                <a:tab pos="2971800" algn="l"/>
                <a:tab pos="5486400" algn="r"/>
                <a:tab pos="6491288" algn="r"/>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Луки 17:26, 27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«И как было во дни Ноя, так будет и во дни Сына Человеческого: ели, пили, женились, выходили замуж…</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Луки 17:26, 27</a:t>
            </a:r>
          </a:p>
          <a:p>
            <a:r>
              <a:rPr lang="ru-RU" sz="1200" b="1" kern="1200" dirty="0" smtClean="0">
                <a:solidFill>
                  <a:schemeClr val="tx1"/>
                </a:solidFill>
                <a:latin typeface="Gill Sans" pitchFamily="1" charset="0"/>
                <a:ea typeface="ＭＳ Ｐゴシック" pitchFamily="1" charset="-128"/>
                <a:cs typeface="ＭＳ Ｐゴシック" pitchFamily="1" charset="-128"/>
              </a:rPr>
              <a:t>…до того дня, как вошел Ной в ковчег, и пришел потоп и погубил всех».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Подобно тому, как было тогда, так будет и в эти последние дни. Бог закроет двери благодати. Возможности получить спасение больше не будет. Когда прозвучит приговор — «нечистый пусть еще сквернится, праведный да творит правду еще» — духовное состояние каждого будет определено.</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Каждый разумный человек на земле имеет возможность принять решение за или против Бога, каждое имя будет тщательно рассмотрено на небесном суде, и испытательный срок, чтобы получить спасение закончится. После получения начертания зверя, когда подобно тому, как дверь в ковчег была закрыта, так и двери милосердия Божия будут закрыты, тогда начнутся язвы — ужасное наказание нечестивым.</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 каких язвах идет речь?</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Для ответа на этот вопрос, обратимся к книге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услышал я из храма громкий голос, говорящий семи Ангелам: идите и вылейте семь чаш гнева Божия на землю».</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14-й главе Откровения читаем, что эти семь последних язв будут вылиты на тех, кто принял начертание зверя. Вот почему так важно понять данную тему и тему нашей следующей презентации, которая называется „печать Бога”. Те, кто получит печать Бога, не подвергнутся этим ужасным наказаниям.</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ПЕРВАЯ ЯЗВА</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Откровение16:2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«Пошел первый Ангел и вылил чашу свою на землю: и сделались жестокие и отвратительные гнойные раны на людях, имеющих начертание зверя и поклоняющихся образу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Исходя из этого стиха, совершенно ясно, что эта страшная язва гнойных ран постигнет тех, кто получил начертание зверя. Мы не знаем, какими будут эти раны. Они могут быть злокачественными, или они могут быть вызваны радиоактивным излучением. Или, их причиной станут ядовитые осадки или иные внешние факторы.</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Большие раны очень болезненны. Они, как правило, сопровождаются лихорадкой и мучительной болью.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Библия говорит:</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Исаия 1:6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«От подошвы ноги до темени головы нет у него здорового места: язвы, пятна, гноящиеся раны, неочищенные, и </a:t>
            </a:r>
            <a:r>
              <a:rPr lang="ru-RU" sz="1200" b="1" kern="1200" dirty="0" err="1" smtClean="0">
                <a:solidFill>
                  <a:schemeClr val="tx1"/>
                </a:solidFill>
                <a:latin typeface="Gill Sans" pitchFamily="1" charset="0"/>
                <a:ea typeface="ＭＳ Ｐゴシック" pitchFamily="1" charset="-128"/>
                <a:cs typeface="ＭＳ Ｐゴシック" pitchFamily="1" charset="-128"/>
              </a:rPr>
              <a:t>необвязанные</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err="1" smtClean="0">
                <a:solidFill>
                  <a:schemeClr val="tx1"/>
                </a:solidFill>
                <a:latin typeface="Gill Sans" pitchFamily="1" charset="0"/>
                <a:ea typeface="ＭＳ Ｐゴシック" pitchFamily="1" charset="-128"/>
                <a:cs typeface="ＭＳ Ｐゴシック" pitchFamily="1" charset="-128"/>
              </a:rPr>
              <a:t>и</a:t>
            </a:r>
            <a:r>
              <a:rPr lang="ru-RU" sz="1200" b="1" kern="1200" dirty="0" smtClean="0">
                <a:solidFill>
                  <a:schemeClr val="tx1"/>
                </a:solidFill>
                <a:latin typeface="Gill Sans" pitchFamily="1" charset="0"/>
                <a:ea typeface="ＭＳ Ｐゴシック" pitchFamily="1" charset="-128"/>
                <a:cs typeface="ＭＳ Ｐゴシック" pitchFamily="1" charset="-128"/>
              </a:rPr>
              <a:t> не смягченные елеем».</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 никакие лекарства не могут вылечить эти страшные раны.</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 если до этих пор, все Божьи наказания, так или иначе, смягчались Его милосердием, то на этот раз в чаше гнева для милости места нет.</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Псалом 74:9</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чаша в руке Господа, вино кипит в ней, полное смешения, и Он наливает из нее. Даже дрожжи ее будут выжимать и пить все нечестивые земли».</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ВТОРАЯ ЯЗВА</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Нервнопаралитический газ,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Бактериологическое оружие,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Военные технологии,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Радиация</a:t>
            </a:r>
            <a:r>
              <a:rPr lang="en-US"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Армагеддон</a:t>
            </a:r>
            <a:r>
              <a:rPr lang="en-US"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«Второй Ангел вылил чашу свою в море: и сделалась кровь, как бы мертвеца, и все одушевленное умерло в море».</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Примерно две трети земной поверхности покрыто водой. Каким ужасным будет это бедствие, когда все живое, все водные животные великих океанов погибнут и всплывут на поверхность и начнут разлагаться. Подумайте о гнетущем запахе, о смраде, которым будут вынуждены дышать живущие вблизи источников вод или плавающие на суднах. Возможно, что Бог допустит, что человек сам навлечет на себя это наказание своими неразумными действиями.</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ТРЕТЬЯ ЯЗВА</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Продолжаем читать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16:4</a:t>
            </a:r>
          </a:p>
          <a:p>
            <a:r>
              <a:rPr lang="ru-RU" sz="1200" b="1" kern="1200" dirty="0" smtClean="0">
                <a:solidFill>
                  <a:schemeClr val="tx1"/>
                </a:solidFill>
                <a:latin typeface="Gill Sans" pitchFamily="1" charset="0"/>
                <a:ea typeface="ＭＳ Ｐゴシック" pitchFamily="1" charset="-128"/>
                <a:cs typeface="ＭＳ Ｐゴシック" pitchFamily="1" charset="-128"/>
              </a:rPr>
              <a:t>«Третий Ангел вылил чашу свою в реки и источники вод: и сделалась кровь</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То, что загрязняет великие океаны, попадает в устья ручьев и рек. Это трудно даже себе представить, чтобы из крана текла не вода, но кровь! Испытывающие боль от гноящихся ран теперь еще лишены обычной чистой воды: не утолить больше жажды, не подавить лихорадку, не омыть свое изъязвленное тело… Как это ужасно!</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Когда они просят стакан прохладной воды — ее нет, а вместо нее кровь.</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Далее Бог открывает причину этих язв:</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16:06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За то, что они пролили кровь святых и пророков, Ты дал им пить кровь: они достойны того»</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Вы замечаете, как увеличиваются страдания. Сначала раны, теперь уже нет и воды. Но ведь можно избежать этих ужасных бедствий, если вместо начертания зверя получить печать Божию, а значит и надежную защиту во время этих ужасных бедствий. Друзья, это наш выбор, внимаем ли мы этим предостережениям и пытаемся ли понять, что поставлено на карту, и как оно может повлиять на нашу вечную участь. </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ЧЕТВЕРТАЯ ЯЗВА</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16:8, 9</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«Четвертый Ангел вылил чашу свою на солнце: и дано было ему жечь людей огнем и жег людей сильный зной…</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16:8, 9</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они хулили имя Бога, имеющего власть над сими язвами, и не </a:t>
            </a:r>
            <a:r>
              <a:rPr lang="ru-RU" sz="1200" b="1" kern="1200" dirty="0" err="1" smtClean="0">
                <a:solidFill>
                  <a:schemeClr val="tx1"/>
                </a:solidFill>
                <a:latin typeface="Gill Sans" pitchFamily="1" charset="0"/>
                <a:ea typeface="ＭＳ Ｐゴシック" pitchFamily="1" charset="-128"/>
                <a:cs typeface="ＭＳ Ｐゴシック" pitchFamily="1" charset="-128"/>
              </a:rPr>
              <a:t>вразумились</a:t>
            </a:r>
            <a:r>
              <a:rPr lang="ru-RU" sz="1200" b="1" kern="1200" dirty="0" smtClean="0">
                <a:solidFill>
                  <a:schemeClr val="tx1"/>
                </a:solidFill>
                <a:latin typeface="Gill Sans" pitchFamily="1" charset="0"/>
                <a:ea typeface="ＭＳ Ｐゴシック" pitchFamily="1" charset="-128"/>
                <a:cs typeface="ＭＳ Ｐゴシック" pitchFamily="1" charset="-128"/>
              </a:rPr>
              <a:t>, чтобы воздать Ему славу».</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Почему они не покаялись? Ответ — они не могут, уже слишком поздно! Нет пути назад. Дверь благодати закрыта. День спасения прошел. Приговор оглашен: нечистый пусть еще сквернится; святой да освящается еще.</a:t>
            </a:r>
          </a:p>
          <a:p>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a:t>
            </a:r>
          </a:p>
          <a:p>
            <a:r>
              <a:rPr lang="ru-RU" sz="1200" kern="1200" dirty="0" smtClean="0">
                <a:solidFill>
                  <a:schemeClr val="tx1"/>
                </a:solidFill>
                <a:latin typeface="Gill Sans" pitchFamily="1" charset="0"/>
                <a:ea typeface="ＭＳ Ｐゴシック" pitchFamily="1" charset="-128"/>
                <a:cs typeface="ＭＳ Ｐゴシック" pitchFamily="1" charset="-128"/>
              </a:rPr>
              <a:t>Однажды всемирно известный проповедник </a:t>
            </a:r>
            <a:r>
              <a:rPr lang="ru-RU" sz="1200" kern="1200" dirty="0" err="1" smtClean="0">
                <a:solidFill>
                  <a:schemeClr val="tx1"/>
                </a:solidFill>
                <a:latin typeface="Gill Sans" pitchFamily="1" charset="0"/>
                <a:ea typeface="ＭＳ Ｐゴシック" pitchFamily="1" charset="-128"/>
                <a:cs typeface="ＭＳ Ｐゴシック" pitchFamily="1" charset="-128"/>
              </a:rPr>
              <a:t>Дуайт</a:t>
            </a:r>
            <a:r>
              <a:rPr lang="ru-RU" sz="1200" kern="1200" dirty="0" smtClean="0">
                <a:solidFill>
                  <a:schemeClr val="tx1"/>
                </a:solidFill>
                <a:latin typeface="Gill Sans" pitchFamily="1" charset="0"/>
                <a:ea typeface="ＭＳ Ｐゴシック" pitchFamily="1" charset="-128"/>
                <a:cs typeface="ＭＳ Ｐゴシック" pitchFamily="1" charset="-128"/>
              </a:rPr>
              <a:t> Л. </a:t>
            </a:r>
            <a:r>
              <a:rPr lang="ru-RU" sz="1200" kern="1200" dirty="0" err="1" smtClean="0">
                <a:solidFill>
                  <a:schemeClr val="tx1"/>
                </a:solidFill>
                <a:latin typeface="Gill Sans" pitchFamily="1" charset="0"/>
                <a:ea typeface="ＭＳ Ｐゴシック" pitchFamily="1" charset="-128"/>
                <a:cs typeface="ＭＳ Ｐゴシック" pitchFamily="1" charset="-128"/>
              </a:rPr>
              <a:t>Муди</a:t>
            </a:r>
            <a:r>
              <a:rPr lang="ru-RU" sz="1200" kern="1200" dirty="0" smtClean="0">
                <a:solidFill>
                  <a:schemeClr val="tx1"/>
                </a:solidFill>
                <a:latin typeface="Gill Sans" pitchFamily="1" charset="0"/>
                <a:ea typeface="ＭＳ Ｐゴシック" pitchFamily="1" charset="-128"/>
                <a:cs typeface="ＭＳ Ｐゴシック" pitchFamily="1" charset="-128"/>
              </a:rPr>
              <a:t> уехал в путешествие и передал служение своему молодому помощнику. Увидев того за кафедрой, прихожане подумали: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«Что нового он может сказать нам после проповедей </a:t>
            </a:r>
            <a:r>
              <a:rPr lang="ru-RU" sz="1200" b="1" kern="1200" dirty="0" err="1" smtClean="0">
                <a:solidFill>
                  <a:schemeClr val="tx1"/>
                </a:solidFill>
                <a:latin typeface="Gill Sans" pitchFamily="1" charset="0"/>
                <a:ea typeface="ＭＳ Ｐゴシック" pitchFamily="1" charset="-128"/>
                <a:cs typeface="ＭＳ Ｐゴシック" pitchFamily="1" charset="-128"/>
              </a:rPr>
              <a:t>Дуайта</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err="1" smtClean="0">
                <a:solidFill>
                  <a:schemeClr val="tx1"/>
                </a:solidFill>
                <a:latin typeface="Gill Sans" pitchFamily="1" charset="0"/>
                <a:ea typeface="ＭＳ Ｐゴシック" pitchFamily="1" charset="-128"/>
                <a:cs typeface="ＭＳ Ｐゴシック" pitchFamily="1" charset="-128"/>
              </a:rPr>
              <a:t>Муди</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«Что же может он рассказать нам, о чем </a:t>
            </a:r>
            <a:r>
              <a:rPr lang="ru-RU" sz="1200" kern="1200" dirty="0" err="1" smtClean="0">
                <a:solidFill>
                  <a:schemeClr val="tx1"/>
                </a:solidFill>
                <a:latin typeface="Gill Sans" pitchFamily="1" charset="0"/>
                <a:ea typeface="ＭＳ Ｐゴシック" pitchFamily="1" charset="-128"/>
                <a:cs typeface="ＭＳ Ｐゴシック" pitchFamily="1" charset="-128"/>
              </a:rPr>
              <a:t>Дуайт</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Муди</a:t>
            </a:r>
            <a:r>
              <a:rPr lang="ru-RU" sz="1200" kern="1200" dirty="0" smtClean="0">
                <a:solidFill>
                  <a:schemeClr val="tx1"/>
                </a:solidFill>
                <a:latin typeface="Gill Sans" pitchFamily="1" charset="0"/>
                <a:ea typeface="ＭＳ Ｐゴシック" pitchFamily="1" charset="-128"/>
                <a:cs typeface="ＭＳ Ｐゴシック" pitchFamily="1" charset="-128"/>
              </a:rPr>
              <a:t> еще не говорил?» Казалось, что их пастор практически исчерпал все великие темы Библии.</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Подумайте о страшных наказаниях, которые нагрянут на нечестивых, на тех, которые получили знак зверя. Первая язва — гнойные раны и лихорадка, потом нет воды, чтобы утолить жажду или промыть раны, а затем еще и солнце, нещадно палящее землю. Итак, что вызвало эти бедствия? Может быть, что атомная радиация от ядерной войны загрязнит великие воды океанов и внутренние водоемы, и превратит их в кровь, которая убьет все живые организмы. Ионосфера, возможно, радикально изменится в результате ядерных взрывов. Солнечные лучи, не смягченные защитным слоем, будут палить жителей земли. Человечество будет жариться, как в духовке</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Страдания будут невыносимы</a:t>
            </a:r>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ПЯТАЯ ЯЗВА</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16:10, 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Пятый Ангел вылил чашу свою на престол зверя: и сделалось царство его мрачно, и они кусали языки свои от страдания…</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16:10, 11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хулили Бога небесного от страданий своих и язв своих; и не раскаялись в делах своих».</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Опять же, почему они не покаялись? Ответ — слишком поздно! Они навеки погибшие. Заметьте, что эта язва особо поражает столицу зверя. Когда мы говорим о начертании зверя, нужно определить, где находится его столица, и мы узнаем, куда будет вылита эта язва. Помните, четвертая язва — зной, эта же язва — темнота, и температура внезапно опустится вниз, что вызовет судорогу у тех, кто страдает от лихорадки. Библия говорит: «они кусали языки свои от страдания».</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Вопрос: а где же праведники в этот период? Дорогие друзья, Иисус обещал заботиться о своих. Мы можем быть благодарны, что верим в Того и служим Тому, Кто любит нас, Кто защитит тех, кто преданно служит Ему. Те, кто имеет печать Бога, будут надежно защищены в течение семи последних язв. Мы читаем в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err="1" smtClean="0">
                <a:solidFill>
                  <a:schemeClr val="tx1"/>
                </a:solidFill>
                <a:latin typeface="Gill Sans" pitchFamily="1" charset="0"/>
                <a:ea typeface="ＭＳ Ｐゴシック" pitchFamily="1" charset="-128"/>
                <a:cs typeface="ＭＳ Ｐゴシック" pitchFamily="1" charset="-128"/>
              </a:rPr>
              <a:t>Пс</a:t>
            </a:r>
            <a:r>
              <a:rPr lang="ru-RU" sz="1200" kern="1200" dirty="0" smtClean="0">
                <a:solidFill>
                  <a:schemeClr val="tx1"/>
                </a:solidFill>
                <a:latin typeface="Gill Sans" pitchFamily="1" charset="0"/>
                <a:ea typeface="ＭＳ Ｐゴシック" pitchFamily="1" charset="-128"/>
                <a:cs typeface="ＭＳ Ｐゴシック" pitchFamily="1" charset="-128"/>
              </a:rPr>
              <a:t>. 90:7, 8</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«Падут подле тебя тысяча и десять тысяч одесную тебя; но к тебе не приблизится: только смотреть будешь очами твоими и видеть возмездие нечестивым».</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Друзья, это Господне обещание, а Бог не говорит неправды. Если доверимся Иисусу и позволим Ему поставить Его печать одобрения на нашу жизнь — мы будем защищены.</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ＭＳ Ｐゴシック" pitchFamily="1" charset="-128"/>
              </a:rPr>
              <a:t>Пс</a:t>
            </a:r>
            <a:r>
              <a:rPr lang="ru-RU" sz="1200" kern="1200" dirty="0" smtClean="0">
                <a:solidFill>
                  <a:schemeClr val="tx1"/>
                </a:solidFill>
                <a:latin typeface="Gill Sans" pitchFamily="1" charset="0"/>
                <a:ea typeface="ＭＳ Ｐゴシック" pitchFamily="1" charset="-128"/>
                <a:cs typeface="ＭＳ Ｐゴシック" pitchFamily="1" charset="-128"/>
              </a:rPr>
              <a:t>. 90:9-11</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ты сказал: «Господь — упование мое»; Всевышнего избрал ты прибежищем твоим; не приключится тебе зло, и язва не приблизится к жилищу твоему…</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ＭＳ Ｐゴシック" pitchFamily="1" charset="-128"/>
              </a:rPr>
              <a:t>Пс</a:t>
            </a:r>
            <a:r>
              <a:rPr lang="ru-RU" sz="1200" kern="1200" dirty="0" smtClean="0">
                <a:solidFill>
                  <a:schemeClr val="tx1"/>
                </a:solidFill>
                <a:latin typeface="Gill Sans" pitchFamily="1" charset="0"/>
                <a:ea typeface="ＭＳ Ｐゴシック" pitchFamily="1" charset="-128"/>
                <a:cs typeface="ＭＳ Ｐゴシック" pitchFamily="1" charset="-128"/>
              </a:rPr>
              <a:t>. 90:9-11</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Ангелам Своим заповедает о тебе — охранять тебя на всех путях твоих».</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Ангелам будет поручено охранять нас во время последних семи язв. </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Иов написал с твердой уверенностью:</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Иов 5:19</a:t>
            </a:r>
          </a:p>
          <a:p>
            <a:r>
              <a:rPr lang="ru-RU" sz="1200" b="1" kern="1200" dirty="0" smtClean="0">
                <a:solidFill>
                  <a:schemeClr val="tx1"/>
                </a:solidFill>
                <a:latin typeface="Gill Sans" pitchFamily="1" charset="0"/>
                <a:ea typeface="ＭＳ Ｐゴシック" pitchFamily="1" charset="-128"/>
                <a:cs typeface="ＭＳ Ｐゴシック" pitchFamily="1" charset="-128"/>
              </a:rPr>
              <a:t>«В шести бедах спасет тебя, и в седьмой не коснется тебя зло».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Стоит</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положиться на эти удивительные обетования, не так ли? </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Молодой служитель прочитал ключевой текст проповеди: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Иоанна 3:16</a:t>
            </a:r>
          </a:p>
          <a:p>
            <a:r>
              <a:rPr lang="ru-RU" sz="1200" b="1" kern="1200" dirty="0" smtClean="0">
                <a:solidFill>
                  <a:schemeClr val="tx1"/>
                </a:solidFill>
                <a:latin typeface="Gill Sans" pitchFamily="1" charset="0"/>
                <a:ea typeface="ＭＳ Ｐゴシック" pitchFamily="1" charset="-128"/>
                <a:cs typeface="ＭＳ Ｐゴシック" pitchFamily="1" charset="-128"/>
              </a:rPr>
              <a:t> «Ибо так возлюбил Бог мир, что отдал Сына Своего Единородного, дабы всякий верующий в Него, не погиб, но имел жизнь вечную»</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А потом произнес прекрасную проповедь о любви Божьей. На следующей неделе, к удивлению прихожан, он опять прочитал тот же текст из Библии и обратился к ним с еще более вдохновляющей проповедью о любви Бога. Итак, несколько недель к ряду, пока не представил целую серию духовных размышлений на тему Божьей любви. Друзья, эта тема неисчерпаема. Насколько мы должны быть благодарны за неизменную любовь Бога!</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Через пророка Исаию Бог сказал: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Исаия 26:20, 21</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«Пойди, народ мой, войди в покои твои и запри за собой двери твои, укройся на мгновение, доколе не пройдет гнев…</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26:20,21</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вот, Господь выходит из жилища Своего наказать обитателей земли за их беззаконие, и земля откроет поглощенную ею кровь и уже не скроет убитых своих».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Заметьте, что этот отрывок относится, в частности, ко времени, когда Бог выходит наказать нечестивых в последние дни, перед пришествием Иисуса, чтобы принести возмездие. Время гнева в этом отрывке — это семь последних язв.</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обещал не только защитить нас, но что хлеб и вода всегда будут у нас. Как было и у Илии во время сильной засухи, когда люди умирали от голода. Бог укрыл Илию в месте, где была кристально чистая вода и птицы приносили ему еду. Бог даст пищу и воду тем, кто служит Ему. Их жизнь будет укрыта в руках Всевышнего.</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b="1" kern="1200" dirty="0" smtClean="0">
                <a:solidFill>
                  <a:schemeClr val="tx1"/>
                </a:solidFill>
                <a:latin typeface="Gill Sans" pitchFamily="1" charset="0"/>
                <a:ea typeface="ＭＳ Ｐゴシック" pitchFamily="1" charset="-128"/>
                <a:cs typeface="ＭＳ Ｐゴシック" pitchFamily="1" charset="-128"/>
              </a:rPr>
              <a:t>ШЕСТАЯ ЯЗВА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Теперь давайте перейдем к очень интересным стихам о шестой язве, которые рассказывают нам о битве при Армагеддоне, и посвятим несколько минут, чтобы Библия сама все объяснила. Существует слишком много мнений об Армагеддоне, и все это потому, что многие не изучают Ветхий Завет и не разрешают Библии самой все объяснить. Внимательно прочитаем: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16:12-16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Шестой Ангел вылил чашу свою в великую реку Евфрат: и высохла в ней вода, чтобы готов был путь царям от восхода солнечного...</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16:12-16</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видел я выходящих из уст дракона и из уст зверя и из уст лжепророка трех духов нечистых, подобных жабам:</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16:12-16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…это — бесовские духи, творящие знамения; они выходят к царям земли всей вселенной…</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16:12-16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…чтобы собрать их на брань в оный великий день Бога Вседержителя...</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16:12-16</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Се, иду как тать: блажен бодрствующий и хранящий одежду свою, чтобы не ходить ему нагим и чтобы не увидели срамоты его...</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16:12-16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он собрал их на место, называемое по-еврейски Армагеддон».</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 отрывок из Писания стал предметом многочисленных теорий, потому что слово Армагеддон происходит от слова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a:t>
            </a:r>
            <a:r>
              <a:rPr lang="ru-RU" sz="1200" kern="1200" dirty="0" smtClean="0">
                <a:solidFill>
                  <a:schemeClr val="tx1"/>
                </a:solidFill>
                <a:latin typeface="Gill Sans" pitchFamily="1" charset="0"/>
                <a:ea typeface="ＭＳ Ｐゴシック" pitchFamily="1" charset="-128"/>
                <a:cs typeface="ＭＳ Ｐゴシック" pitchFamily="1" charset="-128"/>
              </a:rPr>
              <a:t>, и так как в этом отрывке речь идет о брани в великий день Бога Вседержителя, многие исследователи Библии пришли к заключению, что Иоанн описывает буквальное, физическое сражение, которое будет происходить в долине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a:t>
            </a:r>
            <a:r>
              <a:rPr lang="ru-RU" sz="1200" kern="1200" dirty="0" smtClean="0">
                <a:solidFill>
                  <a:schemeClr val="tx1"/>
                </a:solidFill>
                <a:latin typeface="Gill Sans" pitchFamily="1" charset="0"/>
                <a:ea typeface="ＭＳ Ｐゴシック" pitchFamily="1" charset="-128"/>
                <a:cs typeface="ＭＳ Ｐゴシック" pitchFamily="1" charset="-128"/>
              </a:rPr>
              <a:t>, незадолго до возвращения Иисуса.</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Ученики приступили к Иисусу и спросили: </a:t>
            </a:r>
          </a:p>
          <a:p>
            <a:r>
              <a:rPr lang="ru-RU" sz="1200" b="1" kern="1200" dirty="0" smtClean="0">
                <a:solidFill>
                  <a:schemeClr val="tx1"/>
                </a:solidFill>
                <a:latin typeface="Gill Sans" pitchFamily="1" charset="0"/>
                <a:ea typeface="ＭＳ Ｐゴシック" pitchFamily="1" charset="-128"/>
                <a:cs typeface="ＭＳ Ｐゴシック" pitchFamily="1" charset="-128"/>
              </a:rPr>
              <a:t>Евангелие от Матфея 24:3: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«…Скажи нам, когда это будет? и какой признак Твоего пришествия и кончины века?»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 ответ Он представил им целый перечень политических, экономических, социальных и религиозных признаков, которые ознаменуют, что близко Его пришествие. Он сказал, что одним из признаков Его скорого пришествия будет проповедь Евангелия всем народам. </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Некоторые выдающиеся христианские писатели предполагают, что русские вторгнутся в Израиль по договоренности с арабскими странами. Или многомиллионная армия, с востока, возможно, с Китая, перейдет через реку Евфрат, чтобы вступить в брань в долине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a:t>
            </a:r>
            <a:r>
              <a:rPr lang="ru-RU" sz="1200" kern="1200" dirty="0" smtClean="0">
                <a:solidFill>
                  <a:schemeClr val="tx1"/>
                </a:solidFill>
                <a:latin typeface="Gill Sans" pitchFamily="1" charset="0"/>
                <a:ea typeface="ＭＳ Ｐゴシック" pitchFamily="1" charset="-128"/>
                <a:cs typeface="ＭＳ Ｐゴシック" pitchFamily="1" charset="-128"/>
              </a:rPr>
              <a:t>. Так как напряжение на Ближнем Востоке возрастает, мы можем понять, почему эта теория может стать наиболее принятым толкованием. Есть и другие предполагаемые всевозможные сценарии. Но большинство из них соглашаются, что отрывок в 16 главе Откровения описывает буквальную, физическую брань в долине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Однако, остановитесь и внимательно изучите отрывок. Нет никаких сомнений, что описывается битва в великий день Бога Вседержителя, но Иоанн говорит больше о духовных вопросах, нежели о военных. Например, он говорит о злых духах, творящих знамения. Он также говорит о драконе, о котором мы читаем в 12 главе книги Откровения, и который является символом дьявола. Он говорит о лжепророке, и звере, который требует поклонения, а 15 стих провозглашает предостережение подготовиться ко Второму пришествию Христа. Взвесив все эти данные, мы спрашиваем: какую весть пытается донести нам апостол Иоанн? Возможно, мы настолько пленены небольшой долиной на Ближнем Востоке, что упускаем главное?</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Исследователи книги Откровения заметили, что эта книга не очень оригинальна. Ученые подсчитали, что 2/3 речи Откровения заимствованы, или упоминаются в других местах Библии. Особенно в книге Даниила. Например, когда в 13 главе Откровения описывается зверь, выходящий из моря, можно заметить сильное сходство с четырьмя животными, выходящими из моря в книге Даниила в 7 главе, и, действительно апостол Иоанн использует их, чтобы показать нам уже известные образы.</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Другим хорошим примером — это описание в Откровении в 13 главе, что людей будут заставлять поклониться изображению, или претерпеть смерть. Это напоминает нам историю из 3 главы книги Даниила, когда царь Навуходоносор пытался заставить друзей Даниила поклониться большому золотому истукану, или, в противном случае, быть им брошенными в огненную печь.</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 в истории об Армагеддоне в главе 16 мы видим то же самое. Апостол Иоанн использует образы и события Ветхого Завета, чтобы указать нам на что-то важное. Во-первых, он описывает, что река Евфрат высохнет, чтобы приготовить путь царям с востока. Почему Евфрат?</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Она хорошо известна нам, потому упоминается в книге Бытия как одна из рек </a:t>
            </a:r>
            <a:r>
              <a:rPr lang="ru-RU" sz="1200" kern="1200" dirty="0" err="1" smtClean="0">
                <a:solidFill>
                  <a:schemeClr val="tx1"/>
                </a:solidFill>
                <a:latin typeface="Gill Sans" pitchFamily="1" charset="0"/>
                <a:ea typeface="ＭＳ Ｐゴシック" pitchFamily="1" charset="-128"/>
                <a:cs typeface="ＭＳ Ｐゴシック" pitchFamily="1" charset="-128"/>
              </a:rPr>
              <a:t>Едемского</a:t>
            </a:r>
            <a:r>
              <a:rPr lang="ru-RU" sz="1200" kern="1200" dirty="0" smtClean="0">
                <a:solidFill>
                  <a:schemeClr val="tx1"/>
                </a:solidFill>
                <a:latin typeface="Gill Sans" pitchFamily="1" charset="0"/>
                <a:ea typeface="ＭＳ Ｐゴシック" pitchFamily="1" charset="-128"/>
                <a:cs typeface="ＭＳ Ｐゴシック" pitchFamily="1" charset="-128"/>
              </a:rPr>
              <a:t> сада. Но она также хорошо известна и потому, что протекала через древний город Вавилон. Евфрат играл важную роль в организации обороны Вавилона, потому не надо было выходить за пределы города, чтобы набрать воды. Если бы армия окружила город, то люди могли выжить в течение многих лет, и было практически невозможно проникнуть через массивные стены, чтобы взять город. Благодаря Евфрату, Вавилон был неприступной крепостью. Или так, по крайней мере, они думали. Оказалось, что река Евфрат была и слабым местом, потому при осаде города стала слабым звеном в оборонительной цепи. Именно так и пал Вавилон.</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персидский царь Кир осмотрел массивные стены Вавилона, он знал, как действовать. Он приказал своим людям вырыть 180 каналов, с каждой стороны реки. Вода потекла по каналам, а уровень воды в русле реки упал настолько, что открылся широкий путь в город. Река Евфрат буквально высохла. И как только они вошли по высохшему руслу вовнутрь, оставалось только одно — открыть городские ворота.</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книге пророка Даниила, в 5 главе, описывается, что происходило в городе в ту ночь. Валтасар, внук Навуходоносора, устроил большое пиршество, чтобы доказать, что проклятие никогда не постигнет Вавилон. И хотя город с востока уже осаждала вражеская армия, Валтасар был уверен, что ничего не случится. Чтобы продемонстрировать это, он приказал принести самые ценные трофеи своих прошлых побед, в том числе сосуды из храма в Иерусалиме. «Зачем волноваться?» — говорил он. «У нас такие широкие стены вокруг города, что две колесницы могут ехать рядом. И они настолько высоки, что никакая армия не сможет их преодолеть. У нас достаточно продуктов, чтобы прожить еще 20 лет, не выходя из города. И у нас неограниченный запас воды». Он считал, что ничего не может случиться. И сегодня Валтасар является символом тех, кто полагается на свою самодостаточность. Он является символом тех, кто сомневается в Слове Божьем и полагается на свои достижения, а не на веру.</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Маловероятно, что Валтасар никогда не слышал о вере своего деда, или об истукане в том знаменательном сне, что предсказывал падение Вавилона. Наверное, он слышал об этом. Но решил проигнорировать. Точно также многие люди сегодня считают, что их убеждения сильнее Слова Божьего. И когда все пили и веселились, Бог послал напоминание, что Кир Персидский возьмет город.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Даниила, 5:5, 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В тот самый час вышли персты руки человеческой и писали против лампады на извести стены чертога царского,</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Даниил 5:5, 6</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царь видел кисть руки, которая писала. Тогда царь изменился в лице своем; мысли его смутили его…</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читаем в Евангелии от Матфея 24:14: </a:t>
            </a:r>
            <a:r>
              <a:rPr lang="ru-RU" sz="1200" b="1" kern="1200" dirty="0" smtClean="0">
                <a:solidFill>
                  <a:schemeClr val="tx1"/>
                </a:solidFill>
                <a:latin typeface="Gill Sans" pitchFamily="1" charset="0"/>
                <a:ea typeface="ＭＳ Ｐゴシック" pitchFamily="1" charset="-128"/>
                <a:cs typeface="ＭＳ Ｐゴシック" pitchFamily="1" charset="-128"/>
              </a:rPr>
              <a:t>«И проповедано будет сие Евангелие Царства по всей вселенной, во свидетельство всем народам; и тогда придет конец».</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Весть, которую вы слышите сегодня, провозглашается каждой нации, колену, языку и народу. Мы воплощаем одно из знамений последних дней.</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…связи чресл его ослабели, и колени его стали биться одно о другое».</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Странная рука написала на стене 4 слова: </a:t>
            </a:r>
          </a:p>
          <a:p>
            <a:r>
              <a:rPr lang="uk-UA"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uk-UA" sz="1200" b="1" kern="1200" dirty="0" smtClean="0">
                <a:solidFill>
                  <a:schemeClr val="tx1"/>
                </a:solidFill>
                <a:latin typeface="Gill Sans" pitchFamily="1" charset="0"/>
                <a:ea typeface="ＭＳ Ｐゴシック" pitchFamily="1" charset="-128"/>
                <a:cs typeface="ＭＳ Ｐゴシック" pitchFamily="1" charset="-128"/>
              </a:rPr>
              <a:t>МЕНЕ, </a:t>
            </a:r>
            <a:r>
              <a:rPr lang="uk-UA" sz="1200" b="1" kern="1200" dirty="0" err="1" smtClean="0">
                <a:solidFill>
                  <a:schemeClr val="tx1"/>
                </a:solidFill>
                <a:latin typeface="Gill Sans" pitchFamily="1" charset="0"/>
                <a:ea typeface="ＭＳ Ｐゴシック" pitchFamily="1" charset="-128"/>
                <a:cs typeface="ＭＳ Ｐゴシック" pitchFamily="1" charset="-128"/>
              </a:rPr>
              <a:t>МЕНЕ</a:t>
            </a:r>
            <a:r>
              <a:rPr lang="uk-UA" sz="1200" b="1" kern="1200" dirty="0" smtClean="0">
                <a:solidFill>
                  <a:schemeClr val="tx1"/>
                </a:solidFill>
                <a:latin typeface="Gill Sans" pitchFamily="1" charset="0"/>
                <a:ea typeface="ＭＳ Ｐゴシック" pitchFamily="1" charset="-128"/>
                <a:cs typeface="ＭＳ Ｐゴシック" pitchFamily="1" charset="-128"/>
              </a:rPr>
              <a:t>, ТЕКЕЛ, УПАРСИН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Никто из ученых царства не мог объяснить значение этих слов, поэтому отправились на поиски Даниила. «Валтасар», - сказал Даниил, — «Я боюсь, что это не хорошая новость. Твои дни сочтены. Ты взвешен на весах и найден очень легким. Твое царство будет разделено и передано мидянам и персам». Валтасар считал, что пиру не будет конца. Он считал, что он непобедим. Но в ту ночь Бог сказал ему, что ничто не вечно. Наступает время, когда мы все дадим отчет.</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Если бы Валтасар нашел бы время и прочитал книгу Исаии, то увидел бы, что Бог предсказал падение Вавилона в подробностях: от высыхания реки Евфрат. Бог даже назвал имя человека, который покорит Вавилон.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Исаия 44:27—45:1</a:t>
            </a:r>
          </a:p>
          <a:p>
            <a:r>
              <a:rPr lang="ru-RU" sz="1200" b="1" kern="1200" dirty="0" smtClean="0">
                <a:solidFill>
                  <a:schemeClr val="tx1"/>
                </a:solidFill>
                <a:latin typeface="Gill Sans" pitchFamily="1" charset="0"/>
                <a:ea typeface="ＭＳ Ｐゴシック" pitchFamily="1" charset="-128"/>
                <a:cs typeface="ＭＳ Ｐゴシック" pitchFamily="1" charset="-128"/>
              </a:rPr>
              <a:t>«Который бездне говорит: «иссохни!» и реки твои Я иссушу, Который говорит о Кире: пастырь Мой, и он исполнит всю волю Мою…</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44:27—45:1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скажет Иерусалиму: «ты будешь построен!» и храму: «ты будешь основан! Так говорит Господь помазаннику Своему Киру:</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44:27—45:1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…Я держу тебя за правую руку, чтобы покорить тебе народы, и сниму </a:t>
            </a:r>
            <a:r>
              <a:rPr lang="ru-RU" sz="1200" b="1" kern="1200" dirty="0" err="1" smtClean="0">
                <a:solidFill>
                  <a:schemeClr val="tx1"/>
                </a:solidFill>
                <a:latin typeface="Gill Sans" pitchFamily="1" charset="0"/>
                <a:ea typeface="ＭＳ Ｐゴシック" pitchFamily="1" charset="-128"/>
                <a:cs typeface="ＭＳ Ｐゴシック" pitchFamily="1" charset="-128"/>
              </a:rPr>
              <a:t>поясы</a:t>
            </a:r>
            <a:r>
              <a:rPr lang="ru-RU" sz="1200" b="1" kern="1200" dirty="0" smtClean="0">
                <a:solidFill>
                  <a:schemeClr val="tx1"/>
                </a:solidFill>
                <a:latin typeface="Gill Sans" pitchFamily="1" charset="0"/>
                <a:ea typeface="ＭＳ Ｐゴシック" pitchFamily="1" charset="-128"/>
                <a:cs typeface="ＭＳ Ｐゴシック" pitchFamily="1" charset="-128"/>
              </a:rPr>
              <a:t> с чресл царей, чтоб отворялись для тебя двери, и ворота не затворялись».</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Это было написано за 100 лет до рождения Кира, и Бог предсказал все до малейших деталей. Все в Вавилоне были пьяны, и поэтому воины забыли закрыть ворота вдоль реки. Кир вошел в город со своим войском через высохшее русло. Это был один из решающих моментов в истории войны. Великий город Вавилон пал из-за армии с востока. Считалось, что город будет существовать вечно. И эту историю напоминает нам Иоанн в 16 главе, когда говорит о битве при Армагеддоне.</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на детали этой истории: Евфрат высох. Армия Востока завоевала город Вавилон. Именно эти события упоминаются в истории об Армагеддоне. Давайте посмотрим еще раз, обращая особое внимание, на эти детали: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 19</a:t>
            </a:r>
          </a:p>
          <a:p>
            <a:r>
              <a:rPr lang="ru-RU" sz="1200" b="1" kern="1200" dirty="0" smtClean="0">
                <a:solidFill>
                  <a:schemeClr val="tx1"/>
                </a:solidFill>
                <a:latin typeface="Gill Sans" pitchFamily="1" charset="0"/>
                <a:ea typeface="ＭＳ Ｐゴシック" pitchFamily="1" charset="-128"/>
                <a:cs typeface="ＭＳ Ｐゴシック" pitchFamily="1" charset="-128"/>
              </a:rPr>
              <a:t>«Шестой Ангел вылил чашу свою в великую реку Евфрат: и высохла в ней вода, чтобы готов был путь царям от восхода солнечного...</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16:12,19</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город великий распался на три части, и города языческие пали, и Вавилон великий </a:t>
            </a:r>
            <a:r>
              <a:rPr lang="ru-RU" sz="1200" b="1" kern="1200" dirty="0" err="1" smtClean="0">
                <a:solidFill>
                  <a:schemeClr val="tx1"/>
                </a:solidFill>
                <a:latin typeface="Gill Sans" pitchFamily="1" charset="0"/>
                <a:ea typeface="ＭＳ Ｐゴシック" pitchFamily="1" charset="-128"/>
                <a:cs typeface="ＭＳ Ｐゴシック" pitchFamily="1" charset="-128"/>
              </a:rPr>
              <a:t>воспомянут</a:t>
            </a:r>
            <a:r>
              <a:rPr lang="ru-RU" sz="1200" b="1" kern="1200" dirty="0" smtClean="0">
                <a:solidFill>
                  <a:schemeClr val="tx1"/>
                </a:solidFill>
                <a:latin typeface="Gill Sans" pitchFamily="1" charset="0"/>
                <a:ea typeface="ＭＳ Ｐゴシック" pitchFamily="1" charset="-128"/>
                <a:cs typeface="ＭＳ Ｐゴシック" pitchFamily="1" charset="-128"/>
              </a:rPr>
              <a:t> пред Богом,</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16:12, 19</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…чтобы дать ему чашу вина ярости гнева Его».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Иногда, упуская маленькие детали, мы уже не видим общей картины. Апостол Иоанн </a:t>
            </a:r>
            <a:r>
              <a:rPr lang="ru-RU" sz="1200" u="sng" kern="1200" dirty="0" smtClean="0">
                <a:solidFill>
                  <a:schemeClr val="tx1"/>
                </a:solidFill>
                <a:latin typeface="Gill Sans" pitchFamily="1" charset="0"/>
                <a:ea typeface="ＭＳ Ｐゴシック" pitchFamily="1" charset="-128"/>
                <a:cs typeface="ＭＳ Ｐゴシック" pitchFamily="1" charset="-128"/>
              </a:rPr>
              <a:t>не</a:t>
            </a:r>
            <a:r>
              <a:rPr lang="ru-RU" sz="1200" kern="1200" dirty="0" smtClean="0">
                <a:solidFill>
                  <a:schemeClr val="tx1"/>
                </a:solidFill>
                <a:latin typeface="Gill Sans" pitchFamily="1" charset="0"/>
                <a:ea typeface="ＭＳ Ｐゴシック" pitchFamily="1" charset="-128"/>
                <a:cs typeface="ＭＳ Ｐゴシック" pitchFamily="1" charset="-128"/>
              </a:rPr>
              <a:t> говорит о буквальном, физическом бое в 16 главе книги Откровение. Более того, Иоанн пытается обратить наше внимание, что время не вечно. Буквальный Вавилон пал, и современный духовный Вавилон также падет. Бог не позволит боли, страданиям и смерти продолжаться вечно. Он хочет положить конец, но так как Он не желает, чтобы кто погиб, Он приглашает нас принять решение до того, как придет это время.</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Заметьте, что в стихе 16-м этой главы, апостол Иоанн бережно подбирает слова, чтобы раскрыть картину происходящего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16:16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он собрал их на место, называемое по-еврейски Армагеддон».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Книга Откровения была написана на греческом языке, но тут Иоанн обращается к еврейскому языку. Он говорит, что Бог собрал их на место, называемое Армагеддон. Что это значит? Означает ли это, что Бог буквально встретится со всеми в долине площадью в 32 квадратных километра? Конечно, нет. </a:t>
            </a:r>
          </a:p>
          <a:p>
            <a:r>
              <a:rPr lang="ru-RU" sz="1200" kern="1200" dirty="0" smtClean="0">
                <a:solidFill>
                  <a:schemeClr val="tx1"/>
                </a:solidFill>
                <a:latin typeface="Gill Sans" pitchFamily="1" charset="0"/>
                <a:ea typeface="ＭＳ Ｐゴシック" pitchFamily="1" charset="-128"/>
                <a:cs typeface="ＭＳ Ｐゴシック" pitchFamily="1" charset="-128"/>
              </a:rPr>
              <a:t>Это скорее всего символ. Слово Армагеддон по-еврейски </a:t>
            </a:r>
            <a:r>
              <a:rPr lang="en-US" sz="1200" kern="1200" dirty="0" err="1" smtClean="0">
                <a:solidFill>
                  <a:schemeClr val="tx1"/>
                </a:solidFill>
                <a:latin typeface="Gill Sans" pitchFamily="1" charset="0"/>
                <a:ea typeface="ＭＳ Ｐゴシック" pitchFamily="1" charset="-128"/>
                <a:cs typeface="ＭＳ Ｐゴシック" pitchFamily="1" charset="-128"/>
              </a:rPr>
              <a:t>Har</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err="1" smtClean="0">
                <a:solidFill>
                  <a:schemeClr val="tx1"/>
                </a:solidFill>
                <a:latin typeface="Gill Sans" pitchFamily="1" charset="0"/>
                <a:ea typeface="ＭＳ Ｐゴシック" pitchFamily="1" charset="-128"/>
                <a:cs typeface="ＭＳ Ｐゴシック" pitchFamily="1" charset="-128"/>
              </a:rPr>
              <a:t>Meguidon</a:t>
            </a:r>
            <a:r>
              <a:rPr lang="ru-RU" sz="1200" kern="1200" dirty="0" smtClean="0">
                <a:solidFill>
                  <a:schemeClr val="tx1"/>
                </a:solidFill>
                <a:latin typeface="Gill Sans" pitchFamily="1" charset="0"/>
                <a:ea typeface="ＭＳ Ｐゴシック" pitchFamily="1" charset="-128"/>
                <a:cs typeface="ＭＳ Ｐゴシック" pitchFamily="1" charset="-128"/>
              </a:rPr>
              <a:t> буквально означает «гора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Rot="1" noChangeAspect="1" noChangeArrowheads="1" noTextEdit="1"/>
          </p:cNvSpPr>
          <p:nvPr>
            <p:ph type="sldImg"/>
          </p:nvPr>
        </p:nvSpPr>
        <p:spPr>
          <a:solidFill>
            <a:srgbClr val="FFFFFF"/>
          </a:solidFill>
          <a:ln/>
        </p:spPr>
      </p:sp>
      <p:sp>
        <p:nvSpPr>
          <p:cNvPr id="128003" name="Rectangle 2"/>
          <p:cNvSpPr>
            <a:spLocks noGrp="1" noChangeArrowheads="1"/>
          </p:cNvSpPr>
          <p:nvPr>
            <p:ph type="body" idx="1"/>
          </p:nvPr>
        </p:nvSpPr>
        <p:spPr>
          <a:noFill/>
          <a:ln/>
        </p:spPr>
        <p:txBody>
          <a:bodyPr/>
          <a:lstStyle/>
          <a:p>
            <a:pPr eaLnBrk="1" hangingPunct="1"/>
            <a:endParaRPr lang="en-US" sz="1400" dirty="0" smtClean="0">
              <a:latin typeface="Times New Roman" pitchFamily="1" charset="0"/>
              <a:cs typeface="Times" pitchFamily="1" charset="0"/>
              <a:sym typeface="Times New Roman"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Иисуса вселяет уверенность в сердца слушателей. Так было в день Пятидесятницы, и в наши дни.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Когда люди спрашивали апостолов: «Что нам делать?», Петр отвечал: </a:t>
            </a:r>
          </a:p>
          <a:p>
            <a:r>
              <a:rPr lang="ru-RU" sz="1200" kern="1200" dirty="0" smtClean="0">
                <a:solidFill>
                  <a:schemeClr val="tx1"/>
                </a:solidFill>
                <a:latin typeface="Gill Sans" pitchFamily="1" charset="0"/>
                <a:ea typeface="ＭＳ Ｐゴシック" pitchFamily="1" charset="-128"/>
                <a:cs typeface="ＭＳ Ｐゴシック" pitchFamily="1" charset="-128"/>
              </a:rPr>
              <a:t>Деяния 3:19,20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«Итак покайтесь и обратитесь, чтобы загладились грехи ваши, да придут времена отрады от лица Господа…».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Очень важно нам покаяться и исповедовать грехи наши, чтобы они были удалены из небесных книг.</a:t>
            </a:r>
            <a:endParaRPr lang="en-US" sz="1400" dirty="0" smtClean="0">
              <a:latin typeface="Times New Roman" pitchFamily="1" charset="0"/>
              <a:cs typeface="Times" pitchFamily="1" charset="0"/>
              <a:sym typeface="Times New Roman" pitchFamily="1" charset="0"/>
            </a:endParaRPr>
          </a:p>
          <a:p>
            <a:pPr eaLnBrk="1" hangingPunct="1"/>
            <a:endParaRPr lang="en-US" sz="1600" dirty="0" smtClean="0">
              <a:latin typeface="Lucida Grande" pitchFamily="1" charset="0"/>
              <a:sym typeface="Lucida Grande"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можем предположить, что слово «гора», входящее в состав слова Армагеддон, может относиться к горе </a:t>
            </a:r>
            <a:r>
              <a:rPr lang="ru-RU" sz="1200" kern="1200" dirty="0" err="1" smtClean="0">
                <a:solidFill>
                  <a:schemeClr val="tx1"/>
                </a:solidFill>
                <a:latin typeface="Gill Sans" pitchFamily="1" charset="0"/>
                <a:ea typeface="ＭＳ Ｐゴシック" pitchFamily="1" charset="-128"/>
                <a:cs typeface="ＭＳ Ｐゴシック" pitchFamily="1" charset="-128"/>
              </a:rPr>
              <a:t>Кармил</a:t>
            </a:r>
            <a:r>
              <a:rPr lang="ru-RU" sz="1200" kern="1200" dirty="0" smtClean="0">
                <a:solidFill>
                  <a:schemeClr val="tx1"/>
                </a:solidFill>
                <a:latin typeface="Gill Sans" pitchFamily="1" charset="0"/>
                <a:ea typeface="ＭＳ Ｐゴシック" pitchFamily="1" charset="-128"/>
                <a:cs typeface="ＭＳ Ｐゴシック" pitchFamily="1" charset="-128"/>
              </a:rPr>
              <a:t>, у подножия которой располагался город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a:t>
            </a:r>
            <a:r>
              <a:rPr lang="ru-RU" sz="1200" kern="1200" dirty="0" smtClean="0">
                <a:solidFill>
                  <a:schemeClr val="tx1"/>
                </a:solidFill>
                <a:latin typeface="Gill Sans" pitchFamily="1" charset="0"/>
                <a:ea typeface="ＭＳ Ｐゴシック" pitchFamily="1" charset="-128"/>
                <a:cs typeface="ＭＳ Ｐゴシック" pitchFamily="1" charset="-128"/>
              </a:rPr>
              <a:t>. Именно на этой горе, как известно, пророк Илия противостоял пророкам Ваала, и Господь явил Себя как истинный и единый Бог, достойный поклонения. В таком контексте Армагеддон означает последнюю попытку сатаны стать полноправным князем этого мира, которому бы поклонились все живущие на Земле. Такое значение слова вполне соответствует вести, о последнем противостоянии сил добра и зла, о котором повествует книга Откровение. Во дни Илии на горе </a:t>
            </a:r>
            <a:r>
              <a:rPr lang="ru-RU" sz="1200" kern="1200" dirty="0" err="1" smtClean="0">
                <a:solidFill>
                  <a:schemeClr val="tx1"/>
                </a:solidFill>
                <a:latin typeface="Gill Sans" pitchFamily="1" charset="0"/>
                <a:ea typeface="ＭＳ Ｐゴシック" pitchFamily="1" charset="-128"/>
                <a:cs typeface="ＭＳ Ｐゴシック" pitchFamily="1" charset="-128"/>
              </a:rPr>
              <a:t>Кармил</a:t>
            </a:r>
            <a:r>
              <a:rPr lang="ru-RU" sz="1200" kern="1200" dirty="0" smtClean="0">
                <a:solidFill>
                  <a:schemeClr val="tx1"/>
                </a:solidFill>
                <a:latin typeface="Gill Sans" pitchFamily="1" charset="0"/>
                <a:ea typeface="ＭＳ Ｐゴシック" pitchFamily="1" charset="-128"/>
                <a:cs typeface="ＭＳ Ｐゴシック" pitchFamily="1" charset="-128"/>
              </a:rPr>
              <a:t> было явлено могущество, сила и слава Божия. Противостояние при Армагеддоне - это повторение того времени, когда все увидят и признают могущество и силу Божию.</a:t>
            </a:r>
          </a:p>
          <a:p>
            <a:r>
              <a:rPr lang="ru-RU" sz="1200" kern="1200" dirty="0" smtClean="0">
                <a:solidFill>
                  <a:schemeClr val="tx1"/>
                </a:solidFill>
                <a:latin typeface="Gill Sans" pitchFamily="1" charset="0"/>
                <a:ea typeface="ＭＳ Ｐゴシック" pitchFamily="1" charset="-128"/>
                <a:cs typeface="ＭＳ Ｐゴシック" pitchFamily="1" charset="-128"/>
              </a:rPr>
              <a:t>Слово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Мегиддон</a:t>
            </a:r>
            <a:r>
              <a:rPr lang="ru-RU" sz="1200" kern="1200" dirty="0" smtClean="0">
                <a:solidFill>
                  <a:schemeClr val="tx1"/>
                </a:solidFill>
                <a:latin typeface="Gill Sans" pitchFamily="1" charset="0"/>
                <a:ea typeface="ＭＳ Ｐゴシック" pitchFamily="1" charset="-128"/>
                <a:cs typeface="ＭＳ Ｐゴシック" pitchFamily="1" charset="-128"/>
              </a:rPr>
              <a:t> с «</a:t>
            </a:r>
            <a:r>
              <a:rPr lang="ru-RU" sz="1200" kern="1200" dirty="0" err="1" smtClean="0">
                <a:solidFill>
                  <a:schemeClr val="tx1"/>
                </a:solidFill>
                <a:latin typeface="Gill Sans" pitchFamily="1" charset="0"/>
                <a:ea typeface="ＭＳ Ｐゴシック" pitchFamily="1" charset="-128"/>
                <a:cs typeface="ＭＳ Ｐゴシック" pitchFamily="1" charset="-128"/>
              </a:rPr>
              <a:t>н</a:t>
            </a:r>
            <a:r>
              <a:rPr lang="ru-RU" sz="1200" kern="1200" dirty="0" smtClean="0">
                <a:solidFill>
                  <a:schemeClr val="tx1"/>
                </a:solidFill>
                <a:latin typeface="Gill Sans" pitchFamily="1" charset="0"/>
                <a:ea typeface="ＭＳ Ｐゴシック" pitchFamily="1" charset="-128"/>
                <a:cs typeface="ＭＳ Ｐゴシック" pitchFamily="1" charset="-128"/>
              </a:rPr>
              <a:t>» на конце встречается всего единожды в Библии в книге пророка Захарии 12:11 «В тот день поднимется большой плач в Иерусалиме, как плач </a:t>
            </a:r>
            <a:r>
              <a:rPr lang="ru-RU" sz="1200" kern="1200" dirty="0" err="1" smtClean="0">
                <a:solidFill>
                  <a:schemeClr val="tx1"/>
                </a:solidFill>
                <a:latin typeface="Gill Sans" pitchFamily="1" charset="0"/>
                <a:ea typeface="ＭＳ Ｐゴシック" pitchFamily="1" charset="-128"/>
                <a:cs typeface="ＭＳ Ｐゴシック" pitchFamily="1" charset="-128"/>
              </a:rPr>
              <a:t>Гададриммона</a:t>
            </a:r>
            <a:r>
              <a:rPr lang="ru-RU" sz="1200" kern="1200" dirty="0" smtClean="0">
                <a:solidFill>
                  <a:schemeClr val="tx1"/>
                </a:solidFill>
                <a:latin typeface="Gill Sans" pitchFamily="1" charset="0"/>
                <a:ea typeface="ＭＳ Ｐゴシック" pitchFamily="1" charset="-128"/>
                <a:cs typeface="ＭＳ Ｐゴシック" pitchFamily="1" charset="-128"/>
              </a:rPr>
              <a:t> в долине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Мегиддонской</a:t>
            </a:r>
            <a:r>
              <a:rPr lang="ru-RU" sz="1200" kern="1200" dirty="0" smtClean="0">
                <a:solidFill>
                  <a:schemeClr val="tx1"/>
                </a:solidFill>
                <a:latin typeface="Gill Sans" pitchFamily="1" charset="0"/>
                <a:ea typeface="ＭＳ Ｐゴシック" pitchFamily="1" charset="-128"/>
                <a:cs typeface="ＭＳ Ｐゴシック" pitchFamily="1" charset="-128"/>
              </a:rPr>
              <a:t>». Речь идет о языческом ритуале плача, известном еще, как плачь по </a:t>
            </a:r>
            <a:r>
              <a:rPr lang="ru-RU" sz="1200" kern="1200" dirty="0" err="1" smtClean="0">
                <a:solidFill>
                  <a:schemeClr val="tx1"/>
                </a:solidFill>
                <a:latin typeface="Gill Sans" pitchFamily="1" charset="0"/>
                <a:ea typeface="ＭＳ Ｐゴシック" pitchFamily="1" charset="-128"/>
                <a:cs typeface="ＭＳ Ｐゴシック" pitchFamily="1" charset="-128"/>
              </a:rPr>
              <a:t>Фаммузе</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Иез</a:t>
            </a:r>
            <a:r>
              <a:rPr lang="ru-RU" sz="1200" kern="1200" dirty="0" smtClean="0">
                <a:solidFill>
                  <a:schemeClr val="tx1"/>
                </a:solidFill>
                <a:latin typeface="Gill Sans" pitchFamily="1" charset="0"/>
                <a:ea typeface="ＭＳ Ｐゴシック" pitchFamily="1" charset="-128"/>
                <a:cs typeface="ＭＳ Ｐゴシック" pitchFamily="1" charset="-128"/>
              </a:rPr>
              <a:t>. 9). В контексте 12-й главы Захарии таким пронзительным плачем возрыдают в Иудее и Иерусалиме те, кто не приняли и распяли Иисуса.</a:t>
            </a:r>
          </a:p>
          <a:p>
            <a:r>
              <a:rPr lang="ru-RU" sz="1200" kern="1200" dirty="0" smtClean="0">
                <a:solidFill>
                  <a:schemeClr val="tx1"/>
                </a:solidFill>
                <a:latin typeface="Gill Sans" pitchFamily="1" charset="0"/>
                <a:ea typeface="ＭＳ Ｐゴシック" pitchFamily="1" charset="-128"/>
                <a:cs typeface="ＭＳ Ｐゴシック" pitchFamily="1" charset="-128"/>
              </a:rPr>
              <a:t>Для описания кульминации событий, которые происходят во время излития шестой язвы Иоанн заимствует образный язык из книги Захарии для того чтобы показать какое разочарование испытают «цари всей вселенной», вышедшие на брань, когда увидят Христа, грядущего на облаках небесный с Ангелами Своими. Тех, кто последовали за зверем, приняли его начертание и желают уничтожить верных Господу, ждет величайшее разочарование. Их плач досады и поражения будет подобен плачу </a:t>
            </a:r>
            <a:r>
              <a:rPr lang="ru-RU" sz="1200" kern="1200" dirty="0" err="1" smtClean="0">
                <a:solidFill>
                  <a:schemeClr val="tx1"/>
                </a:solidFill>
                <a:latin typeface="Gill Sans" pitchFamily="1" charset="0"/>
                <a:ea typeface="ＭＳ Ｐゴシック" pitchFamily="1" charset="-128"/>
                <a:cs typeface="ＭＳ Ｐゴシック" pitchFamily="1" charset="-128"/>
              </a:rPr>
              <a:t>Гададриммона</a:t>
            </a:r>
            <a:r>
              <a:rPr lang="ru-RU" sz="1200" kern="1200" dirty="0" smtClean="0">
                <a:solidFill>
                  <a:schemeClr val="tx1"/>
                </a:solidFill>
                <a:latin typeface="Gill Sans" pitchFamily="1" charset="0"/>
                <a:ea typeface="ＭＳ Ｐゴシック" pitchFamily="1" charset="-128"/>
                <a:cs typeface="ＭＳ Ｐゴシック" pitchFamily="1" charset="-128"/>
              </a:rPr>
              <a:t> в долине </a:t>
            </a:r>
            <a:r>
              <a:rPr lang="ru-RU" sz="1200" kern="1200" dirty="0" err="1" smtClean="0">
                <a:solidFill>
                  <a:schemeClr val="tx1"/>
                </a:solidFill>
                <a:latin typeface="Gill Sans" pitchFamily="1" charset="0"/>
                <a:ea typeface="ＭＳ Ｐゴシック" pitchFamily="1" charset="-128"/>
                <a:cs typeface="ＭＳ Ｐゴシック" pitchFamily="1" charset="-128"/>
              </a:rPr>
              <a:t>Мегидон</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smtClean="0">
              <a:solidFill>
                <a:schemeClr val="tx1"/>
              </a:solidFill>
              <a:latin typeface="Gill Sans" pitchFamily="1" charset="0"/>
              <a:ea typeface="ＭＳ Ｐゴシック" pitchFamily="1" charset="-128"/>
              <a:cs typeface="ＭＳ Ｐゴシック" pitchFamily="1" charset="-128"/>
            </a:endParaRPr>
          </a:p>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
            </a:r>
            <a:br>
              <a:rPr lang="ru-RU" sz="1200" kern="1200" dirty="0" smtClean="0">
                <a:solidFill>
                  <a:schemeClr val="tx1"/>
                </a:solidFill>
                <a:latin typeface="Gill Sans" pitchFamily="1" charset="0"/>
                <a:ea typeface="ＭＳ Ｐゴシック" pitchFamily="1" charset="-128"/>
                <a:cs typeface="ＭＳ Ｐゴシック" pitchFamily="1" charset="-128"/>
              </a:rPr>
            </a:b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Хочется также отметить, что в книге Откровение говорится еще об одной горе — Сионе. Весть, провозглашаемая тремя ангелами (</a:t>
            </a:r>
            <a:r>
              <a:rPr lang="ru-RU" sz="1200" kern="1200" dirty="0" err="1" smtClean="0">
                <a:solidFill>
                  <a:schemeClr val="tx1"/>
                </a:solidFill>
                <a:latin typeface="Gill Sans" pitchFamily="1" charset="0"/>
                <a:ea typeface="ＭＳ Ｐゴシック" pitchFamily="1" charset="-128"/>
                <a:cs typeface="ＭＳ Ｐゴシック" pitchFamily="1" charset="-128"/>
              </a:rPr>
              <a:t>Откр</a:t>
            </a:r>
            <a:r>
              <a:rPr lang="ru-RU" sz="1200" kern="1200" dirty="0" smtClean="0">
                <a:solidFill>
                  <a:schemeClr val="tx1"/>
                </a:solidFill>
                <a:latin typeface="Gill Sans" pitchFamily="1" charset="0"/>
                <a:ea typeface="ＭＳ Ｐゴシック" pitchFamily="1" charset="-128"/>
                <a:cs typeface="ＭＳ Ｐゴシック" pitchFamily="1" charset="-128"/>
              </a:rPr>
              <a:t>. 14 гл.), приглашает искупленных собраться на горе Сионе, чтобы встретиться со своим Избавителем.</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Армагеддон — это не война с танками, пушками и истребителями, это война за вашу верность. Она не происходит на Ближнем Востоке, но в нашем сердце. Господь любит нас, поэтому Он заплатил такую ​​высокую цену за наше спасение, и, приглашает нас принять решение, «Последуешь ли за Мной?» И когда стоишь у подножья креста и видишь израненное тело Иисуса Христа, и понимаешь, что Он страдал за нас, и когда мы, наконец, осознаем, что Бог так возлюбил мир, что отдал Сына Своего Единородного, как мы можем принять решение избрать другой путь? Как кто-либо может отказать Иисусу? Как кто-либо может отложить решение на потом?</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Силы неба сдерживают ветры противостояния и борьбы, чтобы обеспечить мир людям при принятии вечного решения. Это ярко изображено в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7:1-3</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после сего видел я четырех Ангелов, стоящих на четырех углах земли, держащих четыре ветра земли, чтобы не дул ветер ни на землю, ни на море… </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…ни на какое дерево. И видел я иного Ангела, восходящего от востока солнца и имеющего печать Бога живого. И воскликнул он громким голосом к четырем Ангелам… </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…которым дано вредить земле и морю, говоря. Не делайте вреда ни земле, ни морю, ни деревам, доколе не положим печати на челах рабов Бога нашего». </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Божья работа на этой земле еще не закончена. Но скоро она завершится и тогда страшные семь последних язв нагрянут на мир. Помните, дорогие друзья, что, когда язвы выльются, уже не будет шанса на спасение. Испытательный срок для человечества закончился. Дверь благодати закрыта. Когда Иисус провозгласит «Свершилось», Он закончит Свое служение как наш Первосвященник и наш адвокат перед престолом Божиим (см. Дан. 12:1). Участь каждого будет решена. </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22:11, 12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«Неправедный пусть еще делает неправду; нечистый пусть еще сквернится; праведный да творит правду еще, и святой да освящается еще...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22:11, 12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Се, гряду скоро, и возмездие Мое со Мною, чтобы воздать каждому по делам его». </a:t>
            </a:r>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Этими же словами завершается Армагеддон. И опять вопрос, если мы видим, что все свидетельствует о приближении шестой из семи последних язв, насколько близко тогда первая? Так важно, чтобы мы молитвенно жили рядом с Господом каждый день. Почему? Потому что, когда истечет испытательный срок, польются язвы, и уже не будет пути назад. Если вы нечестивы, вы останетесь нечестивым. А если праведны, то будете спасены.</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Rot="1" noChangeAspect="1" noChangeArrowheads="1" noTextEdit="1"/>
          </p:cNvSpPr>
          <p:nvPr>
            <p:ph type="sldImg"/>
          </p:nvPr>
        </p:nvSpPr>
        <p:spPr>
          <a:solidFill>
            <a:srgbClr val="FFFFFF"/>
          </a:solidFill>
          <a:ln/>
        </p:spPr>
      </p:sp>
      <p:sp>
        <p:nvSpPr>
          <p:cNvPr id="129027"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Иисус обещал, что если мы покаемся в грехах наших, Он простит.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1 Иоанна 1:9</a:t>
            </a:r>
          </a:p>
          <a:p>
            <a:r>
              <a:rPr lang="ru-RU" sz="1200" b="1" kern="1200" dirty="0" smtClean="0">
                <a:solidFill>
                  <a:schemeClr val="tx1"/>
                </a:solidFill>
                <a:latin typeface="Gill Sans" pitchFamily="1" charset="0"/>
                <a:ea typeface="ＭＳ Ｐゴシック" pitchFamily="1" charset="-128"/>
                <a:cs typeface="ＭＳ Ｐゴシック" pitchFamily="1" charset="-128"/>
              </a:rPr>
              <a:t>«Если исповедуем грехи наши, то Он, будучи верен и праведен, простит нам грехи наши и очистит нас от всякой неправды»</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Самым важным вопросом должно быть: Раскаялся и исповедал ли я свои грехи? Чиста ли запись о моей жизни в небесных книгах? У нас есть выбор: либо наши грехи, либо наши имена останутся в небесной книге.</a:t>
            </a:r>
            <a:endParaRPr lang="en-US" sz="1600" dirty="0" smtClean="0">
              <a:latin typeface="Lucida Grande" pitchFamily="1" charset="0"/>
              <a:sym typeface="Lucida Grande" pitchFamily="1"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напоминает нам о Своем желании,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22:7</a:t>
            </a:r>
          </a:p>
          <a:p>
            <a:r>
              <a:rPr lang="ru-RU" sz="1200" b="1" kern="1200" dirty="0" smtClean="0">
                <a:solidFill>
                  <a:schemeClr val="tx1"/>
                </a:solidFill>
                <a:latin typeface="Gill Sans" pitchFamily="1" charset="0"/>
                <a:ea typeface="ＭＳ Ｐゴシック" pitchFamily="1" charset="-128"/>
                <a:cs typeface="ＭＳ Ｐゴシック" pitchFamily="1" charset="-128"/>
              </a:rPr>
              <a:t>«Се, гряду скоро: блажен соблюдающий слова пророчества книги сей».</a:t>
            </a:r>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Главный вопрос Армагеддона — это суверенитет Всемогущего Бога. Битва при Армагеддоне — это последняя попытка дьявола захватить этот мир и править им, как своим царством. Армагеддон – это время когда Бог спросит со всех наций и поколений об их восстании против Его воли. Об этом написано в </a:t>
            </a:r>
            <a:r>
              <a:rPr lang="ru-RU" sz="1200" kern="1200" dirty="0" err="1" smtClean="0">
                <a:solidFill>
                  <a:schemeClr val="tx1"/>
                </a:solidFill>
                <a:latin typeface="Gill Sans" pitchFamily="1" charset="0"/>
                <a:ea typeface="ＭＳ Ｐゴシック" pitchFamily="1" charset="-128"/>
                <a:cs typeface="ＭＳ Ｐゴシック" pitchFamily="1" charset="-128"/>
              </a:rPr>
              <a:t>Иер</a:t>
            </a:r>
            <a:r>
              <a:rPr lang="ru-RU" sz="1200" kern="1200" dirty="0" smtClean="0">
                <a:solidFill>
                  <a:schemeClr val="tx1"/>
                </a:solidFill>
                <a:latin typeface="Gill Sans" pitchFamily="1" charset="0"/>
                <a:ea typeface="ＭＳ Ｐゴシック" pitchFamily="1" charset="-128"/>
                <a:cs typeface="ＭＳ Ｐゴシック" pitchFamily="1" charset="-128"/>
              </a:rPr>
              <a:t>. 25:30-33. В этом отрывке Священного Писания Армагеддон называется состязанием Бога с народами. Это время, когда Бог уничтожит всех, кто отказывается соблюдать Его заповеди. Армагеддон — это последняя брань в конфликте веков между Христом и сатаной, между истиной и заблуждением. Глядя на все с этой точки зрения, это означает, что вы и я будем либо по одну или по другую сторону в конфликте Армагеддон. Что сказал Иисус? «Кто не со Мной, тот против Меня». </a:t>
            </a:r>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О, как мы нуждаемся в том, чтобы узнать, что говорит Библия, как нам быть на стороне Иисуса Христа, и как стать победителем со Христом в этом конфликте, как быть победителем и получить небесную обитель. Знаете ли вы, что на самом деле произойдет? Знаете ли вы, каковы будут действия Бога? И мы подошли к последней язве. </a:t>
            </a:r>
          </a:p>
          <a:p>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СЕДЬМАЯ ЯЗВА</a:t>
            </a:r>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16:17</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«Седьмой Ангел вылил чашу свою на воздух: и из храма небесного от престола раздался громкий голос, говорящий: совершилось!»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Бог провозгласит конец. Голосом громче, чем десять тысяч громов, Бог скажет: «Совершилось». Конец дням человеческим. Бог теперь берет правление в Свои руки. </a:t>
            </a:r>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Продолжая читать до 21 стиха, мы узнаем, что когда Бог провозгласит слова: «Совершилось!» мир перевернется вверх дном. Это слово вызовет наибольшее землетрясение за всю историю человечества. Это землетрясение сравняет с землей все города.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16:18-20</a:t>
            </a:r>
          </a:p>
          <a:p>
            <a:r>
              <a:rPr lang="ru-RU" sz="1200" b="1" kern="1200" dirty="0" smtClean="0">
                <a:solidFill>
                  <a:schemeClr val="tx1"/>
                </a:solidFill>
                <a:latin typeface="Gill Sans" pitchFamily="1" charset="0"/>
                <a:ea typeface="ＭＳ Ｐゴシック" pitchFamily="1" charset="-128"/>
                <a:cs typeface="ＭＳ Ｐゴシック" pitchFamily="1" charset="-128"/>
              </a:rPr>
              <a:t>«Произошли молнии, громы и голоса, и сделалось великое землетрясение, какого не бывало с тех пор, как люди на земле. Такое землетрясение! Такое великое!</a:t>
            </a:r>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16:18-20</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города языческие пали… И всякий остров убежал, и гор не стало».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Здесь, в Библии, описано нечто ужасающе. Эта волна последнего могучего землетрясения, вызванного Богом, провозгласит конец времени, и будет настолько сильна, что будет шатать наш земной шар, как пьяного. Именно такими словами Библия описывает это событие. (</a:t>
            </a:r>
            <a:r>
              <a:rPr lang="ru-RU" sz="1200" kern="1200" dirty="0" err="1" smtClean="0">
                <a:solidFill>
                  <a:schemeClr val="tx1"/>
                </a:solidFill>
                <a:latin typeface="Gill Sans" pitchFamily="1" charset="0"/>
                <a:ea typeface="ＭＳ Ｐゴシック" pitchFamily="1" charset="-128"/>
                <a:cs typeface="ＭＳ Ｐゴシック" pitchFamily="1" charset="-128"/>
              </a:rPr>
              <a:t>Ис</a:t>
            </a:r>
            <a:r>
              <a:rPr lang="ru-RU" sz="1200" kern="1200" dirty="0" smtClean="0">
                <a:solidFill>
                  <a:schemeClr val="tx1"/>
                </a:solidFill>
                <a:latin typeface="Gill Sans" pitchFamily="1" charset="0"/>
                <a:ea typeface="ＭＳ Ｐゴシック" pitchFamily="1" charset="-128"/>
                <a:cs typeface="ＭＳ Ｐゴシック" pitchFamily="1" charset="-128"/>
              </a:rPr>
              <a:t>. 24:20). Землетрясение</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 одно из оружий Бога.</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 Бога есть и другое оружие. У Него есть два вида оружия, которые будет использованы. Другое оружие, которое Бог будет использовать, описано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0" kern="1200" dirty="0" smtClean="0">
                <a:solidFill>
                  <a:schemeClr val="tx1"/>
                </a:solidFill>
                <a:latin typeface="Gill Sans" pitchFamily="1" charset="0"/>
                <a:ea typeface="ＭＳ Ｐゴシック" pitchFamily="1" charset="-128"/>
                <a:cs typeface="ＭＳ Ｐゴシック" pitchFamily="1" charset="-128"/>
              </a:rPr>
              <a:t>в</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16:21</a:t>
            </a:r>
          </a:p>
          <a:p>
            <a:r>
              <a:rPr lang="ru-RU" sz="1200" kern="1200" dirty="0" smtClean="0">
                <a:solidFill>
                  <a:schemeClr val="tx1"/>
                </a:solidFill>
                <a:latin typeface="Gill Sans" pitchFamily="1" charset="0"/>
                <a:ea typeface="ＭＳ Ｐゴシック" pitchFamily="1" charset="-128"/>
                <a:cs typeface="ＭＳ Ｐゴシック" pitchFamily="1" charset="-128"/>
              </a:rPr>
              <a:t>Никогда такого не было и никогда не будет.</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град, величиною в талант, пал с неба на людей…</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Талант — еврейское измерение веса, 1 талант приблизительно равен 59 фунтов (25 кг) согласно нашей системе взвешивания. Это означает, что этот град будет размером примерно как половина корзины.</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рассказал Иову об этом граде тысячи лет назад. Эта книга поразительна, когда такие детали собрать вместе.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Иов 38:22, 23</a:t>
            </a:r>
          </a:p>
          <a:p>
            <a:r>
              <a:rPr lang="ru-RU" sz="1200" b="1" kern="1200" dirty="0" smtClean="0">
                <a:solidFill>
                  <a:schemeClr val="tx1"/>
                </a:solidFill>
                <a:latin typeface="Gill Sans" pitchFamily="1" charset="0"/>
                <a:ea typeface="ＭＳ Ｐゴシック" pitchFamily="1" charset="-128"/>
                <a:cs typeface="ＭＳ Ｐゴシック" pitchFamily="1" charset="-128"/>
              </a:rPr>
              <a:t>«Входил ли ты в хранилища снега и видел ли сокровищницы града, которые берегу Я на время смутное, на день битвы и войны?»</a:t>
            </a:r>
            <a:endParaRPr lang="ru-RU"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Помните, путь познания истины из Библии — это соединить библейские тексты вместе. Когда мы связываем Откровение 16:14-17 с Откровением 19:11-21, мы находим, что противостояние сил зла при Армагеддоне будет прервано неожиданным появлением Иисуса Христа на небесах при Его Втором пришествии. Бог показал апостолу Иоанну, как наступит конец света. Он показал ему, каким будет Второе пришествие Христа, и каким будет завершение Армагеддона — появлением Иисуса Христа на небесах.</a:t>
            </a:r>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smtClean="0">
                <a:solidFill>
                  <a:srgbClr val="FFCC66"/>
                </a:solidFill>
                <a:latin typeface="Century Gothic" pitchFamily="1" charset="0"/>
                <a:sym typeface="Century Gothic" pitchFamily="1" charset="0"/>
              </a:rPr>
              <a:t>28:20</a:t>
            </a:r>
            <a:r>
              <a:rPr lang="en-US" sz="2300" b="1" dirty="0" smtClean="0">
                <a:solidFill>
                  <a:srgbClr val="FFCC66"/>
                </a:solidFill>
                <a:latin typeface="Century Gothic" pitchFamily="1" charset="0"/>
                <a:sym typeface="Century Gothic" pitchFamily="1" charset="0"/>
              </a:rPr>
              <a:t> </a:t>
            </a:r>
            <a:endParaRPr lang="en-US" sz="2700" b="1" dirty="0">
              <a:solidFill>
                <a:srgbClr val="FFCC66"/>
              </a:solidFill>
              <a:latin typeface="Century Gothic" pitchFamily="1" charset="0"/>
              <a:sym typeface="Century Gothic" pitchFamily="1" charset="0"/>
            </a:endParaRPr>
          </a:p>
        </p:txBody>
      </p:sp>
      <p:sp>
        <p:nvSpPr>
          <p:cNvPr id="15363" name="Rectangle 3"/>
          <p:cNvSpPr>
            <a:spLocks/>
          </p:cNvSpPr>
          <p:nvPr/>
        </p:nvSpPr>
        <p:spPr bwMode="auto">
          <a:xfrm>
            <a:off x="8078788" y="4783138"/>
            <a:ext cx="1316037" cy="4159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dirty="0">
                <a:solidFill>
                  <a:srgbClr val="FFCC66"/>
                </a:solidFill>
                <a:latin typeface="Century Gothic" pitchFamily="1" charset="0"/>
                <a:sym typeface="Century Gothic" pitchFamily="1" charset="0"/>
              </a:rPr>
              <a:t>Часть</a:t>
            </a:r>
            <a:r>
              <a:rPr lang="en-US" sz="2700" b="1" dirty="0">
                <a:solidFill>
                  <a:srgbClr val="FFCC66"/>
                </a:solidFill>
                <a:latin typeface="Century Gothic" pitchFamily="1" charset="0"/>
                <a:sym typeface="Century Gothic" pitchFamily="1" charset="0"/>
              </a:rPr>
              <a:t> </a:t>
            </a:r>
            <a:r>
              <a:rPr lang="ru-RU" sz="2700" b="1" dirty="0" smtClean="0">
                <a:solidFill>
                  <a:srgbClr val="FFCC66"/>
                </a:solidFill>
                <a:latin typeface="Century Gothic" pitchFamily="1" charset="0"/>
                <a:sym typeface="Century Gothic" pitchFamily="1" charset="0"/>
              </a:rPr>
              <a:t>6</a:t>
            </a:r>
            <a:endParaRPr lang="en-US" sz="2700" b="1" dirty="0">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dirty="0">
                <a:solidFill>
                  <a:srgbClr val="FF0000"/>
                </a:solidFill>
                <a:latin typeface="Times" pitchFamily="1" charset="0"/>
                <a:cs typeface="Times" pitchFamily="1" charset="0"/>
                <a:sym typeface="Times" pitchFamily="1" charset="0"/>
              </a:rPr>
              <a:t>для последнего </a:t>
            </a:r>
            <a:br>
              <a:rPr lang="ru-RU" sz="6000" dirty="0">
                <a:solidFill>
                  <a:srgbClr val="FF0000"/>
                </a:solidFill>
                <a:latin typeface="Times" pitchFamily="1" charset="0"/>
                <a:cs typeface="Times" pitchFamily="1" charset="0"/>
                <a:sym typeface="Times" pitchFamily="1" charset="0"/>
              </a:rPr>
            </a:br>
            <a:r>
              <a:rPr lang="ru-RU" sz="6000" dirty="0">
                <a:solidFill>
                  <a:srgbClr val="FF0000"/>
                </a:solidFill>
                <a:latin typeface="Times" pitchFamily="1" charset="0"/>
                <a:cs typeface="Times" pitchFamily="1" charset="0"/>
                <a:sym typeface="Times" pitchFamily="1" charset="0"/>
              </a:rPr>
              <a:t>времени</a:t>
            </a:r>
            <a:endParaRPr lang="en-US" sz="6000" dirty="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3555" name="Rectangle 2"/>
          <p:cNvSpPr>
            <a:spLocks/>
          </p:cNvSpPr>
          <p:nvPr/>
        </p:nvSpPr>
        <p:spPr bwMode="auto">
          <a:xfrm>
            <a:off x="5765800" y="838200"/>
            <a:ext cx="3860800" cy="635000"/>
          </a:xfrm>
          <a:prstGeom prst="rect">
            <a:avLst/>
          </a:prstGeom>
          <a:noFill/>
          <a:ln w="12700">
            <a:noFill/>
            <a:miter lim="800000"/>
            <a:headEnd/>
            <a:tailEnd/>
          </a:ln>
        </p:spPr>
        <p:txBody>
          <a:bodyPr lIns="0" tIns="0" rIns="457200" bIns="0" anchor="ctr"/>
          <a:lstStyle/>
          <a:p>
            <a:pPr algn="l">
              <a:lnSpc>
                <a:spcPct val="90000"/>
              </a:lnSpc>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Иоанна</a:t>
            </a:r>
            <a:r>
              <a:rPr lang="en-US" sz="3600" b="1">
                <a:solidFill>
                  <a:schemeClr val="tx1"/>
                </a:solidFill>
                <a:latin typeface="Century Gothic" pitchFamily="1" charset="0"/>
                <a:sym typeface="Century Gothic" pitchFamily="1" charset="0"/>
              </a:rPr>
              <a:t> 1:9</a:t>
            </a:r>
          </a:p>
        </p:txBody>
      </p:sp>
      <p:sp>
        <p:nvSpPr>
          <p:cNvPr id="23556" name="Rectangle 3"/>
          <p:cNvSpPr>
            <a:spLocks/>
          </p:cNvSpPr>
          <p:nvPr/>
        </p:nvSpPr>
        <p:spPr bwMode="auto">
          <a:xfrm>
            <a:off x="889000" y="4140200"/>
            <a:ext cx="87630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исповедуем грехи наши, то Он, будучи верен и праведен, простит нам грехи наши и очистит нас от всякой </a:t>
            </a:r>
            <a:r>
              <a:rPr lang="ru-RU" sz="4600" b="1" dirty="0" smtClean="0">
                <a:solidFill>
                  <a:schemeClr val="tx1"/>
                </a:solidFill>
                <a:latin typeface="Century Gothic" pitchFamily="1" charset="0"/>
                <a:sym typeface="Century Gothic" pitchFamily="1" charset="0"/>
              </a:rPr>
              <a:t>неправды.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7763" name="Rectangle 2"/>
          <p:cNvSpPr>
            <a:spLocks/>
          </p:cNvSpPr>
          <p:nvPr/>
        </p:nvSpPr>
        <p:spPr bwMode="auto">
          <a:xfrm>
            <a:off x="4343400" y="838200"/>
            <a:ext cx="4686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19:19</a:t>
            </a:r>
          </a:p>
        </p:txBody>
      </p:sp>
      <p:sp>
        <p:nvSpPr>
          <p:cNvPr id="117764" name="Rectangle 3"/>
          <p:cNvSpPr>
            <a:spLocks/>
          </p:cNvSpPr>
          <p:nvPr/>
        </p:nvSpPr>
        <p:spPr bwMode="auto">
          <a:xfrm>
            <a:off x="4241800" y="3060700"/>
            <a:ext cx="57150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увидел я зверя, и царей</a:t>
            </a:r>
            <a:endParaRPr lang="en-US" sz="4600" b="1" dirty="0">
              <a:solidFill>
                <a:schemeClr val="tx1"/>
              </a:solidFill>
              <a:latin typeface="Century Gothic" pitchFamily="1" charset="0"/>
              <a:sym typeface="Century Gothic" pitchFamily="1" charset="0"/>
            </a:endParaRPr>
          </a:p>
        </p:txBody>
      </p:sp>
      <p:sp>
        <p:nvSpPr>
          <p:cNvPr id="117765" name="Rectangle 4"/>
          <p:cNvSpPr>
            <a:spLocks/>
          </p:cNvSpPr>
          <p:nvPr/>
        </p:nvSpPr>
        <p:spPr bwMode="auto">
          <a:xfrm>
            <a:off x="1117600" y="4038600"/>
            <a:ext cx="85979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земных, и воинства их, собранные, чтобы сразиться с Сидящим на коне и с воинством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8787" name="Rectangle 2"/>
          <p:cNvSpPr>
            <a:spLocks/>
          </p:cNvSpPr>
          <p:nvPr/>
        </p:nvSpPr>
        <p:spPr bwMode="auto">
          <a:xfrm>
            <a:off x="4648200" y="838200"/>
            <a:ext cx="4165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Иеремия</a:t>
            </a:r>
            <a:r>
              <a:rPr lang="en-US" sz="3600" b="1">
                <a:solidFill>
                  <a:schemeClr val="tx1"/>
                </a:solidFill>
                <a:latin typeface="Century Gothic" pitchFamily="1" charset="0"/>
                <a:sym typeface="Century Gothic" pitchFamily="1" charset="0"/>
              </a:rPr>
              <a:t> 25:33</a:t>
            </a:r>
          </a:p>
        </p:txBody>
      </p:sp>
      <p:sp>
        <p:nvSpPr>
          <p:cNvPr id="118788" name="Rectangle 3"/>
          <p:cNvSpPr>
            <a:spLocks/>
          </p:cNvSpPr>
          <p:nvPr/>
        </p:nvSpPr>
        <p:spPr bwMode="auto">
          <a:xfrm>
            <a:off x="355600" y="4038600"/>
            <a:ext cx="94996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Господом в тот день от конца земли до конца земли, </a:t>
            </a:r>
          </a:p>
          <a:p>
            <a:pPr algn="l">
              <a:lnSpc>
                <a:spcPct val="90000"/>
              </a:lnSpc>
            </a:pPr>
            <a:r>
              <a:rPr lang="ru-RU" sz="4600" b="1" dirty="0">
                <a:solidFill>
                  <a:schemeClr val="tx1"/>
                </a:solidFill>
                <a:latin typeface="Century Gothic" pitchFamily="1" charset="0"/>
                <a:sym typeface="Century Gothic" pitchFamily="1" charset="0"/>
              </a:rPr>
              <a:t>не будут </a:t>
            </a:r>
            <a:r>
              <a:rPr lang="ru-RU" sz="4600" b="1" dirty="0" smtClean="0">
                <a:solidFill>
                  <a:schemeClr val="tx1"/>
                </a:solidFill>
                <a:latin typeface="Century Gothic" pitchFamily="1" charset="0"/>
                <a:sym typeface="Century Gothic" pitchFamily="1" charset="0"/>
              </a:rPr>
              <a:t>оплаканы…</a:t>
            </a:r>
            <a:endParaRPr lang="en-US" sz="4600" b="1" dirty="0">
              <a:solidFill>
                <a:schemeClr val="tx1"/>
              </a:solidFill>
              <a:latin typeface="Century Gothic" pitchFamily="1" charset="0"/>
              <a:sym typeface="Century Gothic" pitchFamily="1" charset="0"/>
            </a:endParaRPr>
          </a:p>
        </p:txBody>
      </p:sp>
      <p:sp>
        <p:nvSpPr>
          <p:cNvPr id="118789" name="Rectangle 4"/>
          <p:cNvSpPr>
            <a:spLocks/>
          </p:cNvSpPr>
          <p:nvPr/>
        </p:nvSpPr>
        <p:spPr bwMode="auto">
          <a:xfrm>
            <a:off x="4470400" y="3060700"/>
            <a:ext cx="54229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будут пораженные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9811" name="Rectangle 2"/>
          <p:cNvSpPr>
            <a:spLocks/>
          </p:cNvSpPr>
          <p:nvPr/>
        </p:nvSpPr>
        <p:spPr bwMode="auto">
          <a:xfrm>
            <a:off x="881063" y="4102100"/>
            <a:ext cx="90551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не будут прибраны и похоронены, навозом будут на лице </a:t>
            </a:r>
            <a:r>
              <a:rPr lang="ru-RU" sz="4600" b="1" dirty="0" smtClean="0">
                <a:solidFill>
                  <a:schemeClr val="tx1"/>
                </a:solidFill>
                <a:latin typeface="Century Gothic" pitchFamily="1" charset="0"/>
                <a:sym typeface="Century Gothic" pitchFamily="1" charset="0"/>
              </a:rPr>
              <a:t>земли.</a:t>
            </a:r>
            <a:endParaRPr lang="en-US" sz="4600" b="1" dirty="0">
              <a:solidFill>
                <a:schemeClr val="tx1"/>
              </a:solidFill>
              <a:latin typeface="Century Gothic" pitchFamily="1" charset="0"/>
              <a:sym typeface="Century Gothic" pitchFamily="1" charset="0"/>
            </a:endParaRPr>
          </a:p>
        </p:txBody>
      </p:sp>
      <p:sp>
        <p:nvSpPr>
          <p:cNvPr id="119812" name="Rectangle 3"/>
          <p:cNvSpPr>
            <a:spLocks/>
          </p:cNvSpPr>
          <p:nvPr/>
        </p:nvSpPr>
        <p:spPr bwMode="auto">
          <a:xfrm>
            <a:off x="4648200" y="838200"/>
            <a:ext cx="4064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Иеремия</a:t>
            </a:r>
            <a:r>
              <a:rPr lang="en-US" sz="3600" b="1">
                <a:solidFill>
                  <a:schemeClr val="tx1"/>
                </a:solidFill>
                <a:latin typeface="Century Gothic" pitchFamily="1" charset="0"/>
                <a:sym typeface="Century Gothic" pitchFamily="1" charset="0"/>
              </a:rPr>
              <a:t> 25:33</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0835" name="Rectangle 2"/>
          <p:cNvSpPr>
            <a:spLocks/>
          </p:cNvSpPr>
          <p:nvPr/>
        </p:nvSpPr>
        <p:spPr bwMode="auto">
          <a:xfrm>
            <a:off x="4914900" y="838200"/>
            <a:ext cx="5245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6:15-17</a:t>
            </a:r>
          </a:p>
        </p:txBody>
      </p:sp>
      <p:sp>
        <p:nvSpPr>
          <p:cNvPr id="120836" name="Rectangle 3"/>
          <p:cNvSpPr>
            <a:spLocks/>
          </p:cNvSpPr>
          <p:nvPr/>
        </p:nvSpPr>
        <p:spPr bwMode="auto">
          <a:xfrm>
            <a:off x="431800" y="3505200"/>
            <a:ext cx="102108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богатые, и </a:t>
            </a:r>
            <a:r>
              <a:rPr lang="ru-RU" sz="4600" b="1" dirty="0" err="1">
                <a:solidFill>
                  <a:schemeClr val="tx1"/>
                </a:solidFill>
                <a:latin typeface="Century Gothic" pitchFamily="1" charset="0"/>
                <a:sym typeface="Century Gothic" pitchFamily="1" charset="0"/>
              </a:rPr>
              <a:t>тысяченачальники</a:t>
            </a:r>
            <a:r>
              <a:rPr lang="ru-RU" sz="4600" b="1" dirty="0">
                <a:solidFill>
                  <a:schemeClr val="tx1"/>
                </a:solidFill>
                <a:latin typeface="Century Gothic" pitchFamily="1" charset="0"/>
                <a:sym typeface="Century Gothic" pitchFamily="1" charset="0"/>
              </a:rPr>
              <a:t>, </a:t>
            </a:r>
            <a:r>
              <a:rPr lang="ru-RU" sz="4600" b="1" dirty="0" err="1">
                <a:solidFill>
                  <a:schemeClr val="tx1"/>
                </a:solidFill>
                <a:latin typeface="Century Gothic" pitchFamily="1" charset="0"/>
                <a:sym typeface="Century Gothic" pitchFamily="1" charset="0"/>
              </a:rPr>
              <a:t>и</a:t>
            </a:r>
            <a:r>
              <a:rPr lang="ru-RU" sz="4600" b="1" dirty="0">
                <a:solidFill>
                  <a:schemeClr val="tx1"/>
                </a:solidFill>
                <a:latin typeface="Century Gothic" pitchFamily="1" charset="0"/>
                <a:sym typeface="Century Gothic" pitchFamily="1" charset="0"/>
              </a:rPr>
              <a:t> сильные, и всякий раб, и всякий свободный скрылись в </a:t>
            </a:r>
            <a:r>
              <a:rPr lang="ru-RU" sz="4600" b="1" dirty="0" smtClean="0">
                <a:solidFill>
                  <a:schemeClr val="tx1"/>
                </a:solidFill>
                <a:latin typeface="Century Gothic" pitchFamily="1" charset="0"/>
                <a:sym typeface="Century Gothic" pitchFamily="1" charset="0"/>
              </a:rPr>
              <a:t>пещеры…</a:t>
            </a:r>
            <a:endParaRPr lang="en-US" sz="4600" b="1" dirty="0">
              <a:solidFill>
                <a:schemeClr val="tx1"/>
              </a:solidFill>
              <a:latin typeface="Century Gothic" pitchFamily="1" charset="0"/>
              <a:sym typeface="Century Gothic" pitchFamily="1" charset="0"/>
            </a:endParaRPr>
          </a:p>
        </p:txBody>
      </p:sp>
      <p:sp>
        <p:nvSpPr>
          <p:cNvPr id="120837" name="Rectangle 4"/>
          <p:cNvSpPr>
            <a:spLocks/>
          </p:cNvSpPr>
          <p:nvPr/>
        </p:nvSpPr>
        <p:spPr bwMode="auto">
          <a:xfrm>
            <a:off x="4927600" y="2451100"/>
            <a:ext cx="51435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цари земные, </a:t>
            </a:r>
            <a:r>
              <a:rPr lang="ru-RU" sz="4600" b="1" dirty="0" smtClean="0">
                <a:solidFill>
                  <a:schemeClr val="tx1"/>
                </a:solidFill>
                <a:latin typeface="Century Gothic" pitchFamily="1" charset="0"/>
                <a:sym typeface="Century Gothic" pitchFamily="1" charset="0"/>
              </a:rPr>
              <a:t>и вельможи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1859" name="Rectangle 2"/>
          <p:cNvSpPr>
            <a:spLocks/>
          </p:cNvSpPr>
          <p:nvPr/>
        </p:nvSpPr>
        <p:spPr bwMode="auto">
          <a:xfrm>
            <a:off x="736600" y="3441700"/>
            <a:ext cx="9207500" cy="1435100"/>
          </a:xfrm>
          <a:prstGeom prst="rect">
            <a:avLst/>
          </a:prstGeom>
          <a:noFill/>
          <a:ln w="12700">
            <a:noFill/>
            <a:miter lim="800000"/>
            <a:headEnd/>
            <a:tailEnd/>
          </a:ln>
        </p:spPr>
        <p:txBody>
          <a:bodyPr lIns="0" tIns="0" rIns="457200" bIns="0" anchor="ctr"/>
          <a:lstStyle/>
          <a:p>
            <a:pPr algn="l">
              <a:lnSpc>
                <a:spcPct val="90000"/>
              </a:lnSpc>
            </a:pPr>
            <a:endParaRPr lang="en-US" sz="4600" b="1" dirty="0">
              <a:solidFill>
                <a:schemeClr val="tx1"/>
              </a:solidFill>
              <a:latin typeface="Century Gothic" pitchFamily="1" charset="0"/>
              <a:sym typeface="Century Gothic" pitchFamily="1" charset="0"/>
            </a:endParaRPr>
          </a:p>
        </p:txBody>
      </p:sp>
      <p:sp>
        <p:nvSpPr>
          <p:cNvPr id="121860" name="Rectangle 3"/>
          <p:cNvSpPr>
            <a:spLocks/>
          </p:cNvSpPr>
          <p:nvPr/>
        </p:nvSpPr>
        <p:spPr bwMode="auto">
          <a:xfrm>
            <a:off x="812800" y="4114800"/>
            <a:ext cx="84582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в ущелья гор, и говорят горам и камням</a:t>
            </a:r>
            <a:r>
              <a:rPr lang="ru-RU" sz="4600" b="1" dirty="0">
                <a:solidFill>
                  <a:schemeClr val="tx1"/>
                </a:solidFill>
                <a:latin typeface="Century Gothic" pitchFamily="1" charset="0"/>
                <a:sym typeface="Century Gothic" pitchFamily="1" charset="0"/>
              </a:rPr>
              <a:t>: падите на нас и сокройте нас от лица Сидящего на </a:t>
            </a:r>
            <a:r>
              <a:rPr lang="ru-RU" sz="4600" b="1" dirty="0" smtClean="0">
                <a:solidFill>
                  <a:schemeClr val="tx1"/>
                </a:solidFill>
                <a:latin typeface="Century Gothic" pitchFamily="1" charset="0"/>
                <a:sym typeface="Century Gothic" pitchFamily="1" charset="0"/>
              </a:rPr>
              <a:t>престоле…</a:t>
            </a:r>
            <a:endParaRPr lang="en-US" sz="4600" b="1" dirty="0">
              <a:solidFill>
                <a:schemeClr val="tx1"/>
              </a:solidFill>
              <a:latin typeface="Century Gothic" pitchFamily="1" charset="0"/>
              <a:sym typeface="Century Gothic" pitchFamily="1" charset="0"/>
            </a:endParaRPr>
          </a:p>
        </p:txBody>
      </p:sp>
      <p:sp>
        <p:nvSpPr>
          <p:cNvPr id="121861" name="Rectangle 4"/>
          <p:cNvSpPr>
            <a:spLocks/>
          </p:cNvSpPr>
          <p:nvPr/>
        </p:nvSpPr>
        <p:spPr bwMode="auto">
          <a:xfrm>
            <a:off x="4914900" y="838200"/>
            <a:ext cx="5245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6:15-17</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2883" name="Rectangle 2"/>
          <p:cNvSpPr>
            <a:spLocks/>
          </p:cNvSpPr>
          <p:nvPr/>
        </p:nvSpPr>
        <p:spPr bwMode="auto">
          <a:xfrm>
            <a:off x="1079500" y="3505200"/>
            <a:ext cx="86360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от гнева Агнца; ибо пришел великий день гнева Его, и кто может устоять</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122884" name="Rectangle 3"/>
          <p:cNvSpPr>
            <a:spLocks/>
          </p:cNvSpPr>
          <p:nvPr/>
        </p:nvSpPr>
        <p:spPr bwMode="auto">
          <a:xfrm>
            <a:off x="4914900" y="838200"/>
            <a:ext cx="5245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6:15-17</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4579" name="Rectangle 2"/>
          <p:cNvSpPr>
            <a:spLocks/>
          </p:cNvSpPr>
          <p:nvPr/>
        </p:nvSpPr>
        <p:spPr bwMode="auto">
          <a:xfrm>
            <a:off x="3479800" y="838200"/>
            <a:ext cx="4216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3:5</a:t>
            </a:r>
          </a:p>
        </p:txBody>
      </p:sp>
      <p:sp>
        <p:nvSpPr>
          <p:cNvPr id="24580" name="Rectangle 3"/>
          <p:cNvSpPr>
            <a:spLocks/>
          </p:cNvSpPr>
          <p:nvPr/>
        </p:nvSpPr>
        <p:spPr bwMode="auto">
          <a:xfrm>
            <a:off x="901700" y="3175000"/>
            <a:ext cx="8915400" cy="398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облечется в белые одежды; и не изглажу имени его из книги жизни, и исповедаю имя его пред Отцом Моим и пред Ангелами </a:t>
            </a:r>
            <a:r>
              <a:rPr lang="ru-RU" sz="4600" b="1" dirty="0" smtClean="0">
                <a:solidFill>
                  <a:schemeClr val="tx1"/>
                </a:solidFill>
                <a:latin typeface="Century Gothic" pitchFamily="1" charset="0"/>
                <a:sym typeface="Century Gothic" pitchFamily="1" charset="0"/>
              </a:rPr>
              <a:t>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24581" name="Rectangle 4"/>
          <p:cNvSpPr>
            <a:spLocks/>
          </p:cNvSpPr>
          <p:nvPr/>
        </p:nvSpPr>
        <p:spPr bwMode="auto">
          <a:xfrm>
            <a:off x="3492500" y="2971800"/>
            <a:ext cx="6388100" cy="636587"/>
          </a:xfrm>
          <a:prstGeom prst="rect">
            <a:avLst/>
          </a:prstGeom>
          <a:noFill/>
          <a:ln w="12700">
            <a:noFill/>
            <a:miter lim="800000"/>
            <a:headEnd/>
            <a:tailEnd/>
          </a:ln>
        </p:spPr>
        <p:txBody>
          <a:bodyPr lIns="0" tIns="0" rIns="457200" bIns="0" anchor="ctr">
            <a:spAutoFit/>
          </a:bodyPr>
          <a:lstStyle/>
          <a:p>
            <a:pPr algn="l">
              <a:lnSpc>
                <a:spcPct val="90000"/>
              </a:lnSpc>
            </a:pPr>
            <a:r>
              <a:rPr lang="ru-RU" sz="4600" b="1" dirty="0" smtClean="0">
                <a:solidFill>
                  <a:schemeClr val="tx1"/>
                </a:solidFill>
                <a:latin typeface="Century Gothic" pitchFamily="1" charset="0"/>
                <a:sym typeface="Century Gothic" pitchFamily="1" charset="0"/>
              </a:rPr>
              <a:t>Побеждающий</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4432300" y="838200"/>
            <a:ext cx="5575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Екклесиаст </a:t>
            </a:r>
            <a:r>
              <a:rPr lang="en-US" sz="3600" b="1">
                <a:solidFill>
                  <a:schemeClr val="tx1"/>
                </a:solidFill>
                <a:latin typeface="Century Gothic" pitchFamily="1" charset="0"/>
                <a:sym typeface="Century Gothic" pitchFamily="1" charset="0"/>
              </a:rPr>
              <a:t>12:13, 14</a:t>
            </a:r>
          </a:p>
        </p:txBody>
      </p:sp>
      <p:sp>
        <p:nvSpPr>
          <p:cNvPr id="26628" name="Rectangle 3"/>
          <p:cNvSpPr>
            <a:spLocks/>
          </p:cNvSpPr>
          <p:nvPr/>
        </p:nvSpPr>
        <p:spPr bwMode="auto">
          <a:xfrm>
            <a:off x="685800" y="3683000"/>
            <a:ext cx="94107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Выслушаем </a:t>
            </a:r>
            <a:r>
              <a:rPr lang="ru-RU" sz="4600" b="1" dirty="0">
                <a:solidFill>
                  <a:schemeClr val="tx1"/>
                </a:solidFill>
                <a:latin typeface="Century Gothic" pitchFamily="1" charset="0"/>
                <a:sym typeface="Century Gothic" pitchFamily="1" charset="0"/>
              </a:rPr>
              <a:t>сущность всего: бойся Бога и заповеди Его соблюдай, потому что в этом все для </a:t>
            </a:r>
            <a:r>
              <a:rPr lang="ru-RU" sz="4600" b="1" dirty="0" smtClean="0">
                <a:solidFill>
                  <a:schemeClr val="tx1"/>
                </a:solidFill>
                <a:latin typeface="Century Gothic" pitchFamily="1" charset="0"/>
                <a:sym typeface="Century Gothic" pitchFamily="1" charset="0"/>
              </a:rPr>
              <a:t>человека..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p:cNvSpPr>
          <p:nvPr/>
        </p:nvSpPr>
        <p:spPr bwMode="auto">
          <a:xfrm>
            <a:off x="952500" y="3835400"/>
            <a:ext cx="90551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Ибо всякое дело Бог приведет на суд, и все тайное, хорошо ли оно, или </a:t>
            </a:r>
            <a:r>
              <a:rPr lang="ru-RU" sz="4600" b="1" dirty="0" smtClean="0">
                <a:solidFill>
                  <a:schemeClr val="tx1"/>
                </a:solidFill>
                <a:latin typeface="Century Gothic" pitchFamily="1" charset="0"/>
                <a:sym typeface="Century Gothic" pitchFamily="1" charset="0"/>
              </a:rPr>
              <a:t>худо.</a:t>
            </a:r>
            <a:endParaRPr lang="en-US" sz="4600" b="1" dirty="0">
              <a:solidFill>
                <a:schemeClr val="tx1"/>
              </a:solidFill>
              <a:latin typeface="Century Gothic" pitchFamily="1" charset="0"/>
              <a:sym typeface="Century Gothic" pitchFamily="1" charset="0"/>
            </a:endParaRPr>
          </a:p>
        </p:txBody>
      </p:sp>
      <p:sp>
        <p:nvSpPr>
          <p:cNvPr id="27652" name="Rectangle 3"/>
          <p:cNvSpPr>
            <a:spLocks/>
          </p:cNvSpPr>
          <p:nvPr/>
        </p:nvSpPr>
        <p:spPr bwMode="auto">
          <a:xfrm>
            <a:off x="4432300" y="838200"/>
            <a:ext cx="5461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Екклесиаст</a:t>
            </a:r>
            <a:r>
              <a:rPr lang="en-US" sz="3600" b="1">
                <a:solidFill>
                  <a:schemeClr val="tx1"/>
                </a:solidFill>
                <a:latin typeface="Century Gothic" pitchFamily="1" charset="0"/>
                <a:sym typeface="Century Gothic" pitchFamily="1" charset="0"/>
              </a:rPr>
              <a:t> 12:13, 14</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5384800" y="838200"/>
            <a:ext cx="4089400" cy="635000"/>
          </a:xfrm>
          <a:prstGeom prst="rect">
            <a:avLst/>
          </a:prstGeom>
          <a:noFill/>
          <a:ln w="12700">
            <a:noFill/>
            <a:miter lim="800000"/>
            <a:headEnd/>
            <a:tailEnd/>
          </a:ln>
        </p:spPr>
        <p:txBody>
          <a:bodyPr lIns="0" tIns="0" rIns="457200" bIns="0" anchor="ctr"/>
          <a:lstStyle/>
          <a:p>
            <a:pPr algn="l">
              <a:lnSpc>
                <a:spcPct val="90000"/>
              </a:lnSpc>
            </a:pPr>
            <a:r>
              <a:rPr lang="ru-RU" sz="3600" b="1">
                <a:solidFill>
                  <a:schemeClr val="tx1"/>
                </a:solidFill>
                <a:latin typeface="Century Gothic" pitchFamily="1" charset="0"/>
                <a:sym typeface="Century Gothic" pitchFamily="1" charset="0"/>
              </a:rPr>
              <a:t>Иакова</a:t>
            </a:r>
            <a:r>
              <a:rPr lang="en-US" sz="3600" b="1">
                <a:solidFill>
                  <a:schemeClr val="tx1"/>
                </a:solidFill>
                <a:latin typeface="Century Gothic" pitchFamily="1" charset="0"/>
                <a:sym typeface="Century Gothic" pitchFamily="1" charset="0"/>
              </a:rPr>
              <a:t> 2:12</a:t>
            </a:r>
          </a:p>
        </p:txBody>
      </p:sp>
      <p:sp>
        <p:nvSpPr>
          <p:cNvPr id="28676" name="Rectangle 3"/>
          <p:cNvSpPr>
            <a:spLocks/>
          </p:cNvSpPr>
          <p:nvPr/>
        </p:nvSpPr>
        <p:spPr bwMode="auto">
          <a:xfrm>
            <a:off x="889000" y="4254500"/>
            <a:ext cx="88265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Так </a:t>
            </a:r>
            <a:r>
              <a:rPr lang="ru-RU" sz="4600" b="1" dirty="0">
                <a:solidFill>
                  <a:schemeClr val="tx1"/>
                </a:solidFill>
                <a:latin typeface="Century Gothic" pitchFamily="1" charset="0"/>
                <a:sym typeface="Century Gothic" pitchFamily="1" charset="0"/>
              </a:rPr>
              <a:t>говорите и так поступайте, как имеющие быть судимы по закону </a:t>
            </a:r>
            <a:r>
              <a:rPr lang="ru-RU" sz="4600" b="1" dirty="0" smtClean="0">
                <a:solidFill>
                  <a:schemeClr val="tx1"/>
                </a:solidFill>
                <a:latin typeface="Century Gothic" pitchFamily="1" charset="0"/>
                <a:sym typeface="Century Gothic" pitchFamily="1" charset="0"/>
              </a:rPr>
              <a:t>свободы.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4978400" y="838200"/>
            <a:ext cx="4533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7:22, 23</a:t>
            </a:r>
          </a:p>
        </p:txBody>
      </p:sp>
      <p:sp>
        <p:nvSpPr>
          <p:cNvPr id="29700" name="Rectangle 3"/>
          <p:cNvSpPr>
            <a:spLocks/>
          </p:cNvSpPr>
          <p:nvPr/>
        </p:nvSpPr>
        <p:spPr bwMode="auto">
          <a:xfrm>
            <a:off x="381000" y="3886200"/>
            <a:ext cx="99568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в тот день: </a:t>
            </a:r>
            <a:r>
              <a:rPr lang="ru-RU" sz="4600" b="1" dirty="0" smtClean="0">
                <a:solidFill>
                  <a:schemeClr val="tx1"/>
                </a:solidFill>
                <a:latin typeface="Century Gothic" pitchFamily="1" charset="0"/>
                <a:sym typeface="Century Gothic" pitchFamily="1" charset="0"/>
              </a:rPr>
              <a:t>„Господи</a:t>
            </a:r>
            <a:r>
              <a:rPr lang="ru-RU" sz="4600" b="1" dirty="0">
                <a:solidFill>
                  <a:schemeClr val="tx1"/>
                </a:solidFill>
                <a:latin typeface="Century Gothic" pitchFamily="1" charset="0"/>
                <a:sym typeface="Century Gothic" pitchFamily="1" charset="0"/>
              </a:rPr>
              <a:t>! Господи! не от Твоего ли имени мы пророчествовали? и не Твоим ли именем бесов изгоняли? и не Твоим ли именем многие чудеса творили</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9701" name="Rectangle 4"/>
          <p:cNvSpPr>
            <a:spLocks/>
          </p:cNvSpPr>
          <p:nvPr/>
        </p:nvSpPr>
        <p:spPr bwMode="auto">
          <a:xfrm>
            <a:off x="4902200" y="2222500"/>
            <a:ext cx="4394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Многие </a:t>
            </a:r>
            <a:r>
              <a:rPr lang="ru-RU" sz="4600" b="1" dirty="0">
                <a:solidFill>
                  <a:schemeClr val="tx1"/>
                </a:solidFill>
                <a:latin typeface="Century Gothic" pitchFamily="1" charset="0"/>
                <a:sym typeface="Century Gothic" pitchFamily="1" charset="0"/>
              </a:rPr>
              <a:t>скажут Мне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1041400" y="4140200"/>
            <a:ext cx="87630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тогда объявлю им: </a:t>
            </a: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никогда не знал вас; отойдите от Меня, делающие беззаконие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30724" name="Rectangle 3"/>
          <p:cNvSpPr>
            <a:spLocks/>
          </p:cNvSpPr>
          <p:nvPr/>
        </p:nvSpPr>
        <p:spPr bwMode="auto">
          <a:xfrm>
            <a:off x="4978400" y="838200"/>
            <a:ext cx="4533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7:22, 23</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4165600" y="838200"/>
            <a:ext cx="5562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22:11</a:t>
            </a:r>
          </a:p>
        </p:txBody>
      </p:sp>
      <p:sp>
        <p:nvSpPr>
          <p:cNvPr id="31748" name="Rectangle 3"/>
          <p:cNvSpPr>
            <a:spLocks/>
          </p:cNvSpPr>
          <p:nvPr/>
        </p:nvSpPr>
        <p:spPr bwMode="auto">
          <a:xfrm>
            <a:off x="4330700" y="2120900"/>
            <a:ext cx="57023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Неправедный </a:t>
            </a:r>
            <a:r>
              <a:rPr lang="ru-RU" sz="4600" b="1" dirty="0">
                <a:solidFill>
                  <a:schemeClr val="tx1"/>
                </a:solidFill>
                <a:latin typeface="Century Gothic" pitchFamily="1" charset="0"/>
                <a:sym typeface="Century Gothic" pitchFamily="1" charset="0"/>
              </a:rPr>
              <a:t>пусть еще делает</a:t>
            </a:r>
            <a:endParaRPr lang="en-US" sz="4600" b="1" dirty="0">
              <a:solidFill>
                <a:schemeClr val="tx1"/>
              </a:solidFill>
              <a:latin typeface="Century Gothic" pitchFamily="1" charset="0"/>
              <a:sym typeface="Century Gothic" pitchFamily="1" charset="0"/>
            </a:endParaRPr>
          </a:p>
        </p:txBody>
      </p:sp>
      <p:sp>
        <p:nvSpPr>
          <p:cNvPr id="31749" name="Rectangle 4"/>
          <p:cNvSpPr>
            <a:spLocks/>
          </p:cNvSpPr>
          <p:nvPr/>
        </p:nvSpPr>
        <p:spPr bwMode="auto">
          <a:xfrm>
            <a:off x="893763" y="4292600"/>
            <a:ext cx="87630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неправду, нечистый пусть еще сквернится; праведный да творит правду еще, и святой да освящается </a:t>
            </a:r>
            <a:r>
              <a:rPr lang="ru-RU" sz="4600" b="1" dirty="0" smtClean="0">
                <a:solidFill>
                  <a:schemeClr val="tx1"/>
                </a:solidFill>
                <a:latin typeface="Century Gothic" pitchFamily="1" charset="0"/>
                <a:sym typeface="Century Gothic" pitchFamily="1" charset="0"/>
              </a:rPr>
              <a:t>еще.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5689600" y="838200"/>
            <a:ext cx="4953000" cy="635000"/>
          </a:xfrm>
          <a:prstGeom prst="rect">
            <a:avLst/>
          </a:prstGeom>
          <a:noFill/>
          <a:ln w="12700">
            <a:noFill/>
            <a:miter lim="800000"/>
            <a:headEnd/>
            <a:tailEnd/>
          </a:ln>
        </p:spPr>
        <p:txBody>
          <a:bodyPr lIns="0" tIns="0" rIns="457200" bIns="0" anchor="ctr"/>
          <a:lstStyle/>
          <a:p>
            <a:pPr algn="l">
              <a:lnSpc>
                <a:spcPct val="90000"/>
              </a:lnSpc>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22:12</a:t>
            </a:r>
          </a:p>
        </p:txBody>
      </p:sp>
      <p:sp>
        <p:nvSpPr>
          <p:cNvPr id="32772" name="Rectangle 3"/>
          <p:cNvSpPr>
            <a:spLocks/>
          </p:cNvSpPr>
          <p:nvPr/>
        </p:nvSpPr>
        <p:spPr bwMode="auto">
          <a:xfrm>
            <a:off x="889000" y="3911600"/>
            <a:ext cx="90551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Се</a:t>
            </a:r>
            <a:r>
              <a:rPr lang="ru-RU" sz="4600" b="1" dirty="0">
                <a:solidFill>
                  <a:schemeClr val="tx1"/>
                </a:solidFill>
                <a:latin typeface="Century Gothic" pitchFamily="1" charset="0"/>
                <a:sym typeface="Century Gothic" pitchFamily="1" charset="0"/>
              </a:rPr>
              <a:t>, гряду скоро, и возмездие Мое со Мною, чтобы воздать каждому по делам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4819" name="Rectangle 2"/>
          <p:cNvSpPr>
            <a:spLocks/>
          </p:cNvSpPr>
          <p:nvPr/>
        </p:nvSpPr>
        <p:spPr bwMode="auto">
          <a:xfrm>
            <a:off x="5638800" y="838200"/>
            <a:ext cx="3822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17:26, 27</a:t>
            </a:r>
          </a:p>
        </p:txBody>
      </p:sp>
      <p:sp>
        <p:nvSpPr>
          <p:cNvPr id="34820" name="Rectangle 3"/>
          <p:cNvSpPr>
            <a:spLocks/>
          </p:cNvSpPr>
          <p:nvPr/>
        </p:nvSpPr>
        <p:spPr bwMode="auto">
          <a:xfrm>
            <a:off x="5537200" y="2959100"/>
            <a:ext cx="43942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как было во дни Ноя, </a:t>
            </a:r>
            <a:endParaRPr lang="en-US" sz="4600" b="1" dirty="0">
              <a:solidFill>
                <a:schemeClr val="tx1"/>
              </a:solidFill>
              <a:latin typeface="Century Gothic" pitchFamily="1" charset="0"/>
              <a:sym typeface="Century Gothic" pitchFamily="1" charset="0"/>
            </a:endParaRPr>
          </a:p>
        </p:txBody>
      </p:sp>
      <p:sp>
        <p:nvSpPr>
          <p:cNvPr id="34821" name="Rectangle 4"/>
          <p:cNvSpPr>
            <a:spLocks/>
          </p:cNvSpPr>
          <p:nvPr/>
        </p:nvSpPr>
        <p:spPr bwMode="auto">
          <a:xfrm>
            <a:off x="889000" y="4368800"/>
            <a:ext cx="96774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так будет и во дни Сына Человеческого</a:t>
            </a:r>
            <a:r>
              <a:rPr lang="ru-RU" sz="4600" b="1" dirty="0" smtClean="0">
                <a:solidFill>
                  <a:schemeClr val="tx1"/>
                </a:solidFill>
                <a:latin typeface="Century Gothic" pitchFamily="1" charset="0"/>
                <a:sym typeface="Century Gothic" pitchFamily="1" charset="0"/>
              </a:rPr>
              <a:t>: ели</a:t>
            </a:r>
            <a:r>
              <a:rPr lang="ru-RU" sz="4600" b="1" dirty="0">
                <a:solidFill>
                  <a:schemeClr val="tx1"/>
                </a:solidFill>
                <a:latin typeface="Century Gothic" pitchFamily="1" charset="0"/>
                <a:sym typeface="Century Gothic" pitchFamily="1" charset="0"/>
              </a:rPr>
              <a:t>, пили, женились, выходили </a:t>
            </a:r>
            <a:r>
              <a:rPr lang="ru-RU" sz="4600" b="1" dirty="0" smtClean="0">
                <a:solidFill>
                  <a:schemeClr val="tx1"/>
                </a:solidFill>
                <a:latin typeface="Century Gothic" pitchFamily="1" charset="0"/>
                <a:sym typeface="Century Gothic" pitchFamily="1" charset="0"/>
              </a:rPr>
              <a:t>замуж…</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5599113" y="2806700"/>
            <a:ext cx="39751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…до </a:t>
            </a:r>
            <a:r>
              <a:rPr lang="ru-RU" sz="4600" b="1" dirty="0">
                <a:solidFill>
                  <a:schemeClr val="tx1"/>
                </a:solidFill>
                <a:latin typeface="Century Gothic" pitchFamily="1" charset="0"/>
                <a:sym typeface="Century Gothic" pitchFamily="1" charset="0"/>
              </a:rPr>
              <a:t>того дня, как</a:t>
            </a:r>
            <a:endParaRPr lang="en-US" sz="4600" b="1" dirty="0">
              <a:solidFill>
                <a:schemeClr val="tx1"/>
              </a:solidFill>
              <a:latin typeface="Century Gothic" pitchFamily="1" charset="0"/>
              <a:sym typeface="Century Gothic" pitchFamily="1" charset="0"/>
            </a:endParaRPr>
          </a:p>
        </p:txBody>
      </p:sp>
      <p:sp>
        <p:nvSpPr>
          <p:cNvPr id="35844" name="Rectangle 3"/>
          <p:cNvSpPr>
            <a:spLocks/>
          </p:cNvSpPr>
          <p:nvPr/>
        </p:nvSpPr>
        <p:spPr bwMode="auto">
          <a:xfrm>
            <a:off x="5638800" y="838200"/>
            <a:ext cx="3708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17:26, 27</a:t>
            </a:r>
          </a:p>
        </p:txBody>
      </p:sp>
      <p:sp>
        <p:nvSpPr>
          <p:cNvPr id="35845" name="Rectangle 4"/>
          <p:cNvSpPr>
            <a:spLocks/>
          </p:cNvSpPr>
          <p:nvPr/>
        </p:nvSpPr>
        <p:spPr bwMode="auto">
          <a:xfrm>
            <a:off x="798513" y="4140200"/>
            <a:ext cx="90678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вошел Ной в ковчег, и пришел потоп и погубил </a:t>
            </a:r>
            <a:r>
              <a:rPr lang="ru-RU" sz="4600" b="1" dirty="0" smtClean="0">
                <a:solidFill>
                  <a:schemeClr val="tx1"/>
                </a:solidFill>
                <a:latin typeface="Century Gothic" pitchFamily="1" charset="0"/>
                <a:sym typeface="Century Gothic" pitchFamily="1" charset="0"/>
              </a:rPr>
              <a:t>всех.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5588000" y="838200"/>
            <a:ext cx="4572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a:t>
            </a:r>
          </a:p>
        </p:txBody>
      </p:sp>
      <p:sp>
        <p:nvSpPr>
          <p:cNvPr id="37892" name="Rectangle 3"/>
          <p:cNvSpPr>
            <a:spLocks/>
          </p:cNvSpPr>
          <p:nvPr/>
        </p:nvSpPr>
        <p:spPr bwMode="auto">
          <a:xfrm>
            <a:off x="5575300" y="2501900"/>
            <a:ext cx="44196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услышал я из храма громкий</a:t>
            </a:r>
            <a:endParaRPr lang="en-US" sz="4600" b="1" dirty="0">
              <a:solidFill>
                <a:schemeClr val="tx1"/>
              </a:solidFill>
              <a:latin typeface="Century Gothic" pitchFamily="1" charset="0"/>
              <a:sym typeface="Century Gothic" pitchFamily="1" charset="0"/>
            </a:endParaRPr>
          </a:p>
        </p:txBody>
      </p:sp>
      <p:sp>
        <p:nvSpPr>
          <p:cNvPr id="37893" name="Rectangle 4"/>
          <p:cNvSpPr>
            <a:spLocks/>
          </p:cNvSpPr>
          <p:nvPr/>
        </p:nvSpPr>
        <p:spPr bwMode="auto">
          <a:xfrm>
            <a:off x="939800" y="4445000"/>
            <a:ext cx="90297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голос, говорящий семи Ангелам: идите и вылейте семь чаш гнева Божия на </a:t>
            </a:r>
            <a:r>
              <a:rPr lang="ru-RU" sz="4600" b="1" dirty="0" smtClean="0">
                <a:solidFill>
                  <a:schemeClr val="tx1"/>
                </a:solidFill>
                <a:latin typeface="Century Gothic" pitchFamily="1" charset="0"/>
                <a:sym typeface="Century Gothic" pitchFamily="1" charset="0"/>
              </a:rPr>
              <a:t>землю.</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9939" name="Rectangle 2"/>
          <p:cNvSpPr>
            <a:spLocks/>
          </p:cNvSpPr>
          <p:nvPr/>
        </p:nvSpPr>
        <p:spPr bwMode="auto">
          <a:xfrm>
            <a:off x="1384300" y="749300"/>
            <a:ext cx="6794500" cy="812800"/>
          </a:xfrm>
          <a:prstGeom prst="rect">
            <a:avLst/>
          </a:prstGeom>
          <a:noFill/>
          <a:ln w="12700">
            <a:noFill/>
            <a:miter lim="800000"/>
            <a:headEnd/>
            <a:tailEnd/>
          </a:ln>
        </p:spPr>
        <p:txBody>
          <a:bodyPr lIns="0" tIns="0" rIns="457200" bIns="0" anchor="ctr"/>
          <a:lstStyle/>
          <a:p>
            <a:pPr algn="l"/>
            <a:r>
              <a:rPr lang="ru-RU" sz="4800" b="1">
                <a:solidFill>
                  <a:schemeClr val="tx1"/>
                </a:solidFill>
                <a:latin typeface="Times" pitchFamily="1" charset="0"/>
                <a:cs typeface="Times" pitchFamily="1" charset="0"/>
                <a:sym typeface="Times" pitchFamily="1" charset="0"/>
              </a:rPr>
              <a:t>ПЕРВАЯ ЯЗВА</a:t>
            </a:r>
            <a:endParaRPr lang="en-US" sz="48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3886200" y="838200"/>
            <a:ext cx="47117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16:2</a:t>
            </a:r>
          </a:p>
        </p:txBody>
      </p:sp>
      <p:sp>
        <p:nvSpPr>
          <p:cNvPr id="40964" name="Rectangle 3"/>
          <p:cNvSpPr>
            <a:spLocks/>
          </p:cNvSpPr>
          <p:nvPr/>
        </p:nvSpPr>
        <p:spPr bwMode="auto">
          <a:xfrm>
            <a:off x="3911600" y="1993900"/>
            <a:ext cx="61976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Пошел </a:t>
            </a:r>
            <a:r>
              <a:rPr lang="ru-RU" sz="4600" b="1" dirty="0">
                <a:solidFill>
                  <a:schemeClr val="tx1"/>
                </a:solidFill>
                <a:latin typeface="Century Gothic" pitchFamily="1" charset="0"/>
                <a:sym typeface="Century Gothic" pitchFamily="1" charset="0"/>
              </a:rPr>
              <a:t>первый Ангел и вылил</a:t>
            </a:r>
            <a:endParaRPr lang="en-US" sz="4600" b="1" dirty="0">
              <a:solidFill>
                <a:schemeClr val="tx1"/>
              </a:solidFill>
              <a:latin typeface="Century Gothic" pitchFamily="1" charset="0"/>
              <a:sym typeface="Century Gothic" pitchFamily="1" charset="0"/>
            </a:endParaRPr>
          </a:p>
        </p:txBody>
      </p:sp>
      <p:sp>
        <p:nvSpPr>
          <p:cNvPr id="40965" name="Rectangle 4"/>
          <p:cNvSpPr>
            <a:spLocks/>
          </p:cNvSpPr>
          <p:nvPr/>
        </p:nvSpPr>
        <p:spPr bwMode="auto">
          <a:xfrm>
            <a:off x="749300" y="3581400"/>
            <a:ext cx="93599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чашу свою на землю: и сделались жестокие и отвратительные гнойные раны на людях, имеющих начертание зверя и поклоняющихся образу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3340100" y="838200"/>
            <a:ext cx="2895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1:6</a:t>
            </a:r>
          </a:p>
        </p:txBody>
      </p:sp>
      <p:sp>
        <p:nvSpPr>
          <p:cNvPr id="41988" name="Rectangle 3"/>
          <p:cNvSpPr>
            <a:spLocks/>
          </p:cNvSpPr>
          <p:nvPr/>
        </p:nvSpPr>
        <p:spPr bwMode="auto">
          <a:xfrm>
            <a:off x="3302000" y="2527300"/>
            <a:ext cx="69088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От </a:t>
            </a:r>
            <a:r>
              <a:rPr lang="ru-RU" sz="4600" b="1" dirty="0">
                <a:solidFill>
                  <a:schemeClr val="tx1"/>
                </a:solidFill>
                <a:latin typeface="Century Gothic" pitchFamily="1" charset="0"/>
                <a:sym typeface="Century Gothic" pitchFamily="1" charset="0"/>
              </a:rPr>
              <a:t>подошвы ноги до темени головы нет у</a:t>
            </a:r>
            <a:endParaRPr lang="en-US" sz="4600" b="1" dirty="0">
              <a:solidFill>
                <a:schemeClr val="tx1"/>
              </a:solidFill>
              <a:latin typeface="Century Gothic" pitchFamily="1" charset="0"/>
              <a:sym typeface="Century Gothic" pitchFamily="1" charset="0"/>
            </a:endParaRPr>
          </a:p>
        </p:txBody>
      </p:sp>
      <p:sp>
        <p:nvSpPr>
          <p:cNvPr id="41989" name="Rectangle 4"/>
          <p:cNvSpPr>
            <a:spLocks/>
          </p:cNvSpPr>
          <p:nvPr/>
        </p:nvSpPr>
        <p:spPr bwMode="auto">
          <a:xfrm>
            <a:off x="762000" y="3810000"/>
            <a:ext cx="93218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него здорового места: язвы, пятна, гноящиеся раны, неочищенные, и </a:t>
            </a:r>
            <a:r>
              <a:rPr lang="ru-RU" sz="4600" b="1" dirty="0" err="1">
                <a:solidFill>
                  <a:schemeClr val="tx1"/>
                </a:solidFill>
                <a:latin typeface="Century Gothic" pitchFamily="1" charset="0"/>
                <a:sym typeface="Century Gothic" pitchFamily="1" charset="0"/>
              </a:rPr>
              <a:t>необвязанные</a:t>
            </a:r>
            <a:r>
              <a:rPr lang="ru-RU" sz="4600" b="1" dirty="0">
                <a:solidFill>
                  <a:schemeClr val="tx1"/>
                </a:solidFill>
                <a:latin typeface="Century Gothic" pitchFamily="1" charset="0"/>
                <a:sym typeface="Century Gothic" pitchFamily="1" charset="0"/>
              </a:rPr>
              <a:t>, </a:t>
            </a:r>
            <a:r>
              <a:rPr lang="ru-RU" sz="4600" b="1" dirty="0" err="1">
                <a:solidFill>
                  <a:schemeClr val="tx1"/>
                </a:solidFill>
                <a:latin typeface="Century Gothic" pitchFamily="1" charset="0"/>
                <a:sym typeface="Century Gothic" pitchFamily="1" charset="0"/>
              </a:rPr>
              <a:t>и</a:t>
            </a:r>
            <a:r>
              <a:rPr lang="ru-RU" sz="4600" b="1" dirty="0">
                <a:solidFill>
                  <a:schemeClr val="tx1"/>
                </a:solidFill>
                <a:latin typeface="Century Gothic" pitchFamily="1" charset="0"/>
                <a:sym typeface="Century Gothic" pitchFamily="1" charset="0"/>
              </a:rPr>
              <a:t> не смягченные </a:t>
            </a:r>
            <a:r>
              <a:rPr lang="ru-RU" sz="4600" b="1" dirty="0" smtClean="0">
                <a:solidFill>
                  <a:schemeClr val="tx1"/>
                </a:solidFill>
                <a:latin typeface="Century Gothic" pitchFamily="1" charset="0"/>
                <a:sym typeface="Century Gothic" pitchFamily="1" charset="0"/>
              </a:rPr>
              <a:t>елеем.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3225800" y="838200"/>
            <a:ext cx="4826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Псалтирь</a:t>
            </a:r>
            <a:r>
              <a:rPr lang="en-US" sz="3600" b="1">
                <a:solidFill>
                  <a:schemeClr val="tx1"/>
                </a:solidFill>
                <a:latin typeface="Century Gothic" pitchFamily="1" charset="0"/>
                <a:sym typeface="Century Gothic" pitchFamily="1" charset="0"/>
              </a:rPr>
              <a:t> 7</a:t>
            </a:r>
            <a:r>
              <a:rPr lang="ru-RU" sz="3600" b="1">
                <a:solidFill>
                  <a:schemeClr val="tx1"/>
                </a:solidFill>
                <a:latin typeface="Century Gothic" pitchFamily="1" charset="0"/>
                <a:sym typeface="Century Gothic" pitchFamily="1" charset="0"/>
              </a:rPr>
              <a:t>4</a:t>
            </a:r>
            <a:r>
              <a:rPr lang="en-US" sz="3600" b="1">
                <a:solidFill>
                  <a:schemeClr val="tx1"/>
                </a:solidFill>
                <a:latin typeface="Century Gothic" pitchFamily="1" charset="0"/>
                <a:sym typeface="Century Gothic" pitchFamily="1" charset="0"/>
              </a:rPr>
              <a:t>:</a:t>
            </a:r>
            <a:r>
              <a:rPr lang="ru-RU" sz="3600" b="1">
                <a:solidFill>
                  <a:schemeClr val="tx1"/>
                </a:solidFill>
                <a:latin typeface="Century Gothic" pitchFamily="1" charset="0"/>
                <a:sym typeface="Century Gothic" pitchFamily="1" charset="0"/>
              </a:rPr>
              <a:t>9</a:t>
            </a:r>
            <a:endParaRPr lang="en-US" sz="3600" b="1">
              <a:solidFill>
                <a:schemeClr val="tx1"/>
              </a:solidFill>
              <a:latin typeface="Century Gothic" pitchFamily="1" charset="0"/>
              <a:sym typeface="Century Gothic" pitchFamily="1" charset="0"/>
            </a:endParaRPr>
          </a:p>
        </p:txBody>
      </p:sp>
      <p:sp>
        <p:nvSpPr>
          <p:cNvPr id="43012" name="Rectangle 3"/>
          <p:cNvSpPr>
            <a:spLocks/>
          </p:cNvSpPr>
          <p:nvPr/>
        </p:nvSpPr>
        <p:spPr bwMode="auto">
          <a:xfrm>
            <a:off x="3276600" y="2679700"/>
            <a:ext cx="6680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чаша в руке Господа, вино кипит .</a:t>
            </a:r>
            <a:endParaRPr lang="en-US" sz="4600" b="1" dirty="0">
              <a:solidFill>
                <a:schemeClr val="tx1"/>
              </a:solidFill>
              <a:latin typeface="Century Gothic" pitchFamily="1" charset="0"/>
              <a:sym typeface="Century Gothic" pitchFamily="1" charset="0"/>
            </a:endParaRPr>
          </a:p>
        </p:txBody>
      </p:sp>
      <p:sp>
        <p:nvSpPr>
          <p:cNvPr id="43013" name="Rectangle 4"/>
          <p:cNvSpPr>
            <a:spLocks/>
          </p:cNvSpPr>
          <p:nvPr/>
        </p:nvSpPr>
        <p:spPr bwMode="auto">
          <a:xfrm>
            <a:off x="889000" y="3657600"/>
            <a:ext cx="88138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в ней, полное смешения, и Он наливает из нее. Даже дрожжи ее будут выжимать и пить все нечестивые </a:t>
            </a:r>
            <a:r>
              <a:rPr lang="ru-RU" sz="4600" b="1" dirty="0" smtClean="0">
                <a:solidFill>
                  <a:schemeClr val="tx1"/>
                </a:solidFill>
                <a:latin typeface="Century Gothic" pitchFamily="1" charset="0"/>
                <a:sym typeface="Century Gothic" pitchFamily="1" charset="0"/>
              </a:rPr>
              <a:t>земли.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p:cNvSpPr>
          <p:nvPr/>
        </p:nvSpPr>
        <p:spPr bwMode="auto">
          <a:xfrm>
            <a:off x="1104900" y="76200"/>
            <a:ext cx="8458200" cy="7239000"/>
          </a:xfrm>
          <a:prstGeom prst="rect">
            <a:avLst/>
          </a:prstGeom>
          <a:noFill/>
          <a:ln>
            <a:noFill/>
          </a:ln>
          <a:effectLst>
            <a:outerShdw blurRad="127000" dist="76199" dir="2880006"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4800" b="1" i="1" dirty="0">
                <a:solidFill>
                  <a:schemeClr val="tx1"/>
                </a:solidFill>
                <a:latin typeface="Century Gothic" pitchFamily="34" charset="0"/>
                <a:cs typeface="Times" pitchFamily="1" charset="0"/>
                <a:sym typeface="Times" pitchFamily="1" charset="0"/>
              </a:rPr>
              <a:t>ГЛОБАЛЬНОЕ БЕДСТВИЕ КОСНЕТСЯ ВСЕХ,</a:t>
            </a:r>
            <a:r>
              <a:rPr lang="en-US" sz="4800" b="1" i="1" dirty="0">
                <a:solidFill>
                  <a:schemeClr val="tx1"/>
                </a:solidFill>
                <a:latin typeface="Century Gothic" pitchFamily="34" charset="0"/>
                <a:cs typeface="Times" pitchFamily="1" charset="0"/>
                <a:sym typeface="Times" pitchFamily="1" charset="0"/>
              </a:rPr>
              <a:t> </a:t>
            </a:r>
          </a:p>
          <a:p>
            <a:pPr algn="l">
              <a:defRPr/>
            </a:pPr>
            <a:endParaRPr lang="en-US" sz="4800" b="1" i="1" dirty="0">
              <a:solidFill>
                <a:schemeClr val="tx1"/>
              </a:solidFill>
              <a:latin typeface="Century Gothic" pitchFamily="34" charset="0"/>
              <a:cs typeface="Times" pitchFamily="1" charset="0"/>
              <a:sym typeface="Times" pitchFamily="1" charset="0"/>
            </a:endParaRPr>
          </a:p>
          <a:p>
            <a:pPr algn="l">
              <a:defRPr/>
            </a:pPr>
            <a:endParaRPr lang="en-US" sz="4800" b="1" i="1" dirty="0">
              <a:solidFill>
                <a:schemeClr val="tx1"/>
              </a:solidFill>
              <a:latin typeface="Century Gothic" pitchFamily="34" charset="0"/>
              <a:cs typeface="Times" pitchFamily="1" charset="0"/>
              <a:sym typeface="Times" pitchFamily="1" charset="0"/>
            </a:endParaRPr>
          </a:p>
          <a:p>
            <a:pPr algn="l">
              <a:defRPr/>
            </a:pPr>
            <a:endParaRPr lang="en-US" sz="4800" b="1" i="1" dirty="0">
              <a:solidFill>
                <a:schemeClr val="tx1"/>
              </a:solidFill>
              <a:latin typeface="Century Gothic" pitchFamily="34" charset="0"/>
              <a:cs typeface="Times" pitchFamily="1" charset="0"/>
              <a:sym typeface="Times" pitchFamily="1" charset="0"/>
            </a:endParaRPr>
          </a:p>
          <a:p>
            <a:pPr algn="l">
              <a:defRPr/>
            </a:pPr>
            <a:endParaRPr lang="ru-RU" sz="4800" b="1" i="1" dirty="0">
              <a:solidFill>
                <a:schemeClr val="tx1"/>
              </a:solidFill>
              <a:latin typeface="Century Gothic" pitchFamily="34" charset="0"/>
              <a:cs typeface="Times" pitchFamily="1" charset="0"/>
              <a:sym typeface="Times" pitchFamily="1" charset="0"/>
            </a:endParaRPr>
          </a:p>
          <a:p>
            <a:pPr algn="l">
              <a:defRPr/>
            </a:pPr>
            <a:endParaRPr lang="en-US" sz="4800" b="1" i="1" dirty="0">
              <a:solidFill>
                <a:schemeClr val="tx1"/>
              </a:solidFill>
              <a:latin typeface="Century Gothic" pitchFamily="34" charset="0"/>
              <a:cs typeface="Times" pitchFamily="1" charset="0"/>
              <a:sym typeface="Times" pitchFamily="1" charset="0"/>
            </a:endParaRPr>
          </a:p>
          <a:p>
            <a:pPr algn="l">
              <a:defRPr/>
            </a:pPr>
            <a:r>
              <a:rPr lang="ru-RU" sz="4800" b="1" i="1" dirty="0">
                <a:solidFill>
                  <a:schemeClr val="tx1"/>
                </a:solidFill>
                <a:latin typeface="Century Gothic" pitchFamily="34" charset="0"/>
                <a:cs typeface="Times" pitchFamily="1" charset="0"/>
                <a:sym typeface="Times" pitchFamily="1" charset="0"/>
              </a:rPr>
              <a:t>ИМЕЮЩИХ </a:t>
            </a:r>
            <a:endParaRPr lang="ru-RU" sz="4800" b="1" i="1" dirty="0" smtClean="0">
              <a:solidFill>
                <a:schemeClr val="tx1"/>
              </a:solidFill>
              <a:latin typeface="Century Gothic" pitchFamily="34" charset="0"/>
              <a:cs typeface="Times" pitchFamily="1" charset="0"/>
              <a:sym typeface="Times" pitchFamily="1" charset="0"/>
            </a:endParaRPr>
          </a:p>
          <a:p>
            <a:pPr algn="l">
              <a:defRPr/>
            </a:pPr>
            <a:r>
              <a:rPr lang="ru-RU" sz="4800" b="1" i="1" dirty="0" smtClean="0">
                <a:solidFill>
                  <a:schemeClr val="tx1"/>
                </a:solidFill>
                <a:latin typeface="Century Gothic" pitchFamily="34" charset="0"/>
                <a:cs typeface="Times" pitchFamily="1" charset="0"/>
                <a:sym typeface="Times" pitchFamily="1" charset="0"/>
              </a:rPr>
              <a:t>НАЧЕРТАНИЕ</a:t>
            </a:r>
            <a:endParaRPr lang="en-US" sz="4800" b="1" i="1" dirty="0">
              <a:solidFill>
                <a:schemeClr val="tx1"/>
              </a:solidFill>
              <a:latin typeface="Century Gothic" pitchFamily="34" charset="0"/>
              <a:cs typeface="Times" pitchFamily="1" charset="0"/>
              <a:sym typeface="Times" pitchFamily="1" charset="0"/>
            </a:endParaRPr>
          </a:p>
        </p:txBody>
      </p:sp>
      <p:sp>
        <p:nvSpPr>
          <p:cNvPr id="4" name="Прямоугольник 3"/>
          <p:cNvSpPr/>
          <p:nvPr/>
        </p:nvSpPr>
        <p:spPr>
          <a:xfrm>
            <a:off x="4962892" y="5377696"/>
            <a:ext cx="2555508" cy="1785104"/>
          </a:xfrm>
          <a:prstGeom prst="rect">
            <a:avLst/>
          </a:prstGeom>
        </p:spPr>
        <p:txBody>
          <a:bodyPr wrap="none">
            <a:spAutoFit/>
          </a:bodyPr>
          <a:lstStyle/>
          <a:p>
            <a:r>
              <a:rPr lang="ru-RU" sz="11000" b="1" dirty="0">
                <a:effectLst>
                  <a:outerShdw blurRad="38100" dist="38100" dir="2700000" algn="tl">
                    <a:srgbClr val="000000">
                      <a:alpha val="43137"/>
                    </a:srgbClr>
                  </a:outerShdw>
                </a:effectLst>
                <a:latin typeface="Century Gothic" pitchFamily="34" charset="0"/>
                <a:cs typeface="Times" pitchFamily="1" charset="0"/>
                <a:sym typeface="Times" pitchFamily="1" charset="0"/>
              </a:rPr>
              <a:t>666</a:t>
            </a:r>
            <a:endParaRPr lang="ru-RU" sz="11000" dirty="0">
              <a:effectLst>
                <a:outerShdw blurRad="38100" dist="38100" dir="2700000" algn="tl">
                  <a:srgbClr val="000000">
                    <a:alpha val="43137"/>
                  </a:srgbClr>
                </a:outerShdw>
              </a:effectLst>
              <a:latin typeface="Century Gothic"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4035" name="Rectangle 2"/>
          <p:cNvSpPr>
            <a:spLocks/>
          </p:cNvSpPr>
          <p:nvPr/>
        </p:nvSpPr>
        <p:spPr bwMode="auto">
          <a:xfrm>
            <a:off x="1295400" y="622300"/>
            <a:ext cx="7797800" cy="812800"/>
          </a:xfrm>
          <a:prstGeom prst="rect">
            <a:avLst/>
          </a:prstGeom>
          <a:noFill/>
          <a:ln w="12700">
            <a:noFill/>
            <a:miter lim="800000"/>
            <a:headEnd/>
            <a:tailEnd/>
          </a:ln>
        </p:spPr>
        <p:txBody>
          <a:bodyPr lIns="0" tIns="0" rIns="457200" bIns="0" anchor="ctr"/>
          <a:lstStyle/>
          <a:p>
            <a:pPr algn="l"/>
            <a:r>
              <a:rPr lang="ru-RU" sz="4800" b="1">
                <a:solidFill>
                  <a:schemeClr val="tx1"/>
                </a:solidFill>
                <a:latin typeface="Times" pitchFamily="1" charset="0"/>
                <a:cs typeface="Times" pitchFamily="1" charset="0"/>
                <a:sym typeface="Times" pitchFamily="1" charset="0"/>
              </a:rPr>
              <a:t>ВТОРАЯ ЯЗВА</a:t>
            </a:r>
            <a:endParaRPr lang="en-US" sz="48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4813300" y="838200"/>
            <a:ext cx="4762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16:3</a:t>
            </a:r>
          </a:p>
        </p:txBody>
      </p:sp>
      <p:sp>
        <p:nvSpPr>
          <p:cNvPr id="45060" name="Rectangle 3"/>
          <p:cNvSpPr>
            <a:spLocks/>
          </p:cNvSpPr>
          <p:nvPr/>
        </p:nvSpPr>
        <p:spPr bwMode="auto">
          <a:xfrm>
            <a:off x="4749800" y="2984500"/>
            <a:ext cx="4864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Второй </a:t>
            </a:r>
            <a:r>
              <a:rPr lang="ru-RU" sz="4600" b="1" dirty="0">
                <a:solidFill>
                  <a:schemeClr val="tx1"/>
                </a:solidFill>
                <a:latin typeface="Century Gothic" pitchFamily="1" charset="0"/>
                <a:sym typeface="Century Gothic" pitchFamily="1" charset="0"/>
              </a:rPr>
              <a:t>Ангел вылил чашу</a:t>
            </a:r>
            <a:endParaRPr lang="en-US" sz="4600" b="1" dirty="0">
              <a:solidFill>
                <a:schemeClr val="tx1"/>
              </a:solidFill>
              <a:latin typeface="Century Gothic" pitchFamily="1" charset="0"/>
              <a:sym typeface="Century Gothic" pitchFamily="1" charset="0"/>
            </a:endParaRPr>
          </a:p>
        </p:txBody>
      </p:sp>
      <p:sp>
        <p:nvSpPr>
          <p:cNvPr id="45061" name="Rectangle 4"/>
          <p:cNvSpPr>
            <a:spLocks/>
          </p:cNvSpPr>
          <p:nvPr/>
        </p:nvSpPr>
        <p:spPr bwMode="auto">
          <a:xfrm>
            <a:off x="927100" y="3962400"/>
            <a:ext cx="88011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свою в море: и сделалась кровь, как бы мертвеца, и все одушевленное умерло в </a:t>
            </a:r>
            <a:r>
              <a:rPr lang="ru-RU" sz="4600" b="1" dirty="0" smtClean="0">
                <a:solidFill>
                  <a:schemeClr val="tx1"/>
                </a:solidFill>
                <a:latin typeface="Century Gothic" pitchFamily="1" charset="0"/>
                <a:sym typeface="Century Gothic" pitchFamily="1" charset="0"/>
              </a:rPr>
              <a:t>море.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7107" name="Rectangle 2"/>
          <p:cNvSpPr>
            <a:spLocks/>
          </p:cNvSpPr>
          <p:nvPr/>
        </p:nvSpPr>
        <p:spPr bwMode="auto">
          <a:xfrm>
            <a:off x="1397000" y="635000"/>
            <a:ext cx="7124700" cy="812800"/>
          </a:xfrm>
          <a:prstGeom prst="rect">
            <a:avLst/>
          </a:prstGeom>
          <a:noFill/>
          <a:ln w="12700">
            <a:noFill/>
            <a:miter lim="800000"/>
            <a:headEnd/>
            <a:tailEnd/>
          </a:ln>
        </p:spPr>
        <p:txBody>
          <a:bodyPr lIns="0" tIns="0" rIns="457200" bIns="0" anchor="ctr"/>
          <a:lstStyle/>
          <a:p>
            <a:pPr algn="l"/>
            <a:r>
              <a:rPr lang="ru-RU" sz="4800" b="1">
                <a:solidFill>
                  <a:schemeClr val="tx1"/>
                </a:solidFill>
                <a:latin typeface="Times" pitchFamily="1" charset="0"/>
                <a:cs typeface="Times" pitchFamily="1" charset="0"/>
                <a:sym typeface="Times" pitchFamily="1" charset="0"/>
              </a:rPr>
              <a:t>ТРЕТЬЯ ЯЗВА</a:t>
            </a:r>
            <a:endParaRPr lang="en-US" sz="48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8131" name="Rectangle 2"/>
          <p:cNvSpPr>
            <a:spLocks/>
          </p:cNvSpPr>
          <p:nvPr/>
        </p:nvSpPr>
        <p:spPr bwMode="auto">
          <a:xfrm>
            <a:off x="5321300" y="838200"/>
            <a:ext cx="4559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16:4</a:t>
            </a:r>
          </a:p>
        </p:txBody>
      </p:sp>
      <p:sp>
        <p:nvSpPr>
          <p:cNvPr id="48132" name="Rectangle 3"/>
          <p:cNvSpPr>
            <a:spLocks/>
          </p:cNvSpPr>
          <p:nvPr/>
        </p:nvSpPr>
        <p:spPr bwMode="auto">
          <a:xfrm>
            <a:off x="889000" y="3911600"/>
            <a:ext cx="87122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Третий </a:t>
            </a:r>
            <a:r>
              <a:rPr lang="ru-RU" sz="4600" b="1" dirty="0">
                <a:solidFill>
                  <a:schemeClr val="tx1"/>
                </a:solidFill>
                <a:latin typeface="Century Gothic" pitchFamily="1" charset="0"/>
                <a:sym typeface="Century Gothic" pitchFamily="1" charset="0"/>
              </a:rPr>
              <a:t>Ангел вылил чашу свою в реки и источники вод: и сделалась </a:t>
            </a:r>
            <a:r>
              <a:rPr lang="ru-RU" sz="4600" b="1" dirty="0" smtClean="0">
                <a:solidFill>
                  <a:schemeClr val="tx1"/>
                </a:solidFill>
                <a:latin typeface="Century Gothic" pitchFamily="1" charset="0"/>
                <a:sym typeface="Century Gothic" pitchFamily="1" charset="0"/>
              </a:rPr>
              <a:t>кровь.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3937000" y="838200"/>
            <a:ext cx="4343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16:6</a:t>
            </a:r>
          </a:p>
        </p:txBody>
      </p:sp>
      <p:sp>
        <p:nvSpPr>
          <p:cNvPr id="50180" name="Rectangle 3"/>
          <p:cNvSpPr>
            <a:spLocks/>
          </p:cNvSpPr>
          <p:nvPr/>
        </p:nvSpPr>
        <p:spPr bwMode="auto">
          <a:xfrm>
            <a:off x="3848100" y="3136900"/>
            <a:ext cx="6299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За </a:t>
            </a:r>
            <a:r>
              <a:rPr lang="ru-RU" sz="4600" b="1" dirty="0">
                <a:solidFill>
                  <a:schemeClr val="tx1"/>
                </a:solidFill>
                <a:latin typeface="Century Gothic" pitchFamily="1" charset="0"/>
                <a:sym typeface="Century Gothic" pitchFamily="1" charset="0"/>
              </a:rPr>
              <a:t>то, что они пролили кровь</a:t>
            </a:r>
            <a:endParaRPr lang="en-US" sz="4600" b="1" dirty="0">
              <a:solidFill>
                <a:schemeClr val="tx1"/>
              </a:solidFill>
              <a:latin typeface="Century Gothic" pitchFamily="1" charset="0"/>
              <a:sym typeface="Century Gothic" pitchFamily="1" charset="0"/>
            </a:endParaRPr>
          </a:p>
        </p:txBody>
      </p:sp>
      <p:sp>
        <p:nvSpPr>
          <p:cNvPr id="50181" name="Rectangle 4"/>
          <p:cNvSpPr>
            <a:spLocks/>
          </p:cNvSpPr>
          <p:nvPr/>
        </p:nvSpPr>
        <p:spPr bwMode="auto">
          <a:xfrm>
            <a:off x="889000" y="4483100"/>
            <a:ext cx="9182100" cy="20701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святых и пророков, Ты дал им пить кровь: они достойны </a:t>
            </a:r>
            <a:r>
              <a:rPr lang="ru-RU" sz="4600" b="1" dirty="0" smtClean="0">
                <a:solidFill>
                  <a:schemeClr val="tx1"/>
                </a:solidFill>
                <a:latin typeface="Century Gothic" pitchFamily="1" charset="0"/>
                <a:sym typeface="Century Gothic" pitchFamily="1" charset="0"/>
              </a:rPr>
              <a:t>того.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1384300" y="647700"/>
            <a:ext cx="7683500" cy="812800"/>
          </a:xfrm>
          <a:prstGeom prst="rect">
            <a:avLst/>
          </a:prstGeom>
          <a:noFill/>
          <a:ln w="12700">
            <a:noFill/>
            <a:miter lim="800000"/>
            <a:headEnd/>
            <a:tailEnd/>
          </a:ln>
        </p:spPr>
        <p:txBody>
          <a:bodyPr lIns="0" tIns="0" rIns="457200" bIns="0" anchor="ctr"/>
          <a:lstStyle/>
          <a:p>
            <a:pPr algn="l"/>
            <a:r>
              <a:rPr lang="ru-RU" sz="4800" b="1">
                <a:solidFill>
                  <a:schemeClr val="tx1"/>
                </a:solidFill>
                <a:latin typeface="Times" pitchFamily="1" charset="0"/>
                <a:cs typeface="Times" pitchFamily="1" charset="0"/>
                <a:sym typeface="Times" pitchFamily="1" charset="0"/>
              </a:rPr>
              <a:t>ЧЕТВЕРТАЯ ЯЗВА</a:t>
            </a:r>
            <a:endParaRPr lang="en-US" sz="48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4292600" y="2984500"/>
            <a:ext cx="5791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Четвертый </a:t>
            </a:r>
            <a:r>
              <a:rPr lang="ru-RU" sz="4600" b="1" dirty="0">
                <a:solidFill>
                  <a:schemeClr val="tx1"/>
                </a:solidFill>
                <a:latin typeface="Century Gothic" pitchFamily="1" charset="0"/>
                <a:sym typeface="Century Gothic" pitchFamily="1" charset="0"/>
              </a:rPr>
              <a:t>Ангел </a:t>
            </a:r>
            <a:r>
              <a:rPr lang="ru-RU" sz="4600" b="1" dirty="0" smtClean="0">
                <a:solidFill>
                  <a:schemeClr val="tx1"/>
                </a:solidFill>
                <a:latin typeface="Century Gothic" pitchFamily="1" charset="0"/>
                <a:sym typeface="Century Gothic" pitchFamily="1" charset="0"/>
              </a:rPr>
              <a:t>вылил чашу свою</a:t>
            </a:r>
            <a:endParaRPr lang="en-US" sz="4600" b="1" dirty="0">
              <a:solidFill>
                <a:schemeClr val="tx1"/>
              </a:solidFill>
              <a:latin typeface="Century Gothic" pitchFamily="1" charset="0"/>
              <a:sym typeface="Century Gothic" pitchFamily="1" charset="0"/>
            </a:endParaRPr>
          </a:p>
        </p:txBody>
      </p:sp>
      <p:sp>
        <p:nvSpPr>
          <p:cNvPr id="52228" name="Rectangle 3"/>
          <p:cNvSpPr>
            <a:spLocks/>
          </p:cNvSpPr>
          <p:nvPr/>
        </p:nvSpPr>
        <p:spPr bwMode="auto">
          <a:xfrm>
            <a:off x="4305300" y="838200"/>
            <a:ext cx="5575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16:8, 9</a:t>
            </a:r>
          </a:p>
        </p:txBody>
      </p:sp>
      <p:sp>
        <p:nvSpPr>
          <p:cNvPr id="52229" name="Rectangle 4"/>
          <p:cNvSpPr>
            <a:spLocks/>
          </p:cNvSpPr>
          <p:nvPr/>
        </p:nvSpPr>
        <p:spPr bwMode="auto">
          <a:xfrm>
            <a:off x="685800" y="3987800"/>
            <a:ext cx="94488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на </a:t>
            </a:r>
            <a:r>
              <a:rPr lang="ru-RU" sz="4600" b="1" dirty="0">
                <a:solidFill>
                  <a:schemeClr val="tx1"/>
                </a:solidFill>
                <a:latin typeface="Century Gothic" pitchFamily="1" charset="0"/>
                <a:sym typeface="Century Gothic" pitchFamily="1" charset="0"/>
              </a:rPr>
              <a:t>солнце: и дано было ему жечь людей огнем</a:t>
            </a: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 и жег людей сильный </a:t>
            </a:r>
            <a:r>
              <a:rPr lang="ru-RU" sz="4600" b="1" dirty="0" smtClean="0">
                <a:solidFill>
                  <a:schemeClr val="tx1"/>
                </a:solidFill>
                <a:latin typeface="Century Gothic" pitchFamily="1" charset="0"/>
                <a:sym typeface="Century Gothic" pitchFamily="1" charset="0"/>
              </a:rPr>
              <a:t>зной…</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4318000" y="3276600"/>
            <a:ext cx="5499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они хулили имя Бога, </a:t>
            </a:r>
            <a:endParaRPr lang="en-US" sz="4600" b="1" dirty="0">
              <a:solidFill>
                <a:schemeClr val="tx1"/>
              </a:solidFill>
              <a:latin typeface="Century Gothic" pitchFamily="1" charset="0"/>
              <a:sym typeface="Century Gothic" pitchFamily="1" charset="0"/>
            </a:endParaRPr>
          </a:p>
        </p:txBody>
      </p:sp>
      <p:sp>
        <p:nvSpPr>
          <p:cNvPr id="53252" name="Rectangle 3"/>
          <p:cNvSpPr>
            <a:spLocks/>
          </p:cNvSpPr>
          <p:nvPr/>
        </p:nvSpPr>
        <p:spPr bwMode="auto">
          <a:xfrm>
            <a:off x="4305300" y="838200"/>
            <a:ext cx="5270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16:8, 9</a:t>
            </a:r>
          </a:p>
        </p:txBody>
      </p:sp>
      <p:sp>
        <p:nvSpPr>
          <p:cNvPr id="53253" name="Rectangle 4"/>
          <p:cNvSpPr>
            <a:spLocks/>
          </p:cNvSpPr>
          <p:nvPr/>
        </p:nvSpPr>
        <p:spPr bwMode="auto">
          <a:xfrm>
            <a:off x="889000" y="4216400"/>
            <a:ext cx="90297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имеющего власть </a:t>
            </a:r>
            <a:r>
              <a:rPr lang="ru-RU" sz="4600" b="1" dirty="0">
                <a:solidFill>
                  <a:schemeClr val="tx1"/>
                </a:solidFill>
                <a:latin typeface="Century Gothic" pitchFamily="1" charset="0"/>
                <a:sym typeface="Century Gothic" pitchFamily="1" charset="0"/>
              </a:rPr>
              <a:t>над сими язвами, и не </a:t>
            </a:r>
            <a:r>
              <a:rPr lang="ru-RU" sz="4600" b="1" dirty="0" err="1">
                <a:solidFill>
                  <a:schemeClr val="tx1"/>
                </a:solidFill>
                <a:latin typeface="Century Gothic" pitchFamily="1" charset="0"/>
                <a:sym typeface="Century Gothic" pitchFamily="1" charset="0"/>
              </a:rPr>
              <a:t>вразумились</a:t>
            </a:r>
            <a:r>
              <a:rPr lang="ru-RU" sz="4600" b="1" dirty="0">
                <a:solidFill>
                  <a:schemeClr val="tx1"/>
                </a:solidFill>
                <a:latin typeface="Century Gothic" pitchFamily="1" charset="0"/>
                <a:sym typeface="Century Gothic" pitchFamily="1" charset="0"/>
              </a:rPr>
              <a:t>, чтобы воздать Ему </a:t>
            </a:r>
            <a:r>
              <a:rPr lang="ru-RU" sz="4600" b="1" dirty="0" smtClean="0">
                <a:solidFill>
                  <a:schemeClr val="tx1"/>
                </a:solidFill>
                <a:latin typeface="Century Gothic" pitchFamily="1" charset="0"/>
                <a:sym typeface="Century Gothic" pitchFamily="1" charset="0"/>
              </a:rPr>
              <a:t>славу.</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2" name="Rectangle 2"/>
          <p:cNvSpPr>
            <a:spLocks/>
          </p:cNvSpPr>
          <p:nvPr/>
        </p:nvSpPr>
        <p:spPr bwMode="auto">
          <a:xfrm>
            <a:off x="0" y="3733800"/>
            <a:ext cx="10160000" cy="3632200"/>
          </a:xfrm>
          <a:prstGeom prst="rect">
            <a:avLst/>
          </a:prstGeom>
          <a:noFill/>
          <a:ln>
            <a:noFill/>
          </a:ln>
          <a:effectLst>
            <a:outerShdw blurRad="127000" dist="76199" dir="2880006"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4600" b="1" dirty="0" smtClean="0">
                <a:solidFill>
                  <a:schemeClr val="tx1"/>
                </a:solidFill>
                <a:latin typeface="Century Gothic" pitchFamily="1" charset="0"/>
                <a:sym typeface="Century Gothic" pitchFamily="1" charset="0"/>
              </a:rPr>
              <a:t> Нервнопаралитический </a:t>
            </a:r>
            <a:r>
              <a:rPr lang="ru-RU" sz="4600" b="1" dirty="0">
                <a:solidFill>
                  <a:schemeClr val="tx1"/>
                </a:solidFill>
                <a:latin typeface="Century Gothic" pitchFamily="1" charset="0"/>
                <a:sym typeface="Century Gothic" pitchFamily="1" charset="0"/>
              </a:rPr>
              <a:t>газ</a:t>
            </a:r>
            <a:r>
              <a:rPr lang="en-US" sz="4600" b="1" dirty="0">
                <a:solidFill>
                  <a:schemeClr val="tx1"/>
                </a:solidFill>
                <a:latin typeface="Century Gothic" pitchFamily="1" charset="0"/>
                <a:sym typeface="Century Gothic" pitchFamily="1" charset="0"/>
              </a:rPr>
              <a:t>, </a:t>
            </a:r>
          </a:p>
          <a:p>
            <a:pPr algn="l">
              <a:defRPr/>
            </a:pP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Бактериологическое </a:t>
            </a:r>
            <a:r>
              <a:rPr lang="ru-RU" sz="4600" b="1" dirty="0">
                <a:solidFill>
                  <a:schemeClr val="tx1"/>
                </a:solidFill>
                <a:latin typeface="Century Gothic" pitchFamily="1" charset="0"/>
                <a:sym typeface="Century Gothic" pitchFamily="1" charset="0"/>
              </a:rPr>
              <a:t>оружие</a:t>
            </a:r>
            <a:r>
              <a:rPr lang="en-US" sz="4600" b="1" dirty="0">
                <a:solidFill>
                  <a:schemeClr val="tx1"/>
                </a:solidFill>
                <a:latin typeface="Century Gothic" pitchFamily="1" charset="0"/>
                <a:sym typeface="Century Gothic" pitchFamily="1" charset="0"/>
              </a:rPr>
              <a:t>,</a:t>
            </a:r>
          </a:p>
          <a:p>
            <a:pPr algn="l">
              <a:defRPr/>
            </a:pP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Военные </a:t>
            </a:r>
            <a:r>
              <a:rPr lang="ru-RU" sz="4600" b="1" dirty="0">
                <a:solidFill>
                  <a:schemeClr val="tx1"/>
                </a:solidFill>
                <a:latin typeface="Century Gothic" pitchFamily="1" charset="0"/>
                <a:sym typeface="Century Gothic" pitchFamily="1" charset="0"/>
              </a:rPr>
              <a:t>технологии</a:t>
            </a:r>
            <a:r>
              <a:rPr lang="en-US" sz="4600" b="1" dirty="0">
                <a:solidFill>
                  <a:schemeClr val="tx1"/>
                </a:solidFill>
                <a:latin typeface="Century Gothic" pitchFamily="1" charset="0"/>
                <a:sym typeface="Century Gothic" pitchFamily="1" charset="0"/>
              </a:rPr>
              <a:t>, </a:t>
            </a:r>
          </a:p>
          <a:p>
            <a:pPr algn="l">
              <a:defRPr/>
            </a:pP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Радиация</a:t>
            </a:r>
            <a:r>
              <a:rPr lang="en-US" sz="4600" b="1" dirty="0">
                <a:solidFill>
                  <a:schemeClr val="tx1"/>
                </a:solidFill>
                <a:latin typeface="Century Gothic" pitchFamily="1" charset="0"/>
                <a:sym typeface="Century Gothic" pitchFamily="1" charset="0"/>
              </a:rPr>
              <a:t>, </a:t>
            </a:r>
          </a:p>
          <a:p>
            <a:pPr algn="l">
              <a:defRPr/>
            </a:pP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Армагеддон</a:t>
            </a:r>
            <a:r>
              <a:rPr lang="en-US" sz="4600" b="1" dirty="0">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1447800" y="609600"/>
            <a:ext cx="7518400" cy="812800"/>
          </a:xfrm>
          <a:prstGeom prst="rect">
            <a:avLst/>
          </a:prstGeom>
          <a:noFill/>
          <a:ln w="12700">
            <a:noFill/>
            <a:miter lim="800000"/>
            <a:headEnd/>
            <a:tailEnd/>
          </a:ln>
        </p:spPr>
        <p:txBody>
          <a:bodyPr lIns="0" tIns="0" rIns="457200" bIns="0" anchor="ctr"/>
          <a:lstStyle/>
          <a:p>
            <a:pPr algn="l"/>
            <a:r>
              <a:rPr lang="ru-RU" sz="4800" b="1">
                <a:solidFill>
                  <a:schemeClr val="tx1"/>
                </a:solidFill>
                <a:latin typeface="Times" pitchFamily="1" charset="0"/>
                <a:cs typeface="Times" pitchFamily="1" charset="0"/>
                <a:sym typeface="Times" pitchFamily="1" charset="0"/>
              </a:rPr>
              <a:t>ПЯТАЯ ЯЗВА</a:t>
            </a:r>
            <a:endParaRPr lang="en-US" sz="48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4356100" y="838200"/>
            <a:ext cx="56007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16:10, 11</a:t>
            </a:r>
          </a:p>
        </p:txBody>
      </p:sp>
      <p:sp>
        <p:nvSpPr>
          <p:cNvPr id="57348" name="Rectangle 3"/>
          <p:cNvSpPr>
            <a:spLocks/>
          </p:cNvSpPr>
          <p:nvPr/>
        </p:nvSpPr>
        <p:spPr bwMode="auto">
          <a:xfrm>
            <a:off x="4330700" y="2832100"/>
            <a:ext cx="52324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Пятый </a:t>
            </a:r>
            <a:r>
              <a:rPr lang="ru-RU" sz="4600" b="1" dirty="0">
                <a:solidFill>
                  <a:schemeClr val="tx1"/>
                </a:solidFill>
                <a:latin typeface="Century Gothic" pitchFamily="1" charset="0"/>
                <a:sym typeface="Century Gothic" pitchFamily="1" charset="0"/>
              </a:rPr>
              <a:t>Ангел вылил чашу </a:t>
            </a:r>
            <a:endParaRPr lang="en-US" sz="4600" b="1" dirty="0">
              <a:solidFill>
                <a:schemeClr val="tx1"/>
              </a:solidFill>
              <a:latin typeface="Century Gothic" pitchFamily="1" charset="0"/>
              <a:sym typeface="Century Gothic" pitchFamily="1" charset="0"/>
            </a:endParaRPr>
          </a:p>
        </p:txBody>
      </p:sp>
      <p:sp>
        <p:nvSpPr>
          <p:cNvPr id="57349" name="Rectangle 4"/>
          <p:cNvSpPr>
            <a:spLocks/>
          </p:cNvSpPr>
          <p:nvPr/>
        </p:nvSpPr>
        <p:spPr bwMode="auto">
          <a:xfrm>
            <a:off x="889000" y="3810000"/>
            <a:ext cx="91567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свою на престол зверя: и сделалось царство его мрачно, и они кусали языки свои от </a:t>
            </a:r>
            <a:r>
              <a:rPr lang="ru-RU" sz="4600" b="1" dirty="0" smtClean="0">
                <a:solidFill>
                  <a:schemeClr val="tx1"/>
                </a:solidFill>
                <a:latin typeface="Century Gothic" pitchFamily="1" charset="0"/>
                <a:sym typeface="Century Gothic" pitchFamily="1" charset="0"/>
              </a:rPr>
              <a:t>страдания…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882650" y="4140200"/>
            <a:ext cx="90043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хулили Бога небесного </a:t>
            </a:r>
          </a:p>
          <a:p>
            <a:pPr algn="l">
              <a:lnSpc>
                <a:spcPct val="90000"/>
              </a:lnSpc>
            </a:pPr>
            <a:r>
              <a:rPr lang="ru-RU" sz="4600" b="1" dirty="0">
                <a:solidFill>
                  <a:schemeClr val="tx1"/>
                </a:solidFill>
                <a:latin typeface="Century Gothic" pitchFamily="1" charset="0"/>
                <a:sym typeface="Century Gothic" pitchFamily="1" charset="0"/>
              </a:rPr>
              <a:t>от страданий своих и язв своих; и не раскаялись в делах </a:t>
            </a:r>
            <a:r>
              <a:rPr lang="ru-RU" sz="4600" b="1" dirty="0" smtClean="0">
                <a:solidFill>
                  <a:schemeClr val="tx1"/>
                </a:solidFill>
                <a:latin typeface="Century Gothic" pitchFamily="1" charset="0"/>
                <a:sym typeface="Century Gothic" pitchFamily="1" charset="0"/>
              </a:rPr>
              <a:t>своих.</a:t>
            </a:r>
            <a:endParaRPr lang="en-US" sz="4600" b="1" dirty="0">
              <a:solidFill>
                <a:schemeClr val="tx1"/>
              </a:solidFill>
              <a:latin typeface="Century Gothic" pitchFamily="1" charset="0"/>
              <a:sym typeface="Century Gothic" pitchFamily="1" charset="0"/>
            </a:endParaRPr>
          </a:p>
        </p:txBody>
      </p:sp>
      <p:sp>
        <p:nvSpPr>
          <p:cNvPr id="58372" name="Rectangle 3"/>
          <p:cNvSpPr>
            <a:spLocks/>
          </p:cNvSpPr>
          <p:nvPr/>
        </p:nvSpPr>
        <p:spPr bwMode="auto">
          <a:xfrm>
            <a:off x="4356100" y="838200"/>
            <a:ext cx="5803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16:10, 11</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0419" name="Rectangle 2"/>
          <p:cNvSpPr>
            <a:spLocks/>
          </p:cNvSpPr>
          <p:nvPr/>
        </p:nvSpPr>
        <p:spPr bwMode="auto">
          <a:xfrm>
            <a:off x="3289300" y="838200"/>
            <a:ext cx="58293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Псалтирь</a:t>
            </a:r>
            <a:r>
              <a:rPr lang="en-US" sz="3600" b="1" dirty="0">
                <a:solidFill>
                  <a:schemeClr val="tx1"/>
                </a:solidFill>
                <a:latin typeface="Century Gothic" pitchFamily="1" charset="0"/>
                <a:sym typeface="Century Gothic" pitchFamily="1" charset="0"/>
              </a:rPr>
              <a:t> 9</a:t>
            </a:r>
            <a:r>
              <a:rPr lang="ru-RU" sz="3600" b="1" dirty="0">
                <a:solidFill>
                  <a:schemeClr val="tx1"/>
                </a:solidFill>
                <a:latin typeface="Century Gothic" pitchFamily="1" charset="0"/>
                <a:sym typeface="Century Gothic" pitchFamily="1" charset="0"/>
              </a:rPr>
              <a:t>0</a:t>
            </a:r>
            <a:r>
              <a:rPr lang="en-US" sz="3600" b="1" dirty="0">
                <a:solidFill>
                  <a:schemeClr val="tx1"/>
                </a:solidFill>
                <a:latin typeface="Century Gothic" pitchFamily="1" charset="0"/>
                <a:sym typeface="Century Gothic" pitchFamily="1" charset="0"/>
              </a:rPr>
              <a:t>:7, 8</a:t>
            </a:r>
          </a:p>
        </p:txBody>
      </p:sp>
      <p:sp>
        <p:nvSpPr>
          <p:cNvPr id="60420" name="Rectangle 4"/>
          <p:cNvSpPr>
            <a:spLocks/>
          </p:cNvSpPr>
          <p:nvPr/>
        </p:nvSpPr>
        <p:spPr bwMode="auto">
          <a:xfrm>
            <a:off x="889000" y="3048000"/>
            <a:ext cx="92202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Падут </a:t>
            </a:r>
            <a:r>
              <a:rPr lang="ru-RU" sz="4600" b="1" dirty="0">
                <a:solidFill>
                  <a:schemeClr val="tx1"/>
                </a:solidFill>
                <a:latin typeface="Century Gothic" pitchFamily="1" charset="0"/>
                <a:sym typeface="Century Gothic" pitchFamily="1" charset="0"/>
              </a:rPr>
              <a:t>подле тебя тысяча и десять тысяч одесную тебя; но к тебе не приблизится: только смотреть будешь очами твоими и видеть возмездие </a:t>
            </a:r>
            <a:r>
              <a:rPr lang="ru-RU" sz="4600" b="1" dirty="0" smtClean="0">
                <a:solidFill>
                  <a:schemeClr val="tx1"/>
                </a:solidFill>
                <a:latin typeface="Century Gothic" pitchFamily="1" charset="0"/>
                <a:sym typeface="Century Gothic" pitchFamily="1" charset="0"/>
              </a:rPr>
              <a:t>нечестивым.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7" name="Rectangle 2"/>
          <p:cNvSpPr>
            <a:spLocks/>
          </p:cNvSpPr>
          <p:nvPr/>
        </p:nvSpPr>
        <p:spPr bwMode="auto">
          <a:xfrm>
            <a:off x="4648200" y="838200"/>
            <a:ext cx="48514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Псалтирь</a:t>
            </a:r>
            <a:r>
              <a:rPr lang="en-US" sz="3600" b="1" dirty="0">
                <a:solidFill>
                  <a:schemeClr val="tx1"/>
                </a:solidFill>
                <a:latin typeface="Century Gothic" pitchFamily="1" charset="0"/>
                <a:sym typeface="Century Gothic" pitchFamily="1" charset="0"/>
              </a:rPr>
              <a:t> 9</a:t>
            </a:r>
            <a:r>
              <a:rPr lang="ru-RU" sz="3600" b="1" dirty="0">
                <a:solidFill>
                  <a:schemeClr val="tx1"/>
                </a:solidFill>
                <a:latin typeface="Century Gothic" pitchFamily="1" charset="0"/>
                <a:sym typeface="Century Gothic" pitchFamily="1" charset="0"/>
              </a:rPr>
              <a:t>0</a:t>
            </a:r>
            <a:r>
              <a:rPr lang="en-US" sz="3600" b="1" dirty="0">
                <a:solidFill>
                  <a:schemeClr val="tx1"/>
                </a:solidFill>
                <a:latin typeface="Century Gothic" pitchFamily="1" charset="0"/>
                <a:sym typeface="Century Gothic" pitchFamily="1" charset="0"/>
              </a:rPr>
              <a:t>:9-11</a:t>
            </a:r>
          </a:p>
        </p:txBody>
      </p:sp>
      <p:sp>
        <p:nvSpPr>
          <p:cNvPr id="62468" name="Rectangle 3"/>
          <p:cNvSpPr>
            <a:spLocks/>
          </p:cNvSpPr>
          <p:nvPr/>
        </p:nvSpPr>
        <p:spPr bwMode="auto">
          <a:xfrm>
            <a:off x="4533900" y="2438400"/>
            <a:ext cx="5626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ты сказал:</a:t>
            </a:r>
            <a:endParaRPr lang="en-US" sz="4600" b="1" dirty="0">
              <a:solidFill>
                <a:schemeClr val="tx1"/>
              </a:solidFill>
              <a:latin typeface="Century Gothic" pitchFamily="1" charset="0"/>
              <a:sym typeface="Century Gothic" pitchFamily="1" charset="0"/>
            </a:endParaRPr>
          </a:p>
        </p:txBody>
      </p:sp>
      <p:sp>
        <p:nvSpPr>
          <p:cNvPr id="62469" name="Rectangle 4"/>
          <p:cNvSpPr>
            <a:spLocks/>
          </p:cNvSpPr>
          <p:nvPr/>
        </p:nvSpPr>
        <p:spPr bwMode="auto">
          <a:xfrm>
            <a:off x="1282700" y="4064000"/>
            <a:ext cx="87503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„Господь </a:t>
            </a:r>
            <a:r>
              <a:rPr lang="ru-RU" sz="4600" b="1" dirty="0">
                <a:solidFill>
                  <a:schemeClr val="tx1"/>
                </a:solidFill>
                <a:latin typeface="Century Gothic" pitchFamily="1" charset="0"/>
                <a:sym typeface="Century Gothic" pitchFamily="1" charset="0"/>
              </a:rPr>
              <a:t>— упование </a:t>
            </a:r>
            <a:r>
              <a:rPr lang="ru-RU" sz="4600" b="1" dirty="0" smtClean="0">
                <a:solidFill>
                  <a:schemeClr val="tx1"/>
                </a:solidFill>
                <a:latin typeface="Century Gothic" pitchFamily="1" charset="0"/>
                <a:sym typeface="Century Gothic" pitchFamily="1" charset="0"/>
              </a:rPr>
              <a:t>мое”; </a:t>
            </a:r>
            <a:r>
              <a:rPr lang="ru-RU" sz="4600" b="1" dirty="0">
                <a:solidFill>
                  <a:schemeClr val="tx1"/>
                </a:solidFill>
                <a:latin typeface="Century Gothic" pitchFamily="1" charset="0"/>
                <a:sym typeface="Century Gothic" pitchFamily="1" charset="0"/>
              </a:rPr>
              <a:t>Всевышнего избрал ты прибежищем твоим; не приключится тебе зло, и язва не приблизится к жилищу </a:t>
            </a:r>
            <a:r>
              <a:rPr lang="ru-RU" sz="4600" b="1" dirty="0" smtClean="0">
                <a:solidFill>
                  <a:schemeClr val="tx1"/>
                </a:solidFill>
                <a:latin typeface="Century Gothic" pitchFamily="1" charset="0"/>
                <a:sym typeface="Century Gothic" pitchFamily="1" charset="0"/>
              </a:rPr>
              <a:t>твоему…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965200" y="3733800"/>
            <a:ext cx="89408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Ангелам Своим заповедает о тебе — охранять тебя на всех путях </a:t>
            </a:r>
            <a:r>
              <a:rPr lang="ru-RU" sz="4600" b="1" dirty="0" smtClean="0">
                <a:solidFill>
                  <a:schemeClr val="tx1"/>
                </a:solidFill>
                <a:latin typeface="Century Gothic" pitchFamily="1" charset="0"/>
                <a:sym typeface="Century Gothic" pitchFamily="1" charset="0"/>
              </a:rPr>
              <a:t>твоих…</a:t>
            </a:r>
            <a:endParaRPr lang="en-US" sz="4600" b="1" dirty="0">
              <a:solidFill>
                <a:schemeClr val="tx1"/>
              </a:solidFill>
              <a:latin typeface="Century Gothic" pitchFamily="1" charset="0"/>
              <a:sym typeface="Century Gothic" pitchFamily="1" charset="0"/>
            </a:endParaRPr>
          </a:p>
        </p:txBody>
      </p:sp>
      <p:sp>
        <p:nvSpPr>
          <p:cNvPr id="63492" name="Rectangle 3"/>
          <p:cNvSpPr>
            <a:spLocks/>
          </p:cNvSpPr>
          <p:nvPr/>
        </p:nvSpPr>
        <p:spPr bwMode="auto">
          <a:xfrm>
            <a:off x="4648200" y="838200"/>
            <a:ext cx="5080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Псалтирь</a:t>
            </a:r>
            <a:r>
              <a:rPr lang="en-US" sz="3600" b="1">
                <a:solidFill>
                  <a:schemeClr val="tx1"/>
                </a:solidFill>
                <a:latin typeface="Century Gothic" pitchFamily="1" charset="0"/>
                <a:sym typeface="Century Gothic" pitchFamily="1" charset="0"/>
              </a:rPr>
              <a:t> 9</a:t>
            </a:r>
            <a:r>
              <a:rPr lang="ru-RU" sz="3600" b="1">
                <a:solidFill>
                  <a:schemeClr val="tx1"/>
                </a:solidFill>
                <a:latin typeface="Century Gothic" pitchFamily="1" charset="0"/>
                <a:sym typeface="Century Gothic" pitchFamily="1" charset="0"/>
              </a:rPr>
              <a:t>0</a:t>
            </a:r>
            <a:r>
              <a:rPr lang="en-US" sz="3600" b="1">
                <a:solidFill>
                  <a:schemeClr val="tx1"/>
                </a:solidFill>
                <a:latin typeface="Century Gothic" pitchFamily="1" charset="0"/>
                <a:sym typeface="Century Gothic" pitchFamily="1" charset="0"/>
              </a:rPr>
              <a:t>:9-11</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8435" name="Rectangle 2"/>
          <p:cNvSpPr>
            <a:spLocks/>
          </p:cNvSpPr>
          <p:nvPr/>
        </p:nvSpPr>
        <p:spPr bwMode="auto">
          <a:xfrm>
            <a:off x="3784600" y="838200"/>
            <a:ext cx="4699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Дуайт</a:t>
            </a:r>
            <a:r>
              <a:rPr lang="en-US" sz="3600" b="1">
                <a:solidFill>
                  <a:schemeClr val="tx1"/>
                </a:solidFill>
                <a:latin typeface="Century Gothic" pitchFamily="1" charset="0"/>
                <a:sym typeface="Century Gothic" pitchFamily="1" charset="0"/>
              </a:rPr>
              <a:t> </a:t>
            </a:r>
            <a:r>
              <a:rPr lang="ru-RU" sz="3600" b="1">
                <a:solidFill>
                  <a:schemeClr val="tx1"/>
                </a:solidFill>
                <a:latin typeface="Century Gothic" pitchFamily="1" charset="0"/>
                <a:sym typeface="Century Gothic" pitchFamily="1" charset="0"/>
              </a:rPr>
              <a:t>Муди</a:t>
            </a:r>
            <a:endParaRPr lang="en-US" sz="3600" b="1">
              <a:solidFill>
                <a:schemeClr val="tx1"/>
              </a:solidFill>
              <a:latin typeface="Century Gothic" pitchFamily="1" charset="0"/>
              <a:sym typeface="Century Gothic" pitchFamily="1" charset="0"/>
            </a:endParaRPr>
          </a:p>
        </p:txBody>
      </p:sp>
      <p:sp>
        <p:nvSpPr>
          <p:cNvPr id="18436" name="Rectangle 3"/>
          <p:cNvSpPr>
            <a:spLocks/>
          </p:cNvSpPr>
          <p:nvPr/>
        </p:nvSpPr>
        <p:spPr bwMode="auto">
          <a:xfrm>
            <a:off x="1511300" y="4343400"/>
            <a:ext cx="8293100" cy="22098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Что </a:t>
            </a:r>
            <a:r>
              <a:rPr lang="ru-RU" sz="4600" b="1" dirty="0">
                <a:solidFill>
                  <a:schemeClr val="tx1"/>
                </a:solidFill>
                <a:latin typeface="Century Gothic" pitchFamily="1" charset="0"/>
                <a:sym typeface="Century Gothic" pitchFamily="1" charset="0"/>
              </a:rPr>
              <a:t>нового он может сказать нам после проповедей </a:t>
            </a:r>
            <a:r>
              <a:rPr lang="ru-RU" sz="4600" b="1" dirty="0" err="1">
                <a:solidFill>
                  <a:schemeClr val="tx1"/>
                </a:solidFill>
                <a:latin typeface="Century Gothic" pitchFamily="1" charset="0"/>
                <a:sym typeface="Century Gothic" pitchFamily="1" charset="0"/>
              </a:rPr>
              <a:t>Дуайта</a:t>
            </a:r>
            <a:r>
              <a:rPr lang="ru-RU" sz="4600" b="1" dirty="0">
                <a:solidFill>
                  <a:schemeClr val="tx1"/>
                </a:solidFill>
                <a:latin typeface="Century Gothic" pitchFamily="1" charset="0"/>
                <a:sym typeface="Century Gothic" pitchFamily="1" charset="0"/>
              </a:rPr>
              <a:t> </a:t>
            </a:r>
            <a:r>
              <a:rPr lang="ru-RU" sz="4600" b="1" dirty="0" err="1">
                <a:solidFill>
                  <a:schemeClr val="tx1"/>
                </a:solidFill>
                <a:latin typeface="Century Gothic" pitchFamily="1" charset="0"/>
                <a:sym typeface="Century Gothic" pitchFamily="1" charset="0"/>
              </a:rPr>
              <a:t>Муди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4762500" y="838200"/>
            <a:ext cx="2628900" cy="635000"/>
          </a:xfrm>
          <a:prstGeom prst="rect">
            <a:avLst/>
          </a:prstGeom>
          <a:noFill/>
          <a:ln w="12700">
            <a:noFill/>
            <a:miter lim="800000"/>
            <a:headEnd/>
            <a:tailEnd/>
          </a:ln>
        </p:spPr>
        <p:txBody>
          <a:bodyPr lIns="0" tIns="0" rIns="457200" bIns="0" anchor="ctr"/>
          <a:lstStyle/>
          <a:p>
            <a:pPr algn="l"/>
            <a:r>
              <a:rPr lang="ru-RU" sz="3600" b="1">
                <a:solidFill>
                  <a:srgbClr val="000000"/>
                </a:solidFill>
                <a:latin typeface="Century Gothic" pitchFamily="1" charset="0"/>
                <a:sym typeface="Century Gothic" pitchFamily="1" charset="0"/>
              </a:rPr>
              <a:t>Иов</a:t>
            </a:r>
            <a:r>
              <a:rPr lang="en-US" sz="3600" b="1">
                <a:solidFill>
                  <a:srgbClr val="000000"/>
                </a:solidFill>
                <a:latin typeface="Century Gothic" pitchFamily="1" charset="0"/>
                <a:sym typeface="Century Gothic" pitchFamily="1" charset="0"/>
              </a:rPr>
              <a:t> 5:19</a:t>
            </a:r>
          </a:p>
        </p:txBody>
      </p:sp>
      <p:sp>
        <p:nvSpPr>
          <p:cNvPr id="64516" name="Rectangle 3"/>
          <p:cNvSpPr>
            <a:spLocks/>
          </p:cNvSpPr>
          <p:nvPr/>
        </p:nvSpPr>
        <p:spPr bwMode="auto">
          <a:xfrm>
            <a:off x="4622800" y="2870200"/>
            <a:ext cx="47752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rgbClr val="000000"/>
                </a:solidFill>
                <a:latin typeface="Century Gothic" pitchFamily="1" charset="0"/>
                <a:sym typeface="Century Gothic" pitchFamily="1" charset="0"/>
              </a:rPr>
              <a:t>В </a:t>
            </a:r>
            <a:r>
              <a:rPr lang="ru-RU" sz="4600" b="1" dirty="0">
                <a:solidFill>
                  <a:srgbClr val="000000"/>
                </a:solidFill>
                <a:latin typeface="Century Gothic" pitchFamily="1" charset="0"/>
                <a:sym typeface="Century Gothic" pitchFamily="1" charset="0"/>
              </a:rPr>
              <a:t>шести бедах спасет тебя, и в седьмой не коснется </a:t>
            </a:r>
          </a:p>
          <a:p>
            <a:pPr algn="l">
              <a:lnSpc>
                <a:spcPct val="90000"/>
              </a:lnSpc>
            </a:pPr>
            <a:r>
              <a:rPr lang="ru-RU" sz="4600" b="1" dirty="0">
                <a:solidFill>
                  <a:srgbClr val="000000"/>
                </a:solidFill>
                <a:latin typeface="Century Gothic" pitchFamily="1" charset="0"/>
                <a:sym typeface="Century Gothic" pitchFamily="1" charset="0"/>
              </a:rPr>
              <a:t>тебя </a:t>
            </a:r>
            <a:r>
              <a:rPr lang="ru-RU" sz="4600" b="1" dirty="0" smtClean="0">
                <a:solidFill>
                  <a:srgbClr val="000000"/>
                </a:solidFill>
                <a:latin typeface="Century Gothic" pitchFamily="1" charset="0"/>
                <a:sym typeface="Century Gothic" pitchFamily="1" charset="0"/>
              </a:rPr>
              <a:t>зло.</a:t>
            </a:r>
            <a:endParaRPr lang="en-US" sz="4600" b="1" dirty="0">
              <a:solidFill>
                <a:srgbClr val="000000"/>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9" name="Rectangle 2"/>
          <p:cNvSpPr>
            <a:spLocks/>
          </p:cNvSpPr>
          <p:nvPr/>
        </p:nvSpPr>
        <p:spPr bwMode="auto">
          <a:xfrm>
            <a:off x="3644900" y="838200"/>
            <a:ext cx="46228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26:20, 21</a:t>
            </a:r>
          </a:p>
        </p:txBody>
      </p:sp>
      <p:sp>
        <p:nvSpPr>
          <p:cNvPr id="65540" name="Rectangle 3"/>
          <p:cNvSpPr>
            <a:spLocks/>
          </p:cNvSpPr>
          <p:nvPr/>
        </p:nvSpPr>
        <p:spPr bwMode="auto">
          <a:xfrm>
            <a:off x="3530600" y="3733800"/>
            <a:ext cx="6299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Пойди</a:t>
            </a:r>
            <a:r>
              <a:rPr lang="ru-RU" sz="4600" b="1" dirty="0">
                <a:solidFill>
                  <a:schemeClr val="tx1"/>
                </a:solidFill>
                <a:latin typeface="Century Gothic" pitchFamily="1" charset="0"/>
                <a:sym typeface="Century Gothic" pitchFamily="1" charset="0"/>
              </a:rPr>
              <a:t>, народ мой, войди в </a:t>
            </a:r>
            <a:r>
              <a:rPr lang="ru-RU" sz="4600" b="1" dirty="0" smtClean="0">
                <a:solidFill>
                  <a:schemeClr val="tx1"/>
                </a:solidFill>
                <a:latin typeface="Century Gothic" pitchFamily="1" charset="0"/>
                <a:sym typeface="Century Gothic" pitchFamily="1" charset="0"/>
              </a:rPr>
              <a:t>покои твои </a:t>
            </a:r>
            <a:endParaRPr lang="en-US" sz="4600" b="1" dirty="0">
              <a:solidFill>
                <a:schemeClr val="tx1"/>
              </a:solidFill>
              <a:latin typeface="Century Gothic" pitchFamily="1" charset="0"/>
              <a:sym typeface="Century Gothic" pitchFamily="1" charset="0"/>
            </a:endParaRPr>
          </a:p>
        </p:txBody>
      </p:sp>
      <p:sp>
        <p:nvSpPr>
          <p:cNvPr id="65541" name="Rectangle 4"/>
          <p:cNvSpPr>
            <a:spLocks/>
          </p:cNvSpPr>
          <p:nvPr/>
        </p:nvSpPr>
        <p:spPr bwMode="auto">
          <a:xfrm>
            <a:off x="698500" y="4749800"/>
            <a:ext cx="94107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запри за собой двери твои, укройся на мгновение, доколе не пройдет </a:t>
            </a:r>
            <a:r>
              <a:rPr lang="ru-RU" sz="4600" b="1" dirty="0" smtClean="0">
                <a:solidFill>
                  <a:schemeClr val="tx1"/>
                </a:solidFill>
                <a:latin typeface="Century Gothic" pitchFamily="1" charset="0"/>
                <a:sym typeface="Century Gothic" pitchFamily="1" charset="0"/>
              </a:rPr>
              <a:t>гнев…</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4203700" y="2451100"/>
            <a:ext cx="57404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вот, Господь </a:t>
            </a:r>
            <a:r>
              <a:rPr lang="ru-RU" sz="4600" b="1" dirty="0" smtClean="0">
                <a:solidFill>
                  <a:schemeClr val="tx1"/>
                </a:solidFill>
                <a:latin typeface="Century Gothic" pitchFamily="1" charset="0"/>
                <a:sym typeface="Century Gothic" pitchFamily="1" charset="0"/>
              </a:rPr>
              <a:t>выходит</a:t>
            </a:r>
            <a:endParaRPr lang="en-US" sz="4600" b="1" dirty="0">
              <a:solidFill>
                <a:schemeClr val="tx1"/>
              </a:solidFill>
              <a:latin typeface="Century Gothic" pitchFamily="1" charset="0"/>
              <a:sym typeface="Century Gothic" pitchFamily="1" charset="0"/>
            </a:endParaRPr>
          </a:p>
        </p:txBody>
      </p:sp>
      <p:sp>
        <p:nvSpPr>
          <p:cNvPr id="66564" name="Rectangle 3"/>
          <p:cNvSpPr>
            <a:spLocks/>
          </p:cNvSpPr>
          <p:nvPr/>
        </p:nvSpPr>
        <p:spPr bwMode="auto">
          <a:xfrm>
            <a:off x="4165600" y="838200"/>
            <a:ext cx="4254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26:20, 21</a:t>
            </a:r>
          </a:p>
        </p:txBody>
      </p:sp>
      <p:sp>
        <p:nvSpPr>
          <p:cNvPr id="66565" name="Rectangle 4"/>
          <p:cNvSpPr>
            <a:spLocks/>
          </p:cNvSpPr>
          <p:nvPr/>
        </p:nvSpPr>
        <p:spPr bwMode="auto">
          <a:xfrm>
            <a:off x="431800" y="3733800"/>
            <a:ext cx="95250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из жилища </a:t>
            </a:r>
            <a:r>
              <a:rPr lang="ru-RU" sz="4600" b="1" dirty="0">
                <a:solidFill>
                  <a:schemeClr val="tx1"/>
                </a:solidFill>
                <a:latin typeface="Century Gothic" pitchFamily="1" charset="0"/>
                <a:sym typeface="Century Gothic" pitchFamily="1" charset="0"/>
              </a:rPr>
              <a:t>Своего наказать обитателей земли за их беззаконие, и земля откроет поглощенную ею кровь и уже не скроет убитых </a:t>
            </a:r>
            <a:r>
              <a:rPr lang="ru-RU" sz="4600" b="1" dirty="0" smtClean="0">
                <a:solidFill>
                  <a:schemeClr val="tx1"/>
                </a:solidFill>
                <a:latin typeface="Century Gothic" pitchFamily="1" charset="0"/>
                <a:sym typeface="Century Gothic" pitchFamily="1" charset="0"/>
              </a:rPr>
              <a:t>своих.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8611" name="Rectangle 2"/>
          <p:cNvSpPr>
            <a:spLocks/>
          </p:cNvSpPr>
          <p:nvPr/>
        </p:nvSpPr>
        <p:spPr bwMode="auto">
          <a:xfrm>
            <a:off x="1422400" y="622300"/>
            <a:ext cx="7315200" cy="812800"/>
          </a:xfrm>
          <a:prstGeom prst="rect">
            <a:avLst/>
          </a:prstGeom>
          <a:noFill/>
          <a:ln w="12700">
            <a:noFill/>
            <a:miter lim="800000"/>
            <a:headEnd/>
            <a:tailEnd/>
          </a:ln>
        </p:spPr>
        <p:txBody>
          <a:bodyPr lIns="0" tIns="0" rIns="457200" bIns="0" anchor="ctr"/>
          <a:lstStyle/>
          <a:p>
            <a:pPr algn="l"/>
            <a:r>
              <a:rPr lang="ru-RU" sz="4800" b="1" dirty="0" smtClean="0">
                <a:solidFill>
                  <a:schemeClr val="tx1"/>
                </a:solidFill>
                <a:latin typeface="Times" pitchFamily="1" charset="0"/>
                <a:cs typeface="Times" pitchFamily="1" charset="0"/>
                <a:sym typeface="Times" pitchFamily="1" charset="0"/>
              </a:rPr>
              <a:t>ШЕСТАЯ </a:t>
            </a:r>
            <a:r>
              <a:rPr lang="ru-RU" sz="4800" b="1" dirty="0">
                <a:solidFill>
                  <a:schemeClr val="tx1"/>
                </a:solidFill>
                <a:latin typeface="Times" pitchFamily="1" charset="0"/>
                <a:cs typeface="Times" pitchFamily="1" charset="0"/>
                <a:sym typeface="Times" pitchFamily="1" charset="0"/>
              </a:rPr>
              <a:t>ЯЗВА</a:t>
            </a:r>
            <a:endParaRPr lang="en-US" sz="4800" b="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4673600" y="838200"/>
            <a:ext cx="5486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16:12-16</a:t>
            </a:r>
          </a:p>
        </p:txBody>
      </p:sp>
      <p:sp>
        <p:nvSpPr>
          <p:cNvPr id="69636" name="Rectangle 3"/>
          <p:cNvSpPr>
            <a:spLocks/>
          </p:cNvSpPr>
          <p:nvPr/>
        </p:nvSpPr>
        <p:spPr bwMode="auto">
          <a:xfrm>
            <a:off x="4622800" y="2451100"/>
            <a:ext cx="53594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Шестой </a:t>
            </a:r>
            <a:r>
              <a:rPr lang="ru-RU" sz="4600" b="1" dirty="0">
                <a:solidFill>
                  <a:schemeClr val="tx1"/>
                </a:solidFill>
                <a:latin typeface="Century Gothic" pitchFamily="1" charset="0"/>
                <a:sym typeface="Century Gothic" pitchFamily="1" charset="0"/>
              </a:rPr>
              <a:t>Ангел вылил чашу</a:t>
            </a:r>
            <a:endParaRPr lang="en-US" sz="4600" b="1" dirty="0">
              <a:solidFill>
                <a:schemeClr val="tx1"/>
              </a:solidFill>
              <a:latin typeface="Century Gothic" pitchFamily="1" charset="0"/>
              <a:sym typeface="Century Gothic" pitchFamily="1" charset="0"/>
            </a:endParaRPr>
          </a:p>
        </p:txBody>
      </p:sp>
      <p:sp>
        <p:nvSpPr>
          <p:cNvPr id="69637" name="Rectangle 4"/>
          <p:cNvSpPr>
            <a:spLocks/>
          </p:cNvSpPr>
          <p:nvPr/>
        </p:nvSpPr>
        <p:spPr bwMode="auto">
          <a:xfrm>
            <a:off x="901700" y="3708400"/>
            <a:ext cx="9105900" cy="398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свою в великую реку Евфрат: и высохла в ней вода, чтобы готов был путь царям от восхода </a:t>
            </a:r>
            <a:r>
              <a:rPr lang="ru-RU" sz="4600" b="1" dirty="0" smtClean="0">
                <a:solidFill>
                  <a:schemeClr val="tx1"/>
                </a:solidFill>
                <a:latin typeface="Century Gothic" pitchFamily="1" charset="0"/>
                <a:sym typeface="Century Gothic" pitchFamily="1" charset="0"/>
              </a:rPr>
              <a:t>солнечного...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nSpc>
                <a:spcPct val="90000"/>
              </a:lnSpc>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9" name="Rectangle 2"/>
          <p:cNvSpPr>
            <a:spLocks/>
          </p:cNvSpPr>
          <p:nvPr/>
        </p:nvSpPr>
        <p:spPr bwMode="auto">
          <a:xfrm>
            <a:off x="4635500" y="2514600"/>
            <a:ext cx="5232400" cy="1435100"/>
          </a:xfrm>
          <a:prstGeom prst="rect">
            <a:avLst/>
          </a:prstGeom>
          <a:noFill/>
          <a:ln w="12700">
            <a:noFill/>
            <a:miter lim="800000"/>
            <a:headEnd/>
            <a:tailEnd/>
          </a:ln>
        </p:spPr>
        <p:txBody>
          <a:bodyPr lIns="0" tIns="0" rIns="457200" bIns="0" anchor="ctr"/>
          <a:lstStyle/>
          <a:p>
            <a:pPr algn="l">
              <a:lnSpc>
                <a:spcPct val="90000"/>
              </a:lnSpc>
            </a:pPr>
            <a:r>
              <a:rPr lang="ru-RU" sz="4600" b="1">
                <a:solidFill>
                  <a:schemeClr val="tx1"/>
                </a:solidFill>
                <a:latin typeface="Century Gothic" pitchFamily="1" charset="0"/>
                <a:sym typeface="Century Gothic" pitchFamily="1" charset="0"/>
              </a:rPr>
              <a:t>И видел я выходящих из уст дракона, </a:t>
            </a:r>
            <a:endParaRPr lang="en-US" sz="4600" b="1">
              <a:solidFill>
                <a:schemeClr val="tx1"/>
              </a:solidFill>
              <a:latin typeface="Century Gothic" pitchFamily="1" charset="0"/>
              <a:sym typeface="Century Gothic" pitchFamily="1" charset="0"/>
            </a:endParaRPr>
          </a:p>
        </p:txBody>
      </p:sp>
      <p:sp>
        <p:nvSpPr>
          <p:cNvPr id="70660" name="Rectangle 3"/>
          <p:cNvSpPr>
            <a:spLocks/>
          </p:cNvSpPr>
          <p:nvPr/>
        </p:nvSpPr>
        <p:spPr bwMode="auto">
          <a:xfrm>
            <a:off x="4673600" y="838200"/>
            <a:ext cx="5486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16:12-16</a:t>
            </a:r>
          </a:p>
        </p:txBody>
      </p:sp>
      <p:sp>
        <p:nvSpPr>
          <p:cNvPr id="70661" name="Rectangle 4"/>
          <p:cNvSpPr>
            <a:spLocks/>
          </p:cNvSpPr>
          <p:nvPr/>
        </p:nvSpPr>
        <p:spPr bwMode="auto">
          <a:xfrm>
            <a:off x="889000" y="3810000"/>
            <a:ext cx="8877300" cy="3352800"/>
          </a:xfrm>
          <a:prstGeom prst="rect">
            <a:avLst/>
          </a:prstGeom>
          <a:noFill/>
          <a:ln w="12700">
            <a:noFill/>
            <a:miter lim="800000"/>
            <a:headEnd/>
            <a:tailEnd/>
          </a:ln>
        </p:spPr>
        <p:txBody>
          <a:bodyPr lIns="0" tIns="0" rIns="457200" bIns="0" anchor="ctr"/>
          <a:lstStyle/>
          <a:p>
            <a:pPr algn="l">
              <a:lnSpc>
                <a:spcPct val="90000"/>
              </a:lnSpc>
            </a:pPr>
            <a:r>
              <a:rPr lang="ru-RU" sz="4600" b="1">
                <a:solidFill>
                  <a:schemeClr val="tx1"/>
                </a:solidFill>
                <a:latin typeface="Century Gothic" pitchFamily="1" charset="0"/>
                <a:sym typeface="Century Gothic" pitchFamily="1" charset="0"/>
              </a:rPr>
              <a:t>и из уст зверя, и из уст лжепророка трех духов нечистых, подобных жабам:</a:t>
            </a:r>
            <a:r>
              <a:rPr lang="en-US" sz="4600" b="1">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3"/>
          <p:cNvSpPr>
            <a:spLocks/>
          </p:cNvSpPr>
          <p:nvPr/>
        </p:nvSpPr>
        <p:spPr bwMode="auto">
          <a:xfrm>
            <a:off x="4673600" y="838200"/>
            <a:ext cx="5816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16:12-16</a:t>
            </a:r>
          </a:p>
        </p:txBody>
      </p:sp>
      <p:sp>
        <p:nvSpPr>
          <p:cNvPr id="71684" name="Rectangle 4"/>
          <p:cNvSpPr>
            <a:spLocks/>
          </p:cNvSpPr>
          <p:nvPr/>
        </p:nvSpPr>
        <p:spPr bwMode="auto">
          <a:xfrm>
            <a:off x="914400" y="3657600"/>
            <a:ext cx="89789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…это </a:t>
            </a:r>
            <a:r>
              <a:rPr lang="ru-RU" sz="4600" b="1" dirty="0">
                <a:solidFill>
                  <a:schemeClr val="tx1"/>
                </a:solidFill>
                <a:latin typeface="Century Gothic" pitchFamily="1" charset="0"/>
                <a:sym typeface="Century Gothic" pitchFamily="1" charset="0"/>
              </a:rPr>
              <a:t>— бесовские духи, творящие знамения; они выходят к царям земли всей </a:t>
            </a:r>
            <a:r>
              <a:rPr lang="ru-RU" sz="4600" b="1" dirty="0" smtClean="0">
                <a:solidFill>
                  <a:schemeClr val="tx1"/>
                </a:solidFill>
                <a:latin typeface="Century Gothic" pitchFamily="1" charset="0"/>
                <a:sym typeface="Century Gothic" pitchFamily="1" charset="0"/>
              </a:rPr>
              <a:t>вселенной…</a:t>
            </a:r>
            <a:endParaRPr lang="en-US" sz="4600" b="1" dirty="0">
              <a:solidFill>
                <a:schemeClr val="tx1"/>
              </a:solidFill>
              <a:latin typeface="Century Gothic" pitchFamily="1" charset="0"/>
              <a:sym typeface="Century Gothic" pitchFamily="1" charset="0"/>
            </a:endParaRPr>
          </a:p>
          <a:p>
            <a:pPr>
              <a:lnSpc>
                <a:spcPct val="90000"/>
              </a:lnSpc>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2707" name="Rectangle 2"/>
          <p:cNvSpPr>
            <a:spLocks/>
          </p:cNvSpPr>
          <p:nvPr/>
        </p:nvSpPr>
        <p:spPr bwMode="auto">
          <a:xfrm>
            <a:off x="4673600" y="838200"/>
            <a:ext cx="58928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16:12-16</a:t>
            </a:r>
          </a:p>
        </p:txBody>
      </p:sp>
      <p:sp>
        <p:nvSpPr>
          <p:cNvPr id="72708" name="Rectangle 3"/>
          <p:cNvSpPr>
            <a:spLocks/>
          </p:cNvSpPr>
          <p:nvPr/>
        </p:nvSpPr>
        <p:spPr bwMode="auto">
          <a:xfrm>
            <a:off x="889000" y="3683000"/>
            <a:ext cx="91313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…чтобы </a:t>
            </a:r>
            <a:r>
              <a:rPr lang="ru-RU" sz="4600" b="1" dirty="0">
                <a:solidFill>
                  <a:schemeClr val="tx1"/>
                </a:solidFill>
                <a:latin typeface="Century Gothic" pitchFamily="1" charset="0"/>
                <a:sym typeface="Century Gothic" pitchFamily="1" charset="0"/>
              </a:rPr>
              <a:t>собрать их на брань в оный великий день Бога </a:t>
            </a:r>
            <a:r>
              <a:rPr lang="ru-RU" sz="4600" b="1" dirty="0" smtClean="0">
                <a:solidFill>
                  <a:schemeClr val="tx1"/>
                </a:solidFill>
                <a:latin typeface="Century Gothic" pitchFamily="1" charset="0"/>
                <a:sym typeface="Century Gothic" pitchFamily="1" charset="0"/>
              </a:rPr>
              <a:t>Вседержителя…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nSpc>
                <a:spcPct val="90000"/>
              </a:lnSpc>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3731" name="Rectangle 3"/>
          <p:cNvSpPr>
            <a:spLocks/>
          </p:cNvSpPr>
          <p:nvPr/>
        </p:nvSpPr>
        <p:spPr bwMode="auto">
          <a:xfrm>
            <a:off x="4673600" y="838200"/>
            <a:ext cx="5486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16:12-16</a:t>
            </a:r>
          </a:p>
        </p:txBody>
      </p:sp>
      <p:sp>
        <p:nvSpPr>
          <p:cNvPr id="73732" name="Rectangle 4"/>
          <p:cNvSpPr>
            <a:spLocks/>
          </p:cNvSpPr>
          <p:nvPr/>
        </p:nvSpPr>
        <p:spPr bwMode="auto">
          <a:xfrm>
            <a:off x="889000" y="3835400"/>
            <a:ext cx="91440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Се, иду как тать: блажен бодрствующий и хранящий одежду свою, чтобы не ходить ему нагим и чтобы не увидели срамоты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9459" name="Rectangle 2"/>
          <p:cNvSpPr>
            <a:spLocks/>
          </p:cNvSpPr>
          <p:nvPr/>
        </p:nvSpPr>
        <p:spPr bwMode="auto">
          <a:xfrm>
            <a:off x="3581400" y="838200"/>
            <a:ext cx="3759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3:16</a:t>
            </a:r>
          </a:p>
        </p:txBody>
      </p:sp>
      <p:sp>
        <p:nvSpPr>
          <p:cNvPr id="19460" name="Rectangle 3"/>
          <p:cNvSpPr>
            <a:spLocks/>
          </p:cNvSpPr>
          <p:nvPr/>
        </p:nvSpPr>
        <p:spPr bwMode="auto">
          <a:xfrm>
            <a:off x="863600" y="4292600"/>
            <a:ext cx="89662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что отдал Сына Своего Единородного, дабы всякий, верующий в Него, не погиб, но имел жизнь </a:t>
            </a:r>
            <a:r>
              <a:rPr lang="ru-RU" sz="4600" b="1" dirty="0" smtClean="0">
                <a:solidFill>
                  <a:schemeClr val="tx1"/>
                </a:solidFill>
                <a:latin typeface="Century Gothic" pitchFamily="1" charset="0"/>
                <a:sym typeface="Century Gothic" pitchFamily="1" charset="0"/>
              </a:rPr>
              <a:t>вечную.</a:t>
            </a:r>
            <a:endParaRPr lang="en-US" sz="4600" b="1" dirty="0">
              <a:solidFill>
                <a:schemeClr val="tx1"/>
              </a:solidFill>
              <a:latin typeface="Century Gothic" pitchFamily="1" charset="0"/>
              <a:sym typeface="Century Gothic" pitchFamily="1" charset="0"/>
            </a:endParaRPr>
          </a:p>
        </p:txBody>
      </p:sp>
      <p:sp>
        <p:nvSpPr>
          <p:cNvPr id="19461" name="Rectangle 4"/>
          <p:cNvSpPr>
            <a:spLocks/>
          </p:cNvSpPr>
          <p:nvPr/>
        </p:nvSpPr>
        <p:spPr bwMode="auto">
          <a:xfrm>
            <a:off x="3644900" y="3060700"/>
            <a:ext cx="59309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так возлюбил Бог мир,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5" name="Rectangle 2"/>
          <p:cNvSpPr>
            <a:spLocks/>
          </p:cNvSpPr>
          <p:nvPr/>
        </p:nvSpPr>
        <p:spPr bwMode="auto">
          <a:xfrm>
            <a:off x="892175" y="4025900"/>
            <a:ext cx="88265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он собрал их на место, называемое по-еврейски </a:t>
            </a:r>
            <a:r>
              <a:rPr lang="ru-RU" sz="4600" b="1" dirty="0" smtClean="0">
                <a:solidFill>
                  <a:schemeClr val="tx1"/>
                </a:solidFill>
                <a:latin typeface="Century Gothic" pitchFamily="1" charset="0"/>
                <a:sym typeface="Century Gothic" pitchFamily="1" charset="0"/>
              </a:rPr>
              <a:t>Армагеддон.</a:t>
            </a:r>
            <a:endParaRPr lang="en-US" sz="4600" b="1" dirty="0">
              <a:solidFill>
                <a:schemeClr val="tx1"/>
              </a:solidFill>
              <a:latin typeface="Century Gothic" pitchFamily="1" charset="0"/>
              <a:sym typeface="Century Gothic" pitchFamily="1" charset="0"/>
            </a:endParaRPr>
          </a:p>
        </p:txBody>
      </p:sp>
      <p:sp>
        <p:nvSpPr>
          <p:cNvPr id="74756" name="Rectangle 3"/>
          <p:cNvSpPr>
            <a:spLocks/>
          </p:cNvSpPr>
          <p:nvPr/>
        </p:nvSpPr>
        <p:spPr bwMode="auto">
          <a:xfrm>
            <a:off x="4673600" y="838200"/>
            <a:ext cx="5816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16:12-16</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0899" name="Rectangle 2"/>
          <p:cNvSpPr>
            <a:spLocks/>
          </p:cNvSpPr>
          <p:nvPr/>
        </p:nvSpPr>
        <p:spPr bwMode="auto">
          <a:xfrm rot="-5400000">
            <a:off x="8165307" y="5560219"/>
            <a:ext cx="1033462" cy="254000"/>
          </a:xfrm>
          <a:prstGeom prst="rect">
            <a:avLst/>
          </a:prstGeom>
          <a:noFill/>
          <a:ln w="12700">
            <a:noFill/>
            <a:miter lim="800000"/>
            <a:headEnd/>
            <a:tailEnd/>
          </a:ln>
        </p:spPr>
        <p:txBody>
          <a:bodyPr wrap="none" lIns="0" tIns="0" rIns="0" bIns="0" anchor="ctr">
            <a:spAutoFit/>
          </a:bodyPr>
          <a:lstStyle/>
          <a:p>
            <a:r>
              <a:rPr lang="en-US" sz="1200">
                <a:solidFill>
                  <a:srgbClr val="808000"/>
                </a:solidFill>
              </a:rPr>
              <a:t>miguel coimbra</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3971" name="Rectangle 2"/>
          <p:cNvSpPr>
            <a:spLocks/>
          </p:cNvSpPr>
          <p:nvPr/>
        </p:nvSpPr>
        <p:spPr bwMode="auto">
          <a:xfrm>
            <a:off x="4191000" y="838200"/>
            <a:ext cx="37973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5:5, 6</a:t>
            </a:r>
          </a:p>
        </p:txBody>
      </p:sp>
      <p:sp>
        <p:nvSpPr>
          <p:cNvPr id="83972" name="Rectangle 3"/>
          <p:cNvSpPr>
            <a:spLocks/>
          </p:cNvSpPr>
          <p:nvPr/>
        </p:nvSpPr>
        <p:spPr bwMode="auto">
          <a:xfrm>
            <a:off x="4165600" y="3517900"/>
            <a:ext cx="57023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тот самый час вышли персты</a:t>
            </a:r>
            <a:endParaRPr lang="en-US" sz="4600" b="1" dirty="0">
              <a:solidFill>
                <a:schemeClr val="tx1"/>
              </a:solidFill>
              <a:latin typeface="Century Gothic" pitchFamily="1" charset="0"/>
              <a:sym typeface="Century Gothic" pitchFamily="1" charset="0"/>
            </a:endParaRPr>
          </a:p>
        </p:txBody>
      </p:sp>
      <p:sp>
        <p:nvSpPr>
          <p:cNvPr id="83973" name="Rectangle 4"/>
          <p:cNvSpPr>
            <a:spLocks/>
          </p:cNvSpPr>
          <p:nvPr/>
        </p:nvSpPr>
        <p:spPr bwMode="auto">
          <a:xfrm>
            <a:off x="889000" y="4445000"/>
            <a:ext cx="93091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руки человеческой и писали против лампады на извести стены чертога </a:t>
            </a:r>
            <a:r>
              <a:rPr lang="ru-RU" sz="4600" b="1" dirty="0" smtClean="0">
                <a:solidFill>
                  <a:schemeClr val="tx1"/>
                </a:solidFill>
                <a:latin typeface="Century Gothic" pitchFamily="1" charset="0"/>
                <a:sym typeface="Century Gothic" pitchFamily="1" charset="0"/>
              </a:rPr>
              <a:t>царского…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2108200" y="4521200"/>
            <a:ext cx="84582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Скажи нам, когда это будет? и какой признак Твоего пришествия и кончины века</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0484" name="Rectangle 3"/>
          <p:cNvSpPr>
            <a:spLocks/>
          </p:cNvSpPr>
          <p:nvPr/>
        </p:nvSpPr>
        <p:spPr bwMode="auto">
          <a:xfrm>
            <a:off x="3581400" y="838200"/>
            <a:ext cx="3949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4995" name="Rectangle 2"/>
          <p:cNvSpPr>
            <a:spLocks/>
          </p:cNvSpPr>
          <p:nvPr/>
        </p:nvSpPr>
        <p:spPr bwMode="auto">
          <a:xfrm>
            <a:off x="889000" y="3759200"/>
            <a:ext cx="9169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царь видел кисть руки, которая писала. Тогда царь изменился в лице своем; мысли его смутили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84996" name="Rectangle 3"/>
          <p:cNvSpPr>
            <a:spLocks/>
          </p:cNvSpPr>
          <p:nvPr/>
        </p:nvSpPr>
        <p:spPr bwMode="auto">
          <a:xfrm>
            <a:off x="4191000" y="838200"/>
            <a:ext cx="4851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5:5, 6</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887413" y="4254500"/>
            <a:ext cx="92456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…связи </a:t>
            </a:r>
            <a:r>
              <a:rPr lang="ru-RU" sz="4600" b="1" dirty="0">
                <a:solidFill>
                  <a:schemeClr val="tx1"/>
                </a:solidFill>
                <a:latin typeface="Century Gothic" pitchFamily="1" charset="0"/>
                <a:sym typeface="Century Gothic" pitchFamily="1" charset="0"/>
              </a:rPr>
              <a:t>чресл его ослабели,</a:t>
            </a:r>
          </a:p>
          <a:p>
            <a:pPr algn="l">
              <a:lnSpc>
                <a:spcPct val="90000"/>
              </a:lnSpc>
            </a:pPr>
            <a:r>
              <a:rPr lang="ru-RU" sz="4600" b="1" dirty="0">
                <a:solidFill>
                  <a:schemeClr val="tx1"/>
                </a:solidFill>
                <a:latin typeface="Century Gothic" pitchFamily="1" charset="0"/>
                <a:sym typeface="Century Gothic" pitchFamily="1" charset="0"/>
              </a:rPr>
              <a:t>и колени его стали биться одно о </a:t>
            </a:r>
            <a:r>
              <a:rPr lang="ru-RU" sz="4600" b="1" dirty="0" smtClean="0">
                <a:solidFill>
                  <a:schemeClr val="tx1"/>
                </a:solidFill>
                <a:latin typeface="Century Gothic" pitchFamily="1" charset="0"/>
                <a:sym typeface="Century Gothic" pitchFamily="1" charset="0"/>
              </a:rPr>
              <a:t>другое.</a:t>
            </a:r>
            <a:endParaRPr lang="en-US" sz="4600" b="1" dirty="0">
              <a:solidFill>
                <a:schemeClr val="tx1"/>
              </a:solidFill>
              <a:latin typeface="Century Gothic" pitchFamily="1" charset="0"/>
              <a:sym typeface="Century Gothic" pitchFamily="1" charset="0"/>
            </a:endParaRPr>
          </a:p>
        </p:txBody>
      </p:sp>
      <p:sp>
        <p:nvSpPr>
          <p:cNvPr id="86020" name="Rectangle 3"/>
          <p:cNvSpPr>
            <a:spLocks/>
          </p:cNvSpPr>
          <p:nvPr/>
        </p:nvSpPr>
        <p:spPr bwMode="auto">
          <a:xfrm>
            <a:off x="4191000" y="838200"/>
            <a:ext cx="46990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5:5, 6</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1066800" y="838200"/>
            <a:ext cx="8509000" cy="635000"/>
          </a:xfrm>
          <a:prstGeom prst="rect">
            <a:avLst/>
          </a:prstGeom>
          <a:noFill/>
          <a:ln w="12700">
            <a:noFill/>
            <a:miter lim="800000"/>
            <a:headEnd/>
            <a:tailEnd/>
          </a:ln>
        </p:spPr>
        <p:txBody>
          <a:bodyPr lIns="0" tIns="0" rIns="457200" bIns="0" anchor="ctr"/>
          <a:lstStyle/>
          <a:p>
            <a:pPr algn="l"/>
            <a:r>
              <a:rPr lang="uk-UA" sz="3600" b="1" dirty="0">
                <a:solidFill>
                  <a:schemeClr val="tx1"/>
                </a:solidFill>
                <a:latin typeface="Century Gothic" pitchFamily="1" charset="0"/>
                <a:sym typeface="Century Gothic" pitchFamily="1" charset="0"/>
              </a:rPr>
              <a:t>МЕНЕ, </a:t>
            </a:r>
            <a:r>
              <a:rPr lang="uk-UA" sz="3600" b="1" dirty="0" err="1">
                <a:solidFill>
                  <a:schemeClr val="tx1"/>
                </a:solidFill>
                <a:latin typeface="Century Gothic" pitchFamily="1" charset="0"/>
                <a:sym typeface="Century Gothic" pitchFamily="1" charset="0"/>
              </a:rPr>
              <a:t>МЕНЕ</a:t>
            </a:r>
            <a:r>
              <a:rPr lang="uk-UA" sz="3600" b="1" dirty="0">
                <a:solidFill>
                  <a:schemeClr val="tx1"/>
                </a:solidFill>
                <a:latin typeface="Century Gothic" pitchFamily="1" charset="0"/>
                <a:sym typeface="Century Gothic" pitchFamily="1" charset="0"/>
              </a:rPr>
              <a:t>, ТЕКЕЛ, УПАРСИН</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3708400" y="838200"/>
            <a:ext cx="59436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Исаия</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44:27</a:t>
            </a:r>
            <a:r>
              <a:rPr lang="ru-RU" sz="3600" b="1" dirty="0" smtClean="0">
                <a:solidFill>
                  <a:schemeClr val="tx1"/>
                </a:solidFill>
                <a:latin typeface="Century Gothic" pitchFamily="1" charset="0"/>
                <a:sym typeface="Century Gothic" pitchFamily="1" charset="0"/>
              </a:rPr>
              <a:t>—</a:t>
            </a:r>
            <a:r>
              <a:rPr lang="en-US" sz="3600" b="1" dirty="0" smtClean="0">
                <a:solidFill>
                  <a:schemeClr val="tx1"/>
                </a:solidFill>
                <a:latin typeface="Century Gothic" pitchFamily="1" charset="0"/>
                <a:sym typeface="Century Gothic" pitchFamily="1" charset="0"/>
              </a:rPr>
              <a:t>45:1</a:t>
            </a:r>
            <a:endParaRPr lang="en-US" sz="3600" b="1" dirty="0">
              <a:solidFill>
                <a:schemeClr val="tx1"/>
              </a:solidFill>
              <a:latin typeface="Century Gothic" pitchFamily="1" charset="0"/>
              <a:sym typeface="Century Gothic" pitchFamily="1" charset="0"/>
            </a:endParaRPr>
          </a:p>
        </p:txBody>
      </p:sp>
      <p:sp>
        <p:nvSpPr>
          <p:cNvPr id="88068" name="Rectangle 3"/>
          <p:cNvSpPr>
            <a:spLocks/>
          </p:cNvSpPr>
          <p:nvPr/>
        </p:nvSpPr>
        <p:spPr bwMode="auto">
          <a:xfrm>
            <a:off x="3619500" y="2832100"/>
            <a:ext cx="6007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…Который </a:t>
            </a:r>
            <a:r>
              <a:rPr lang="ru-RU" sz="4600" b="1" dirty="0">
                <a:solidFill>
                  <a:schemeClr val="tx1"/>
                </a:solidFill>
                <a:latin typeface="Century Gothic" pitchFamily="1" charset="0"/>
                <a:sym typeface="Century Gothic" pitchFamily="1" charset="0"/>
              </a:rPr>
              <a:t>бездне говорит:</a:t>
            </a:r>
            <a:endParaRPr lang="en-US" sz="4600" b="1" dirty="0">
              <a:solidFill>
                <a:schemeClr val="tx1"/>
              </a:solidFill>
              <a:latin typeface="Century Gothic" pitchFamily="1" charset="0"/>
              <a:sym typeface="Century Gothic" pitchFamily="1" charset="0"/>
            </a:endParaRPr>
          </a:p>
        </p:txBody>
      </p:sp>
      <p:sp>
        <p:nvSpPr>
          <p:cNvPr id="88069" name="Rectangle 4"/>
          <p:cNvSpPr>
            <a:spLocks/>
          </p:cNvSpPr>
          <p:nvPr/>
        </p:nvSpPr>
        <p:spPr bwMode="auto">
          <a:xfrm>
            <a:off x="901700" y="4216400"/>
            <a:ext cx="92583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„иссохни!” </a:t>
            </a:r>
            <a:r>
              <a:rPr lang="ru-RU" sz="4600" b="1" dirty="0">
                <a:solidFill>
                  <a:schemeClr val="tx1"/>
                </a:solidFill>
                <a:latin typeface="Century Gothic" pitchFamily="1" charset="0"/>
                <a:sym typeface="Century Gothic" pitchFamily="1" charset="0"/>
              </a:rPr>
              <a:t>и реки твои Я иссушу</a:t>
            </a:r>
            <a:r>
              <a:rPr lang="ru-RU" sz="4600" b="1" dirty="0" smtClean="0">
                <a:solidFill>
                  <a:schemeClr val="tx1"/>
                </a:solidFill>
                <a:latin typeface="Century Gothic" pitchFamily="1" charset="0"/>
                <a:sym typeface="Century Gothic" pitchFamily="1" charset="0"/>
              </a:rPr>
              <a:t>, Который </a:t>
            </a:r>
            <a:r>
              <a:rPr lang="ru-RU" sz="4600" b="1" dirty="0">
                <a:solidFill>
                  <a:schemeClr val="tx1"/>
                </a:solidFill>
                <a:latin typeface="Century Gothic" pitchFamily="1" charset="0"/>
                <a:sym typeface="Century Gothic" pitchFamily="1" charset="0"/>
              </a:rPr>
              <a:t>говорит о Кире: пастырь Мой, и он исполнит всю волю </a:t>
            </a:r>
            <a:r>
              <a:rPr lang="ru-RU" sz="4600" b="1" dirty="0" smtClean="0">
                <a:solidFill>
                  <a:schemeClr val="tx1"/>
                </a:solidFill>
                <a:latin typeface="Century Gothic" pitchFamily="1" charset="0"/>
                <a:sym typeface="Century Gothic" pitchFamily="1" charset="0"/>
              </a:rPr>
              <a:t>Мою…</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9091" name="Rectangle 2"/>
          <p:cNvSpPr>
            <a:spLocks/>
          </p:cNvSpPr>
          <p:nvPr/>
        </p:nvSpPr>
        <p:spPr bwMode="auto">
          <a:xfrm>
            <a:off x="3784600" y="2438400"/>
            <a:ext cx="50927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скажет Иерусалиму:</a:t>
            </a:r>
            <a:endParaRPr lang="en-US" sz="4600" b="1" dirty="0">
              <a:solidFill>
                <a:schemeClr val="tx1"/>
              </a:solidFill>
              <a:latin typeface="Century Gothic" pitchFamily="1" charset="0"/>
              <a:sym typeface="Century Gothic" pitchFamily="1" charset="0"/>
            </a:endParaRPr>
          </a:p>
        </p:txBody>
      </p:sp>
      <p:sp>
        <p:nvSpPr>
          <p:cNvPr id="89092" name="Rectangle 3"/>
          <p:cNvSpPr>
            <a:spLocks/>
          </p:cNvSpPr>
          <p:nvPr/>
        </p:nvSpPr>
        <p:spPr bwMode="auto">
          <a:xfrm>
            <a:off x="3708400" y="838200"/>
            <a:ext cx="49530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Исаия</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44:27</a:t>
            </a:r>
            <a:r>
              <a:rPr lang="ru-RU" sz="3600" dirty="0" smtClean="0">
                <a:solidFill>
                  <a:schemeClr val="tx1"/>
                </a:solidFill>
                <a:ea typeface="ＭＳ Ｐゴシック" pitchFamily="1" charset="-128"/>
                <a:cs typeface="ＭＳ Ｐゴシック" pitchFamily="1" charset="-128"/>
              </a:rPr>
              <a:t>—</a:t>
            </a:r>
            <a:r>
              <a:rPr lang="en-US" sz="3600" b="1" dirty="0" smtClean="0">
                <a:solidFill>
                  <a:schemeClr val="tx1"/>
                </a:solidFill>
                <a:latin typeface="Century Gothic" pitchFamily="1" charset="0"/>
                <a:sym typeface="Century Gothic" pitchFamily="1" charset="0"/>
              </a:rPr>
              <a:t>45:1</a:t>
            </a:r>
            <a:endParaRPr lang="en-US" sz="3600" b="1" dirty="0">
              <a:solidFill>
                <a:schemeClr val="tx1"/>
              </a:solidFill>
              <a:latin typeface="Century Gothic" pitchFamily="1" charset="0"/>
              <a:sym typeface="Century Gothic" pitchFamily="1" charset="0"/>
            </a:endParaRPr>
          </a:p>
        </p:txBody>
      </p:sp>
      <p:sp>
        <p:nvSpPr>
          <p:cNvPr id="89093" name="Rectangle 4"/>
          <p:cNvSpPr>
            <a:spLocks/>
          </p:cNvSpPr>
          <p:nvPr/>
        </p:nvSpPr>
        <p:spPr bwMode="auto">
          <a:xfrm>
            <a:off x="1016000" y="4140200"/>
            <a:ext cx="9550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„ты </a:t>
            </a:r>
            <a:r>
              <a:rPr lang="ru-RU" sz="4600" b="1" dirty="0">
                <a:solidFill>
                  <a:schemeClr val="tx1"/>
                </a:solidFill>
                <a:latin typeface="Century Gothic" pitchFamily="1" charset="0"/>
                <a:sym typeface="Century Gothic" pitchFamily="1" charset="0"/>
              </a:rPr>
              <a:t>будешь построен</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 </a:t>
            </a:r>
          </a:p>
          <a:p>
            <a:pPr algn="l">
              <a:lnSpc>
                <a:spcPct val="90000"/>
              </a:lnSpc>
            </a:pPr>
            <a:r>
              <a:rPr lang="ru-RU" sz="4600" b="1" dirty="0">
                <a:solidFill>
                  <a:schemeClr val="tx1"/>
                </a:solidFill>
                <a:latin typeface="Century Gothic" pitchFamily="1" charset="0"/>
                <a:sym typeface="Century Gothic" pitchFamily="1" charset="0"/>
              </a:rPr>
              <a:t>и храму: </a:t>
            </a:r>
            <a:r>
              <a:rPr lang="ru-RU" sz="4600" b="1" dirty="0" smtClean="0">
                <a:solidFill>
                  <a:schemeClr val="tx1"/>
                </a:solidFill>
                <a:latin typeface="Century Gothic" pitchFamily="1" charset="0"/>
                <a:sym typeface="Century Gothic" pitchFamily="1" charset="0"/>
              </a:rPr>
              <a:t>„ты </a:t>
            </a:r>
            <a:r>
              <a:rPr lang="ru-RU" sz="4600" b="1" dirty="0">
                <a:solidFill>
                  <a:schemeClr val="tx1"/>
                </a:solidFill>
                <a:latin typeface="Century Gothic" pitchFamily="1" charset="0"/>
                <a:sym typeface="Century Gothic" pitchFamily="1" charset="0"/>
              </a:rPr>
              <a:t>будешь основан</a:t>
            </a:r>
            <a:r>
              <a:rPr lang="ru-RU" sz="4600" b="1" dirty="0" smtClean="0">
                <a:solidFill>
                  <a:schemeClr val="tx1"/>
                </a:solidFill>
                <a:latin typeface="Century Gothic" pitchFamily="1" charset="0"/>
                <a:sym typeface="Century Gothic" pitchFamily="1" charset="0"/>
              </a:rPr>
              <a:t>!”</a:t>
            </a:r>
            <a:endParaRPr lang="ru-RU" sz="4600" b="1" dirty="0">
              <a:solidFill>
                <a:schemeClr val="tx1"/>
              </a:solidFill>
              <a:latin typeface="Century Gothic" pitchFamily="1" charset="0"/>
              <a:sym typeface="Century Gothic" pitchFamily="1" charset="0"/>
            </a:endParaRPr>
          </a:p>
          <a:p>
            <a:pPr algn="l">
              <a:lnSpc>
                <a:spcPct val="90000"/>
              </a:lnSpc>
            </a:pPr>
            <a:r>
              <a:rPr lang="ru-RU" sz="4600" b="1" dirty="0">
                <a:solidFill>
                  <a:schemeClr val="tx1"/>
                </a:solidFill>
                <a:latin typeface="Century Gothic" pitchFamily="1" charset="0"/>
                <a:sym typeface="Century Gothic" pitchFamily="1" charset="0"/>
              </a:rPr>
              <a:t>Так говорит Господь помазаннику Своему Киру: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2"/>
          <p:cNvSpPr>
            <a:spLocks/>
          </p:cNvSpPr>
          <p:nvPr/>
        </p:nvSpPr>
        <p:spPr bwMode="auto">
          <a:xfrm>
            <a:off x="3594100" y="2527300"/>
            <a:ext cx="5791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держу тебя за правую руку, </a:t>
            </a:r>
            <a:endParaRPr lang="en-US" sz="4600" b="1" dirty="0">
              <a:solidFill>
                <a:schemeClr val="tx1"/>
              </a:solidFill>
              <a:latin typeface="Century Gothic" pitchFamily="1" charset="0"/>
              <a:sym typeface="Century Gothic" pitchFamily="1" charset="0"/>
            </a:endParaRPr>
          </a:p>
        </p:txBody>
      </p:sp>
      <p:sp>
        <p:nvSpPr>
          <p:cNvPr id="90116" name="Rectangle 3"/>
          <p:cNvSpPr>
            <a:spLocks/>
          </p:cNvSpPr>
          <p:nvPr/>
        </p:nvSpPr>
        <p:spPr bwMode="auto">
          <a:xfrm>
            <a:off x="901700" y="3810000"/>
            <a:ext cx="87757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чтобы покорить тебе народы, и сниму </a:t>
            </a:r>
            <a:r>
              <a:rPr lang="ru-RU" sz="4600" b="1" dirty="0" err="1">
                <a:solidFill>
                  <a:schemeClr val="tx1"/>
                </a:solidFill>
                <a:latin typeface="Century Gothic" pitchFamily="1" charset="0"/>
                <a:sym typeface="Century Gothic" pitchFamily="1" charset="0"/>
              </a:rPr>
              <a:t>поясы</a:t>
            </a:r>
            <a:r>
              <a:rPr lang="ru-RU" sz="4600" b="1" dirty="0">
                <a:solidFill>
                  <a:schemeClr val="tx1"/>
                </a:solidFill>
                <a:latin typeface="Century Gothic" pitchFamily="1" charset="0"/>
                <a:sym typeface="Century Gothic" pitchFamily="1" charset="0"/>
              </a:rPr>
              <a:t> с чресл царей, чтоб отворялись для тебя двери, и ворота не </a:t>
            </a:r>
            <a:r>
              <a:rPr lang="ru-RU" sz="4600" b="1" dirty="0" smtClean="0">
                <a:solidFill>
                  <a:schemeClr val="tx1"/>
                </a:solidFill>
                <a:latin typeface="Century Gothic" pitchFamily="1" charset="0"/>
                <a:sym typeface="Century Gothic" pitchFamily="1" charset="0"/>
              </a:rPr>
              <a:t>затворялись.</a:t>
            </a:r>
            <a:endParaRPr lang="en-US" sz="4600" b="1" dirty="0">
              <a:solidFill>
                <a:schemeClr val="tx1"/>
              </a:solidFill>
              <a:latin typeface="Century Gothic" pitchFamily="1" charset="0"/>
              <a:sym typeface="Century Gothic" pitchFamily="1" charset="0"/>
            </a:endParaRPr>
          </a:p>
        </p:txBody>
      </p:sp>
      <p:sp>
        <p:nvSpPr>
          <p:cNvPr id="90117" name="Rectangle 4"/>
          <p:cNvSpPr>
            <a:spLocks/>
          </p:cNvSpPr>
          <p:nvPr/>
        </p:nvSpPr>
        <p:spPr bwMode="auto">
          <a:xfrm>
            <a:off x="3708400" y="838200"/>
            <a:ext cx="48768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Исаия</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44:27</a:t>
            </a:r>
            <a:r>
              <a:rPr lang="ru-RU" sz="3600" dirty="0" smtClean="0">
                <a:solidFill>
                  <a:schemeClr val="tx1"/>
                </a:solidFill>
                <a:ea typeface="ＭＳ Ｐゴシック" pitchFamily="1" charset="-128"/>
                <a:cs typeface="ＭＳ Ｐゴシック" pitchFamily="1" charset="-128"/>
              </a:rPr>
              <a:t>—</a:t>
            </a:r>
            <a:r>
              <a:rPr lang="en-US" sz="3600" b="1" dirty="0" smtClean="0">
                <a:solidFill>
                  <a:schemeClr val="tx1"/>
                </a:solidFill>
                <a:latin typeface="Century Gothic" pitchFamily="1" charset="0"/>
                <a:sym typeface="Century Gothic" pitchFamily="1" charset="0"/>
              </a:rPr>
              <a:t>45:1</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39" name="Rectangle 2"/>
          <p:cNvSpPr>
            <a:spLocks/>
          </p:cNvSpPr>
          <p:nvPr/>
        </p:nvSpPr>
        <p:spPr bwMode="auto">
          <a:xfrm>
            <a:off x="4089400" y="838200"/>
            <a:ext cx="5715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 19</a:t>
            </a:r>
          </a:p>
        </p:txBody>
      </p:sp>
      <p:sp>
        <p:nvSpPr>
          <p:cNvPr id="91140" name="Rectangle 3"/>
          <p:cNvSpPr>
            <a:spLocks/>
          </p:cNvSpPr>
          <p:nvPr/>
        </p:nvSpPr>
        <p:spPr bwMode="auto">
          <a:xfrm>
            <a:off x="4203700" y="3060700"/>
            <a:ext cx="5753100" cy="135890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Шестой </a:t>
            </a:r>
            <a:r>
              <a:rPr lang="ru-RU" sz="4600" b="1" dirty="0">
                <a:solidFill>
                  <a:schemeClr val="tx1"/>
                </a:solidFill>
                <a:latin typeface="Century Gothic" pitchFamily="1" charset="0"/>
                <a:sym typeface="Century Gothic" pitchFamily="1" charset="0"/>
              </a:rPr>
              <a:t>Ангел вылил чашу свою</a:t>
            </a:r>
            <a:endParaRPr lang="en-US" sz="4600" b="1" dirty="0">
              <a:solidFill>
                <a:schemeClr val="tx1"/>
              </a:solidFill>
              <a:latin typeface="Century Gothic" pitchFamily="1" charset="0"/>
              <a:sym typeface="Century Gothic" pitchFamily="1" charset="0"/>
            </a:endParaRPr>
          </a:p>
        </p:txBody>
      </p:sp>
      <p:sp>
        <p:nvSpPr>
          <p:cNvPr id="91141" name="Rectangle 4"/>
          <p:cNvSpPr>
            <a:spLocks/>
          </p:cNvSpPr>
          <p:nvPr/>
        </p:nvSpPr>
        <p:spPr bwMode="auto">
          <a:xfrm>
            <a:off x="901700" y="3810000"/>
            <a:ext cx="8851900" cy="335280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в великую реку Евфрат: и высохла в ней вода, чтобы готов был путь царям от восхода солнечного...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2163" name="Rectangle 2"/>
          <p:cNvSpPr>
            <a:spLocks/>
          </p:cNvSpPr>
          <p:nvPr/>
        </p:nvSpPr>
        <p:spPr bwMode="auto">
          <a:xfrm>
            <a:off x="4089400" y="2832100"/>
            <a:ext cx="59055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город великий распался на три</a:t>
            </a:r>
            <a:endParaRPr lang="en-US" sz="4600" b="1" dirty="0">
              <a:solidFill>
                <a:schemeClr val="tx1"/>
              </a:solidFill>
              <a:latin typeface="Century Gothic" pitchFamily="1" charset="0"/>
              <a:sym typeface="Century Gothic" pitchFamily="1" charset="0"/>
            </a:endParaRPr>
          </a:p>
        </p:txBody>
      </p:sp>
      <p:sp>
        <p:nvSpPr>
          <p:cNvPr id="92164" name="Rectangle 3"/>
          <p:cNvSpPr>
            <a:spLocks/>
          </p:cNvSpPr>
          <p:nvPr/>
        </p:nvSpPr>
        <p:spPr bwMode="auto">
          <a:xfrm>
            <a:off x="901700" y="3835400"/>
            <a:ext cx="87249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части, и города языческие пали, и Вавилон великий </a:t>
            </a:r>
            <a:r>
              <a:rPr lang="ru-RU" sz="4600" b="1" dirty="0" err="1">
                <a:solidFill>
                  <a:schemeClr val="tx1"/>
                </a:solidFill>
                <a:latin typeface="Century Gothic" pitchFamily="1" charset="0"/>
                <a:sym typeface="Century Gothic" pitchFamily="1" charset="0"/>
              </a:rPr>
              <a:t>воспомянут</a:t>
            </a:r>
            <a:r>
              <a:rPr lang="ru-RU" sz="4600" b="1" dirty="0">
                <a:solidFill>
                  <a:schemeClr val="tx1"/>
                </a:solidFill>
                <a:latin typeface="Century Gothic" pitchFamily="1" charset="0"/>
                <a:sym typeface="Century Gothic" pitchFamily="1" charset="0"/>
              </a:rPr>
              <a:t> пред </a:t>
            </a:r>
            <a:r>
              <a:rPr lang="ru-RU" sz="4600" b="1" dirty="0" smtClean="0">
                <a:solidFill>
                  <a:schemeClr val="tx1"/>
                </a:solidFill>
                <a:latin typeface="Century Gothic" pitchFamily="1" charset="0"/>
                <a:sym typeface="Century Gothic" pitchFamily="1" charset="0"/>
              </a:rPr>
              <a:t>Богом…</a:t>
            </a:r>
            <a:endParaRPr lang="en-US" sz="4600" b="1" dirty="0">
              <a:solidFill>
                <a:schemeClr val="tx1"/>
              </a:solidFill>
              <a:latin typeface="Century Gothic" pitchFamily="1" charset="0"/>
              <a:sym typeface="Century Gothic" pitchFamily="1" charset="0"/>
            </a:endParaRPr>
          </a:p>
        </p:txBody>
      </p:sp>
      <p:sp>
        <p:nvSpPr>
          <p:cNvPr id="92165" name="Rectangle 4"/>
          <p:cNvSpPr>
            <a:spLocks/>
          </p:cNvSpPr>
          <p:nvPr/>
        </p:nvSpPr>
        <p:spPr bwMode="auto">
          <a:xfrm>
            <a:off x="4089400" y="838200"/>
            <a:ext cx="5715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 19</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736600" y="3124200"/>
            <a:ext cx="85344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чтобы дать ему чашу вина ярости гнева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93188" name="Rectangle 3"/>
          <p:cNvSpPr>
            <a:spLocks/>
          </p:cNvSpPr>
          <p:nvPr/>
        </p:nvSpPr>
        <p:spPr bwMode="auto">
          <a:xfrm>
            <a:off x="4089400" y="838200"/>
            <a:ext cx="5715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16:12, 19</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7" name="Rectangle 2"/>
          <p:cNvSpPr>
            <a:spLocks/>
          </p:cNvSpPr>
          <p:nvPr/>
        </p:nvSpPr>
        <p:spPr bwMode="auto">
          <a:xfrm>
            <a:off x="3429000" y="838200"/>
            <a:ext cx="4076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24:14</a:t>
            </a:r>
          </a:p>
        </p:txBody>
      </p:sp>
      <p:sp>
        <p:nvSpPr>
          <p:cNvPr id="21508" name="Rectangle 3"/>
          <p:cNvSpPr>
            <a:spLocks/>
          </p:cNvSpPr>
          <p:nvPr/>
        </p:nvSpPr>
        <p:spPr bwMode="auto">
          <a:xfrm>
            <a:off x="508000" y="4495800"/>
            <a:ext cx="9652000" cy="2717800"/>
          </a:xfrm>
          <a:prstGeom prst="rect">
            <a:avLst/>
          </a:prstGeom>
          <a:noFill/>
          <a:ln w="12700">
            <a:noFill/>
            <a:miter lim="800000"/>
            <a:headEnd/>
            <a:tailEnd/>
          </a:ln>
        </p:spPr>
        <p:txBody>
          <a:bodyPr lIns="0" tIns="0" rIns="457200" bIns="0" anchor="ctr"/>
          <a:lstStyle/>
          <a:p>
            <a:pPr algn="l">
              <a:lnSpc>
                <a:spcPct val="90000"/>
              </a:lnSpc>
            </a:pP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Евангелие Царствия по всей вселенной, во свидетельство всем народам; и тогда придет </a:t>
            </a:r>
            <a:r>
              <a:rPr lang="ru-RU" sz="4600" b="1" dirty="0" smtClean="0">
                <a:solidFill>
                  <a:schemeClr val="tx1"/>
                </a:solidFill>
                <a:latin typeface="Century Gothic" pitchFamily="1" charset="0"/>
                <a:sym typeface="Century Gothic" pitchFamily="1" charset="0"/>
              </a:rPr>
              <a:t>конец.</a:t>
            </a:r>
            <a:endParaRPr lang="en-US" sz="4600" b="1" dirty="0">
              <a:solidFill>
                <a:schemeClr val="tx1"/>
              </a:solidFill>
              <a:latin typeface="Century Gothic" pitchFamily="1" charset="0"/>
              <a:sym typeface="Century Gothic" pitchFamily="1" charset="0"/>
            </a:endParaRPr>
          </a:p>
        </p:txBody>
      </p:sp>
      <p:sp>
        <p:nvSpPr>
          <p:cNvPr id="21509" name="Rectangle 4"/>
          <p:cNvSpPr>
            <a:spLocks/>
          </p:cNvSpPr>
          <p:nvPr/>
        </p:nvSpPr>
        <p:spPr bwMode="auto">
          <a:xfrm>
            <a:off x="3479800" y="3289300"/>
            <a:ext cx="5791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проповедано будет сие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5235" name="Rectangle 2"/>
          <p:cNvSpPr>
            <a:spLocks/>
          </p:cNvSpPr>
          <p:nvPr/>
        </p:nvSpPr>
        <p:spPr bwMode="auto">
          <a:xfrm>
            <a:off x="203200" y="533400"/>
            <a:ext cx="4787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16:16</a:t>
            </a:r>
          </a:p>
        </p:txBody>
      </p:sp>
      <p:sp>
        <p:nvSpPr>
          <p:cNvPr id="101379" name="Rectangle 3"/>
          <p:cNvSpPr>
            <a:spLocks/>
          </p:cNvSpPr>
          <p:nvPr/>
        </p:nvSpPr>
        <p:spPr bwMode="auto">
          <a:xfrm>
            <a:off x="203200" y="1219200"/>
            <a:ext cx="7823200" cy="2717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defRPr/>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он собрал их на место, называемое </a:t>
            </a:r>
          </a:p>
          <a:p>
            <a:pPr algn="l">
              <a:lnSpc>
                <a:spcPct val="90000"/>
              </a:lnSpc>
              <a:defRPr/>
            </a:pPr>
            <a:r>
              <a:rPr lang="ru-RU" sz="4600" b="1" dirty="0">
                <a:solidFill>
                  <a:schemeClr val="tx1"/>
                </a:solidFill>
                <a:latin typeface="Century Gothic" pitchFamily="1" charset="0"/>
                <a:sym typeface="Century Gothic" pitchFamily="1" charset="0"/>
              </a:rPr>
              <a:t>по-еврейски </a:t>
            </a:r>
            <a:r>
              <a:rPr lang="ru-RU" sz="4600" b="1" dirty="0" smtClean="0">
                <a:solidFill>
                  <a:schemeClr val="tx1"/>
                </a:solidFill>
                <a:latin typeface="Century Gothic" pitchFamily="1" charset="0"/>
                <a:sym typeface="Century Gothic" pitchFamily="1" charset="0"/>
              </a:rPr>
              <a:t>Армагеддон.</a:t>
            </a:r>
            <a:endParaRPr lang="en-US" sz="4600" b="1" dirty="0">
              <a:solidFill>
                <a:schemeClr val="tx1"/>
              </a:solidFill>
              <a:latin typeface="Century Gothic" pitchFamily="1" charset="0"/>
              <a:sym typeface="Century Gothic" pitchFamily="1" charset="0"/>
            </a:endParaRPr>
          </a:p>
        </p:txBody>
      </p:sp>
      <p:sp>
        <p:nvSpPr>
          <p:cNvPr id="95237" name="Rectangle 4"/>
          <p:cNvSpPr>
            <a:spLocks/>
          </p:cNvSpPr>
          <p:nvPr/>
        </p:nvSpPr>
        <p:spPr bwMode="auto">
          <a:xfrm>
            <a:off x="1041400" y="5791200"/>
            <a:ext cx="8064500" cy="635000"/>
          </a:xfrm>
          <a:prstGeom prst="rect">
            <a:avLst/>
          </a:prstGeom>
          <a:noFill/>
          <a:ln w="12700">
            <a:noFill/>
            <a:miter lim="800000"/>
            <a:headEnd/>
            <a:tailEnd/>
          </a:ln>
        </p:spPr>
        <p:txBody>
          <a:bodyPr lIns="0" tIns="0" rIns="457200" bIns="0" anchor="ctr"/>
          <a:lstStyle/>
          <a:p>
            <a:pPr algn="l">
              <a:lnSpc>
                <a:spcPct val="90000"/>
              </a:lnSpc>
            </a:pPr>
            <a:r>
              <a:rPr lang="en-US" sz="3600" b="1">
                <a:solidFill>
                  <a:srgbClr val="000000"/>
                </a:solidFill>
                <a:latin typeface="Century Gothic" pitchFamily="1" charset="0"/>
                <a:sym typeface="Century Gothic" pitchFamily="1" charset="0"/>
              </a:rPr>
              <a:t>HAR-MEGUIDON = </a:t>
            </a:r>
            <a:r>
              <a:rPr lang="ru-RU" sz="3600" b="1">
                <a:solidFill>
                  <a:srgbClr val="000000"/>
                </a:solidFill>
                <a:latin typeface="Century Gothic" pitchFamily="1" charset="0"/>
                <a:sym typeface="Century Gothic" pitchFamily="1" charset="0"/>
              </a:rPr>
              <a:t>ВОЗВЫШЕННОСТЬ МЕГИДДО</a:t>
            </a:r>
            <a:endParaRPr lang="en-US" sz="3600" b="1">
              <a:solidFill>
                <a:srgbClr val="000000"/>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9331" name="Rectangle 2"/>
          <p:cNvSpPr>
            <a:spLocks/>
          </p:cNvSpPr>
          <p:nvPr/>
        </p:nvSpPr>
        <p:spPr bwMode="auto">
          <a:xfrm>
            <a:off x="4406900" y="838200"/>
            <a:ext cx="5245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7:1-3</a:t>
            </a:r>
          </a:p>
        </p:txBody>
      </p:sp>
      <p:sp>
        <p:nvSpPr>
          <p:cNvPr id="99332" name="Rectangle 3"/>
          <p:cNvSpPr>
            <a:spLocks/>
          </p:cNvSpPr>
          <p:nvPr/>
        </p:nvSpPr>
        <p:spPr bwMode="auto">
          <a:xfrm>
            <a:off x="4241800" y="2298700"/>
            <a:ext cx="59563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после сего видел я четырех</a:t>
            </a:r>
            <a:endParaRPr lang="en-US" sz="4600" b="1" dirty="0">
              <a:solidFill>
                <a:schemeClr val="tx1"/>
              </a:solidFill>
              <a:latin typeface="Century Gothic" pitchFamily="1" charset="0"/>
              <a:sym typeface="Century Gothic" pitchFamily="1" charset="0"/>
            </a:endParaRPr>
          </a:p>
        </p:txBody>
      </p:sp>
      <p:sp>
        <p:nvSpPr>
          <p:cNvPr id="99333" name="Rectangle 4"/>
          <p:cNvSpPr>
            <a:spLocks/>
          </p:cNvSpPr>
          <p:nvPr/>
        </p:nvSpPr>
        <p:spPr bwMode="auto">
          <a:xfrm>
            <a:off x="876300" y="3581400"/>
            <a:ext cx="88900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Ангелов, стоящих на четырех углах земли, держащих четыре ветра земли, чтобы не дул ветер ни на землю, ни на </a:t>
            </a:r>
            <a:r>
              <a:rPr lang="ru-RU" sz="4600" b="1" dirty="0" smtClean="0">
                <a:solidFill>
                  <a:schemeClr val="tx1"/>
                </a:solidFill>
                <a:latin typeface="Century Gothic" pitchFamily="1" charset="0"/>
                <a:sym typeface="Century Gothic" pitchFamily="1" charset="0"/>
              </a:rPr>
              <a:t>море…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5" name="Rectangle 2"/>
          <p:cNvSpPr>
            <a:spLocks/>
          </p:cNvSpPr>
          <p:nvPr/>
        </p:nvSpPr>
        <p:spPr bwMode="auto">
          <a:xfrm>
            <a:off x="3962400" y="2222500"/>
            <a:ext cx="60706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…ни </a:t>
            </a:r>
            <a:r>
              <a:rPr lang="ru-RU" sz="4600" b="1" dirty="0">
                <a:solidFill>
                  <a:schemeClr val="tx1"/>
                </a:solidFill>
                <a:latin typeface="Century Gothic" pitchFamily="1" charset="0"/>
                <a:sym typeface="Century Gothic" pitchFamily="1" charset="0"/>
              </a:rPr>
              <a:t>на какое дерево</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 видел я</a:t>
            </a:r>
            <a:endParaRPr lang="en-US" sz="4600" b="1" dirty="0">
              <a:solidFill>
                <a:schemeClr val="tx1"/>
              </a:solidFill>
              <a:latin typeface="Century Gothic" pitchFamily="1" charset="0"/>
              <a:sym typeface="Century Gothic" pitchFamily="1" charset="0"/>
            </a:endParaRPr>
          </a:p>
        </p:txBody>
      </p:sp>
      <p:sp>
        <p:nvSpPr>
          <p:cNvPr id="100356" name="Rectangle 3"/>
          <p:cNvSpPr>
            <a:spLocks/>
          </p:cNvSpPr>
          <p:nvPr/>
        </p:nvSpPr>
        <p:spPr bwMode="auto">
          <a:xfrm>
            <a:off x="876300" y="3810000"/>
            <a:ext cx="91821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иного Ангела, восходящего от востока солнца и имеющего печать Бога живого. И воскликнул он громким голосом к четырем </a:t>
            </a:r>
            <a:r>
              <a:rPr lang="ru-RU" sz="4600" b="1" dirty="0" smtClean="0">
                <a:solidFill>
                  <a:schemeClr val="tx1"/>
                </a:solidFill>
                <a:latin typeface="Century Gothic" pitchFamily="1" charset="0"/>
                <a:sym typeface="Century Gothic" pitchFamily="1" charset="0"/>
              </a:rPr>
              <a:t>Ангелам…</a:t>
            </a:r>
            <a:endParaRPr lang="en-US" sz="4600" b="1" dirty="0">
              <a:solidFill>
                <a:schemeClr val="tx1"/>
              </a:solidFill>
              <a:latin typeface="Century Gothic" pitchFamily="1" charset="0"/>
              <a:sym typeface="Century Gothic" pitchFamily="1" charset="0"/>
            </a:endParaRPr>
          </a:p>
        </p:txBody>
      </p:sp>
      <p:sp>
        <p:nvSpPr>
          <p:cNvPr id="100357" name="Rectangle 4"/>
          <p:cNvSpPr>
            <a:spLocks/>
          </p:cNvSpPr>
          <p:nvPr/>
        </p:nvSpPr>
        <p:spPr bwMode="auto">
          <a:xfrm>
            <a:off x="4406900" y="838200"/>
            <a:ext cx="4864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7:1-3</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9" name="Rectangle 2"/>
          <p:cNvSpPr>
            <a:spLocks/>
          </p:cNvSpPr>
          <p:nvPr/>
        </p:nvSpPr>
        <p:spPr bwMode="auto">
          <a:xfrm>
            <a:off x="3746500" y="2451100"/>
            <a:ext cx="5753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…которым </a:t>
            </a:r>
            <a:r>
              <a:rPr lang="ru-RU" sz="4600" b="1" dirty="0">
                <a:solidFill>
                  <a:schemeClr val="tx1"/>
                </a:solidFill>
                <a:latin typeface="Century Gothic" pitchFamily="1" charset="0"/>
                <a:sym typeface="Century Gothic" pitchFamily="1" charset="0"/>
              </a:rPr>
              <a:t>дано вредить земле и</a:t>
            </a:r>
            <a:endParaRPr lang="en-US" sz="4600" b="1" dirty="0">
              <a:solidFill>
                <a:schemeClr val="tx1"/>
              </a:solidFill>
              <a:latin typeface="Century Gothic" pitchFamily="1" charset="0"/>
              <a:sym typeface="Century Gothic" pitchFamily="1" charset="0"/>
            </a:endParaRPr>
          </a:p>
        </p:txBody>
      </p:sp>
      <p:sp>
        <p:nvSpPr>
          <p:cNvPr id="101380" name="Rectangle 3"/>
          <p:cNvSpPr>
            <a:spLocks/>
          </p:cNvSpPr>
          <p:nvPr/>
        </p:nvSpPr>
        <p:spPr bwMode="auto">
          <a:xfrm>
            <a:off x="4406900" y="838200"/>
            <a:ext cx="50927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7:1-3</a:t>
            </a:r>
          </a:p>
        </p:txBody>
      </p:sp>
      <p:sp>
        <p:nvSpPr>
          <p:cNvPr id="101381" name="Rectangle 4"/>
          <p:cNvSpPr>
            <a:spLocks/>
          </p:cNvSpPr>
          <p:nvPr/>
        </p:nvSpPr>
        <p:spPr bwMode="auto">
          <a:xfrm>
            <a:off x="876300" y="3733800"/>
            <a:ext cx="92456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морю, говоря</a:t>
            </a:r>
            <a:r>
              <a:rPr lang="ru-RU" sz="4600" b="1" dirty="0" smtClean="0">
                <a:solidFill>
                  <a:schemeClr val="tx1"/>
                </a:solidFill>
                <a:latin typeface="Century Gothic" pitchFamily="1" charset="0"/>
                <a:sym typeface="Century Gothic" pitchFamily="1" charset="0"/>
              </a:rPr>
              <a:t>: не </a:t>
            </a:r>
            <a:r>
              <a:rPr lang="ru-RU" sz="4600" b="1" dirty="0">
                <a:solidFill>
                  <a:schemeClr val="tx1"/>
                </a:solidFill>
                <a:latin typeface="Century Gothic" pitchFamily="1" charset="0"/>
                <a:sym typeface="Century Gothic" pitchFamily="1" charset="0"/>
              </a:rPr>
              <a:t>делайте вреда ни земле, ни морю, ни деревам, доколе не положим печати на челах рабов Бога </a:t>
            </a:r>
            <a:r>
              <a:rPr lang="ru-RU" sz="4600" b="1" dirty="0" smtClean="0">
                <a:solidFill>
                  <a:schemeClr val="tx1"/>
                </a:solidFill>
                <a:latin typeface="Century Gothic" pitchFamily="1" charset="0"/>
                <a:sym typeface="Century Gothic" pitchFamily="1" charset="0"/>
              </a:rPr>
              <a:t>нашего.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3427" name="Rectangle 2"/>
          <p:cNvSpPr>
            <a:spLocks/>
          </p:cNvSpPr>
          <p:nvPr/>
        </p:nvSpPr>
        <p:spPr bwMode="auto">
          <a:xfrm>
            <a:off x="4254500" y="838200"/>
            <a:ext cx="5905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22:11, 12</a:t>
            </a:r>
          </a:p>
        </p:txBody>
      </p:sp>
      <p:sp>
        <p:nvSpPr>
          <p:cNvPr id="103428" name="Rectangle 3"/>
          <p:cNvSpPr>
            <a:spLocks/>
          </p:cNvSpPr>
          <p:nvPr/>
        </p:nvSpPr>
        <p:spPr bwMode="auto">
          <a:xfrm>
            <a:off x="889000" y="3581400"/>
            <a:ext cx="89535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Неправедный </a:t>
            </a:r>
            <a:r>
              <a:rPr lang="ru-RU" sz="4600" b="1" dirty="0">
                <a:solidFill>
                  <a:schemeClr val="tx1"/>
                </a:solidFill>
                <a:latin typeface="Century Gothic" pitchFamily="1" charset="0"/>
                <a:sym typeface="Century Gothic" pitchFamily="1" charset="0"/>
              </a:rPr>
              <a:t>пусть еще делает неправду, нечистый пусть еще сквернится; праведный да творит правду еще, и </a:t>
            </a:r>
            <a:r>
              <a:rPr lang="ru-RU" sz="4600" b="1" dirty="0" smtClean="0">
                <a:solidFill>
                  <a:schemeClr val="tx1"/>
                </a:solidFill>
                <a:latin typeface="Century Gothic" pitchFamily="1" charset="0"/>
                <a:sym typeface="Century Gothic" pitchFamily="1" charset="0"/>
              </a:rPr>
              <a:t>святой </a:t>
            </a:r>
            <a:r>
              <a:rPr lang="ru-RU" sz="4600" b="1" dirty="0">
                <a:solidFill>
                  <a:schemeClr val="tx1"/>
                </a:solidFill>
                <a:latin typeface="Century Gothic" pitchFamily="1" charset="0"/>
                <a:sym typeface="Century Gothic" pitchFamily="1" charset="0"/>
              </a:rPr>
              <a:t>да освящается еще.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4451" name="Rectangle 2"/>
          <p:cNvSpPr>
            <a:spLocks/>
          </p:cNvSpPr>
          <p:nvPr/>
        </p:nvSpPr>
        <p:spPr bwMode="auto">
          <a:xfrm>
            <a:off x="889000" y="3835400"/>
            <a:ext cx="90170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Се, гряду скоро, и возмездие Мое со Мною, чтобы воздать каждому по делам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104452" name="Rectangle 3"/>
          <p:cNvSpPr>
            <a:spLocks/>
          </p:cNvSpPr>
          <p:nvPr/>
        </p:nvSpPr>
        <p:spPr bwMode="auto">
          <a:xfrm>
            <a:off x="4254500" y="838200"/>
            <a:ext cx="5905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22:11, 12</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4546600" y="838200"/>
            <a:ext cx="4191000" cy="635000"/>
          </a:xfrm>
          <a:prstGeom prst="rect">
            <a:avLst/>
          </a:prstGeom>
          <a:noFill/>
          <a:ln w="12700">
            <a:noFill/>
            <a:miter lim="800000"/>
            <a:headEnd/>
            <a:tailEnd/>
          </a:ln>
        </p:spPr>
        <p:txBody>
          <a:bodyPr lIns="0" tIns="0" rIns="457200" bIns="0" anchor="ctr"/>
          <a:lstStyle/>
          <a:p>
            <a:pPr algn="l"/>
            <a:r>
              <a:rPr lang="ru-RU" sz="3600" b="1" dirty="0">
                <a:solidFill>
                  <a:schemeClr val="tx1"/>
                </a:solidFill>
                <a:latin typeface="Century Gothic" pitchFamily="1" charset="0"/>
                <a:sym typeface="Century Gothic" pitchFamily="1" charset="0"/>
              </a:rPr>
              <a:t>Деяния</a:t>
            </a:r>
            <a:r>
              <a:rPr lang="en-US" sz="3600" b="1" dirty="0">
                <a:solidFill>
                  <a:schemeClr val="tx1"/>
                </a:solidFill>
                <a:latin typeface="Century Gothic" pitchFamily="1" charset="0"/>
                <a:sym typeface="Century Gothic" pitchFamily="1" charset="0"/>
              </a:rPr>
              <a:t> 3:19</a:t>
            </a:r>
            <a:r>
              <a:rPr lang="ru-RU" sz="3600" b="1" dirty="0">
                <a:solidFill>
                  <a:schemeClr val="tx1"/>
                </a:solidFill>
                <a:latin typeface="Century Gothic" pitchFamily="1" charset="0"/>
                <a:sym typeface="Century Gothic" pitchFamily="1" charset="0"/>
              </a:rPr>
              <a:t>, 20</a:t>
            </a:r>
            <a:endParaRPr lang="en-US" sz="3600" b="1" dirty="0">
              <a:solidFill>
                <a:schemeClr val="tx1"/>
              </a:solidFill>
              <a:latin typeface="Century Gothic" pitchFamily="1" charset="0"/>
              <a:sym typeface="Century Gothic" pitchFamily="1" charset="0"/>
            </a:endParaRPr>
          </a:p>
        </p:txBody>
      </p:sp>
      <p:sp>
        <p:nvSpPr>
          <p:cNvPr id="22532" name="Rectangle 3"/>
          <p:cNvSpPr>
            <a:spLocks/>
          </p:cNvSpPr>
          <p:nvPr/>
        </p:nvSpPr>
        <p:spPr bwMode="auto">
          <a:xfrm>
            <a:off x="952500" y="3962400"/>
            <a:ext cx="88519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обратитесь, чтобы загладились грехи ваши, да придут времена отрады от лица </a:t>
            </a:r>
            <a:r>
              <a:rPr lang="ru-RU" sz="4600" b="1" dirty="0" smtClean="0">
                <a:solidFill>
                  <a:schemeClr val="tx1"/>
                </a:solidFill>
                <a:latin typeface="Century Gothic" pitchFamily="1" charset="0"/>
                <a:sym typeface="Century Gothic" pitchFamily="1" charset="0"/>
              </a:rPr>
              <a:t>Господа.</a:t>
            </a:r>
            <a:endParaRPr lang="en-US" sz="4600" b="1" dirty="0">
              <a:solidFill>
                <a:schemeClr val="tx1"/>
              </a:solidFill>
              <a:latin typeface="Century Gothic" pitchFamily="1" charset="0"/>
              <a:sym typeface="Century Gothic" pitchFamily="1" charset="0"/>
            </a:endParaRPr>
          </a:p>
        </p:txBody>
      </p:sp>
      <p:sp>
        <p:nvSpPr>
          <p:cNvPr id="22533" name="Rectangle 4"/>
          <p:cNvSpPr>
            <a:spLocks/>
          </p:cNvSpPr>
          <p:nvPr/>
        </p:nvSpPr>
        <p:spPr bwMode="auto">
          <a:xfrm>
            <a:off x="4473575" y="3060700"/>
            <a:ext cx="48387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покайтесь 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6499" name="Rectangle 2"/>
          <p:cNvSpPr>
            <a:spLocks/>
          </p:cNvSpPr>
          <p:nvPr/>
        </p:nvSpPr>
        <p:spPr bwMode="auto">
          <a:xfrm>
            <a:off x="4851400" y="838200"/>
            <a:ext cx="44577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22:7</a:t>
            </a:r>
          </a:p>
        </p:txBody>
      </p:sp>
      <p:sp>
        <p:nvSpPr>
          <p:cNvPr id="106500" name="Rectangle 3"/>
          <p:cNvSpPr>
            <a:spLocks/>
          </p:cNvSpPr>
          <p:nvPr/>
        </p:nvSpPr>
        <p:spPr bwMode="auto">
          <a:xfrm>
            <a:off x="876300" y="4140200"/>
            <a:ext cx="9042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Се</a:t>
            </a:r>
            <a:r>
              <a:rPr lang="ru-RU" sz="4600" b="1" dirty="0">
                <a:solidFill>
                  <a:schemeClr val="tx1"/>
                </a:solidFill>
                <a:latin typeface="Century Gothic" pitchFamily="1" charset="0"/>
                <a:sym typeface="Century Gothic" pitchFamily="1" charset="0"/>
              </a:rPr>
              <a:t>, гряду скоро: блажен соблюдающий слова пророчества книги </a:t>
            </a:r>
            <a:r>
              <a:rPr lang="ru-RU" sz="4600" b="1" dirty="0" smtClean="0">
                <a:solidFill>
                  <a:schemeClr val="tx1"/>
                </a:solidFill>
                <a:latin typeface="Century Gothic" pitchFamily="1" charset="0"/>
                <a:sym typeface="Century Gothic" pitchFamily="1" charset="0"/>
              </a:rPr>
              <a:t>сей.</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9571" name="Rectangle 2"/>
          <p:cNvSpPr>
            <a:spLocks/>
          </p:cNvSpPr>
          <p:nvPr/>
        </p:nvSpPr>
        <p:spPr bwMode="auto">
          <a:xfrm>
            <a:off x="1219200" y="698500"/>
            <a:ext cx="8153400" cy="812800"/>
          </a:xfrm>
          <a:prstGeom prst="rect">
            <a:avLst/>
          </a:prstGeom>
          <a:noFill/>
          <a:ln w="12700">
            <a:noFill/>
            <a:miter lim="800000"/>
            <a:headEnd/>
            <a:tailEnd/>
          </a:ln>
        </p:spPr>
        <p:txBody>
          <a:bodyPr lIns="0" tIns="0" rIns="457200" bIns="0" anchor="ctr"/>
          <a:lstStyle/>
          <a:p>
            <a:pPr algn="l"/>
            <a:r>
              <a:rPr lang="ru-RU" sz="4800" b="1">
                <a:solidFill>
                  <a:schemeClr val="tx1"/>
                </a:solidFill>
                <a:latin typeface="Times" pitchFamily="1" charset="0"/>
                <a:cs typeface="Times" pitchFamily="1" charset="0"/>
                <a:sym typeface="Times" pitchFamily="1" charset="0"/>
              </a:rPr>
              <a:t>СЕДЬМАЯ ЯЗВА</a:t>
            </a:r>
            <a:endParaRPr lang="en-US" sz="48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0595" name="Rectangle 2"/>
          <p:cNvSpPr>
            <a:spLocks/>
          </p:cNvSpPr>
          <p:nvPr/>
        </p:nvSpPr>
        <p:spPr bwMode="auto">
          <a:xfrm>
            <a:off x="5118100" y="838200"/>
            <a:ext cx="48387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16:17</a:t>
            </a:r>
          </a:p>
        </p:txBody>
      </p:sp>
      <p:sp>
        <p:nvSpPr>
          <p:cNvPr id="110596" name="Rectangle 3"/>
          <p:cNvSpPr>
            <a:spLocks/>
          </p:cNvSpPr>
          <p:nvPr/>
        </p:nvSpPr>
        <p:spPr bwMode="auto">
          <a:xfrm>
            <a:off x="876300" y="2717800"/>
            <a:ext cx="8991600" cy="45212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Седьмой </a:t>
            </a:r>
            <a:r>
              <a:rPr lang="ru-RU" sz="4600" b="1" dirty="0">
                <a:solidFill>
                  <a:schemeClr val="tx1"/>
                </a:solidFill>
                <a:latin typeface="Century Gothic" pitchFamily="1" charset="0"/>
                <a:sym typeface="Century Gothic" pitchFamily="1" charset="0"/>
              </a:rPr>
              <a:t>Ангел вылил чашу свою на воздух: и из храма небесного от престола раздался громкий голос, говорящий: совершилось</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1619" name="Rectangle 2"/>
          <p:cNvSpPr>
            <a:spLocks/>
          </p:cNvSpPr>
          <p:nvPr/>
        </p:nvSpPr>
        <p:spPr bwMode="auto">
          <a:xfrm>
            <a:off x="4749800" y="838200"/>
            <a:ext cx="5410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16:18-20</a:t>
            </a:r>
          </a:p>
        </p:txBody>
      </p:sp>
      <p:sp>
        <p:nvSpPr>
          <p:cNvPr id="111620" name="Rectangle 3"/>
          <p:cNvSpPr>
            <a:spLocks/>
          </p:cNvSpPr>
          <p:nvPr/>
        </p:nvSpPr>
        <p:spPr bwMode="auto">
          <a:xfrm>
            <a:off x="431800" y="3581400"/>
            <a:ext cx="97282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произошли молнии, громы и голоса, и сделалось великое землетрясение, какого не бывало с тех пор, как люди на земле. Такое землетрясение! Так великое</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2643" name="Rectangle 2"/>
          <p:cNvSpPr>
            <a:spLocks/>
          </p:cNvSpPr>
          <p:nvPr/>
        </p:nvSpPr>
        <p:spPr bwMode="auto">
          <a:xfrm>
            <a:off x="4572000" y="1828800"/>
            <a:ext cx="5918200" cy="1435100"/>
          </a:xfrm>
          <a:prstGeom prst="rect">
            <a:avLst/>
          </a:prstGeom>
          <a:noFill/>
          <a:ln w="12700">
            <a:noFill/>
            <a:miter lim="800000"/>
            <a:headEnd/>
            <a:tailEnd/>
          </a:ln>
        </p:spPr>
        <p:txBody>
          <a:bodyPr lIns="0" tIns="0" rIns="457200" bIns="0" anchor="ctr"/>
          <a:lstStyle/>
          <a:p>
            <a:pPr algn="l">
              <a:lnSpc>
                <a:spcPct val="90000"/>
              </a:lnSpc>
            </a:pPr>
            <a:endParaRPr lang="ru-RU" sz="4600" b="1">
              <a:solidFill>
                <a:schemeClr val="tx1"/>
              </a:solidFill>
              <a:latin typeface="Century Gothic" pitchFamily="1" charset="0"/>
              <a:sym typeface="Century Gothic" pitchFamily="1" charset="0"/>
            </a:endParaRPr>
          </a:p>
        </p:txBody>
      </p:sp>
      <p:sp>
        <p:nvSpPr>
          <p:cNvPr id="112644" name="Rectangle 3"/>
          <p:cNvSpPr>
            <a:spLocks/>
          </p:cNvSpPr>
          <p:nvPr/>
        </p:nvSpPr>
        <p:spPr bwMode="auto">
          <a:xfrm>
            <a:off x="736600" y="3733800"/>
            <a:ext cx="91440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…и города языческие пали… И всякий остров убежал, и гор не </a:t>
            </a:r>
            <a:r>
              <a:rPr lang="ru-RU" sz="4600" b="1" dirty="0" smtClean="0">
                <a:solidFill>
                  <a:schemeClr val="tx1"/>
                </a:solidFill>
                <a:latin typeface="Century Gothic" pitchFamily="1" charset="0"/>
                <a:sym typeface="Century Gothic" pitchFamily="1" charset="0"/>
              </a:rPr>
              <a:t>стало.</a:t>
            </a:r>
            <a:endParaRPr lang="en-US" sz="4600" b="1" dirty="0">
              <a:solidFill>
                <a:schemeClr val="tx1"/>
              </a:solidFill>
              <a:latin typeface="Century Gothic" pitchFamily="1" charset="0"/>
              <a:sym typeface="Century Gothic" pitchFamily="1" charset="0"/>
            </a:endParaRPr>
          </a:p>
        </p:txBody>
      </p:sp>
      <p:sp>
        <p:nvSpPr>
          <p:cNvPr id="112645" name="Rectangle 4"/>
          <p:cNvSpPr>
            <a:spLocks/>
          </p:cNvSpPr>
          <p:nvPr/>
        </p:nvSpPr>
        <p:spPr bwMode="auto">
          <a:xfrm>
            <a:off x="4749800" y="838200"/>
            <a:ext cx="5410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16:18-20</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3667" name="Rectangle 2"/>
          <p:cNvSpPr>
            <a:spLocks/>
          </p:cNvSpPr>
          <p:nvPr/>
        </p:nvSpPr>
        <p:spPr bwMode="auto">
          <a:xfrm>
            <a:off x="4978400" y="838200"/>
            <a:ext cx="4597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16:21</a:t>
            </a:r>
          </a:p>
        </p:txBody>
      </p:sp>
      <p:sp>
        <p:nvSpPr>
          <p:cNvPr id="113668" name="Rectangle 3"/>
          <p:cNvSpPr>
            <a:spLocks/>
          </p:cNvSpPr>
          <p:nvPr/>
        </p:nvSpPr>
        <p:spPr bwMode="auto">
          <a:xfrm>
            <a:off x="685800" y="4559300"/>
            <a:ext cx="9474200" cy="2070100"/>
          </a:xfrm>
          <a:prstGeom prst="rect">
            <a:avLst/>
          </a:prstGeom>
          <a:noFill/>
          <a:ln w="12700">
            <a:noFill/>
            <a:miter lim="800000"/>
            <a:headEnd/>
            <a:tailEnd/>
          </a:ln>
        </p:spPr>
        <p:txBody>
          <a:bodyPr lIns="0" tIns="0" rIns="457200" bIns="0" anchor="ctr"/>
          <a:lstStyle/>
          <a:p>
            <a:pPr algn="l">
              <a:lnSpc>
                <a:spcPct val="90000"/>
              </a:lnSpc>
            </a:pP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И град, величиною в талант, пал с неба на людей</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4691" name="Rectangle 2"/>
          <p:cNvSpPr>
            <a:spLocks/>
          </p:cNvSpPr>
          <p:nvPr/>
        </p:nvSpPr>
        <p:spPr bwMode="auto">
          <a:xfrm>
            <a:off x="5537200" y="838200"/>
            <a:ext cx="3556000" cy="635000"/>
          </a:xfrm>
          <a:prstGeom prst="rect">
            <a:avLst/>
          </a:prstGeom>
          <a:noFill/>
          <a:ln w="12700">
            <a:noFill/>
            <a:miter lim="800000"/>
            <a:headEnd/>
            <a:tailEnd/>
          </a:ln>
        </p:spPr>
        <p:txBody>
          <a:bodyPr lIns="0" tIns="0" rIns="457200" bIns="0" anchor="ctr"/>
          <a:lstStyle/>
          <a:p>
            <a:pPr algn="l">
              <a:lnSpc>
                <a:spcPct val="90000"/>
              </a:lnSpc>
            </a:pPr>
            <a:r>
              <a:rPr lang="ru-RU" sz="3600" b="1">
                <a:solidFill>
                  <a:schemeClr val="tx1"/>
                </a:solidFill>
                <a:latin typeface="Century Gothic" pitchFamily="1" charset="0"/>
                <a:sym typeface="Century Gothic" pitchFamily="1" charset="0"/>
              </a:rPr>
              <a:t>Иов</a:t>
            </a:r>
            <a:r>
              <a:rPr lang="en-US" sz="3600" b="1">
                <a:solidFill>
                  <a:schemeClr val="tx1"/>
                </a:solidFill>
                <a:latin typeface="Century Gothic" pitchFamily="1" charset="0"/>
                <a:sym typeface="Century Gothic" pitchFamily="1" charset="0"/>
              </a:rPr>
              <a:t> 38:22, 23</a:t>
            </a:r>
          </a:p>
        </p:txBody>
      </p:sp>
      <p:sp>
        <p:nvSpPr>
          <p:cNvPr id="114692" name="Rectangle 4"/>
          <p:cNvSpPr>
            <a:spLocks/>
          </p:cNvSpPr>
          <p:nvPr/>
        </p:nvSpPr>
        <p:spPr bwMode="auto">
          <a:xfrm>
            <a:off x="152400" y="3886200"/>
            <a:ext cx="103378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Входил </a:t>
            </a:r>
            <a:r>
              <a:rPr lang="ru-RU" sz="4600" b="1" dirty="0">
                <a:solidFill>
                  <a:schemeClr val="tx1"/>
                </a:solidFill>
                <a:latin typeface="Century Gothic" pitchFamily="1" charset="0"/>
                <a:sym typeface="Century Gothic" pitchFamily="1" charset="0"/>
              </a:rPr>
              <a:t>ли ты в хранилища снега и видел ли сокровищницы града, которые берегу Я на время смутное, на день битвы </a:t>
            </a:r>
            <a:endParaRPr lang="ru-RU" sz="4600" b="1" dirty="0" smtClean="0">
              <a:solidFill>
                <a:schemeClr val="tx1"/>
              </a:solidFill>
              <a:latin typeface="Century Gothic" pitchFamily="1" charset="0"/>
              <a:sym typeface="Century Gothic" pitchFamily="1" charset="0"/>
            </a:endParaRPr>
          </a:p>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войны</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437</TotalTime>
  <Pages>0</Pages>
  <Words>5880</Words>
  <Characters>0</Characters>
  <Application>Microsoft Office PowerPoint</Application>
  <PresentationFormat>Произвольный</PresentationFormat>
  <Lines>0</Lines>
  <Paragraphs>536</Paragraphs>
  <Slides>109</Slides>
  <Notes>108</Notes>
  <HiddenSlides>0</HiddenSlides>
  <MMClips>0</MMClips>
  <ScaleCrop>false</ScaleCrop>
  <HeadingPairs>
    <vt:vector size="4" baseType="variant">
      <vt:variant>
        <vt:lpstr>Тема</vt:lpstr>
      </vt:variant>
      <vt:variant>
        <vt:i4>14</vt:i4>
      </vt:variant>
      <vt:variant>
        <vt:lpstr>Заголовки слайдов</vt:lpstr>
      </vt:variant>
      <vt:variant>
        <vt:i4>109</vt:i4>
      </vt:variant>
    </vt:vector>
  </HeadingPairs>
  <TitlesOfParts>
    <vt:vector size="123"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82</cp:revision>
  <dcterms:modified xsi:type="dcterms:W3CDTF">2012-08-14T07:51:46Z</dcterms:modified>
</cp:coreProperties>
</file>