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15"/>
  </p:notesMasterIdLst>
  <p:sldIdLst>
    <p:sldId id="447" r:id="rId15"/>
    <p:sldId id="448" r:id="rId16"/>
    <p:sldId id="257" r:id="rId17"/>
    <p:sldId id="279" r:id="rId18"/>
    <p:sldId id="261" r:id="rId19"/>
    <p:sldId id="336" r:id="rId20"/>
    <p:sldId id="329" r:id="rId21"/>
    <p:sldId id="337" r:id="rId22"/>
    <p:sldId id="319" r:id="rId23"/>
    <p:sldId id="340" r:id="rId24"/>
    <p:sldId id="320" r:id="rId25"/>
    <p:sldId id="338" r:id="rId26"/>
    <p:sldId id="339" r:id="rId27"/>
    <p:sldId id="321" r:id="rId28"/>
    <p:sldId id="343" r:id="rId29"/>
    <p:sldId id="341" r:id="rId30"/>
    <p:sldId id="345" r:id="rId31"/>
    <p:sldId id="346" r:id="rId32"/>
    <p:sldId id="322" r:id="rId33"/>
    <p:sldId id="347" r:id="rId34"/>
    <p:sldId id="323" r:id="rId35"/>
    <p:sldId id="258" r:id="rId36"/>
    <p:sldId id="259" r:id="rId37"/>
    <p:sldId id="260" r:id="rId38"/>
    <p:sldId id="342" r:id="rId39"/>
    <p:sldId id="262" r:id="rId40"/>
    <p:sldId id="344" r:id="rId41"/>
    <p:sldId id="263" r:id="rId42"/>
    <p:sldId id="264" r:id="rId43"/>
    <p:sldId id="265" r:id="rId44"/>
    <p:sldId id="266" r:id="rId45"/>
    <p:sldId id="267" r:id="rId46"/>
    <p:sldId id="348" r:id="rId47"/>
    <p:sldId id="268" r:id="rId48"/>
    <p:sldId id="269" r:id="rId49"/>
    <p:sldId id="270" r:id="rId50"/>
    <p:sldId id="271" r:id="rId51"/>
    <p:sldId id="272" r:id="rId52"/>
    <p:sldId id="274" r:id="rId53"/>
    <p:sldId id="275" r:id="rId54"/>
    <p:sldId id="276" r:id="rId55"/>
    <p:sldId id="277" r:id="rId56"/>
    <p:sldId id="278" r:id="rId57"/>
    <p:sldId id="280" r:id="rId58"/>
    <p:sldId id="281" r:id="rId59"/>
    <p:sldId id="282" r:id="rId60"/>
    <p:sldId id="283" r:id="rId61"/>
    <p:sldId id="284" r:id="rId62"/>
    <p:sldId id="324" r:id="rId63"/>
    <p:sldId id="285" r:id="rId64"/>
    <p:sldId id="286" r:id="rId65"/>
    <p:sldId id="287" r:id="rId66"/>
    <p:sldId id="288" r:id="rId67"/>
    <p:sldId id="289" r:id="rId68"/>
    <p:sldId id="349" r:id="rId69"/>
    <p:sldId id="290" r:id="rId70"/>
    <p:sldId id="291" r:id="rId71"/>
    <p:sldId id="292" r:id="rId72"/>
    <p:sldId id="293" r:id="rId73"/>
    <p:sldId id="294" r:id="rId74"/>
    <p:sldId id="295" r:id="rId75"/>
    <p:sldId id="296" r:id="rId76"/>
    <p:sldId id="297" r:id="rId77"/>
    <p:sldId id="298" r:id="rId78"/>
    <p:sldId id="350" r:id="rId79"/>
    <p:sldId id="299" r:id="rId80"/>
    <p:sldId id="300" r:id="rId81"/>
    <p:sldId id="301" r:id="rId82"/>
    <p:sldId id="302" r:id="rId83"/>
    <p:sldId id="303" r:id="rId84"/>
    <p:sldId id="304" r:id="rId85"/>
    <p:sldId id="305" r:id="rId86"/>
    <p:sldId id="306" r:id="rId87"/>
    <p:sldId id="307" r:id="rId88"/>
    <p:sldId id="308" r:id="rId89"/>
    <p:sldId id="309" r:id="rId90"/>
    <p:sldId id="351" r:id="rId91"/>
    <p:sldId id="310" r:id="rId92"/>
    <p:sldId id="311" r:id="rId93"/>
    <p:sldId id="312" r:id="rId94"/>
    <p:sldId id="313" r:id="rId95"/>
    <p:sldId id="314" r:id="rId96"/>
    <p:sldId id="315" r:id="rId97"/>
    <p:sldId id="316" r:id="rId98"/>
    <p:sldId id="317" r:id="rId99"/>
    <p:sldId id="352" r:id="rId100"/>
    <p:sldId id="325" r:id="rId101"/>
    <p:sldId id="326" r:id="rId102"/>
    <p:sldId id="327" r:id="rId103"/>
    <p:sldId id="318" r:id="rId104"/>
    <p:sldId id="328" r:id="rId105"/>
    <p:sldId id="353" r:id="rId106"/>
    <p:sldId id="330" r:id="rId107"/>
    <p:sldId id="331" r:id="rId108"/>
    <p:sldId id="354" r:id="rId109"/>
    <p:sldId id="332" r:id="rId110"/>
    <p:sldId id="333" r:id="rId111"/>
    <p:sldId id="446" r:id="rId112"/>
    <p:sldId id="334" r:id="rId113"/>
    <p:sldId id="335" r:id="rId114"/>
  </p:sldIdLst>
  <p:sldSz cx="10160000" cy="7620000"/>
  <p:notesSz cx="6858000" cy="9144000"/>
  <p:defaultTextStyle>
    <a:defPPr>
      <a:defRPr lang="en-US"/>
    </a:defPPr>
    <a:lvl1pPr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1pPr>
    <a:lvl2pPr marL="4572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2pPr>
    <a:lvl3pPr marL="9144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3pPr>
    <a:lvl4pPr marL="13716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4pPr>
    <a:lvl5pPr marL="1828800" algn="ctr" rtl="0" fontAlgn="base">
      <a:spcBef>
        <a:spcPct val="0"/>
      </a:spcBef>
      <a:spcAft>
        <a:spcPct val="0"/>
      </a:spcAft>
      <a:defRPr sz="3200" kern="1200">
        <a:solidFill>
          <a:srgbClr val="FFFFFF"/>
        </a:solidFill>
        <a:latin typeface="Gill Sans" pitchFamily="1" charset="0"/>
        <a:ea typeface="ヒラギノ角ゴ ProN W3" pitchFamily="1" charset="-128"/>
        <a:cs typeface="+mn-cs"/>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mn-cs"/>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539"/>
    <a:srgbClr val="E0D4A8"/>
    <a:srgbClr val="F2EDD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4" autoAdjust="0"/>
    <p:restoredTop sz="65602" autoAdjust="0"/>
  </p:normalViewPr>
  <p:slideViewPr>
    <p:cSldViewPr>
      <p:cViewPr>
        <p:scale>
          <a:sx n="50" d="100"/>
          <a:sy n="50" d="100"/>
        </p:scale>
        <p:origin x="-1302" y="-402"/>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viewProps" Target="viewProps.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slide" Target="slides/slide96.xml"/><Relationship Id="rId115"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Вести от Иисуса для последнего </a:t>
            </a:r>
            <a:r>
              <a:rPr lang="ru-RU" sz="1200" kern="1200" dirty="0" smtClean="0">
                <a:solidFill>
                  <a:schemeClr val="tx1"/>
                </a:solidFill>
                <a:latin typeface="Gill Sans" pitchFamily="1" charset="0"/>
                <a:ea typeface="ＭＳ Ｐゴシック" pitchFamily="1" charset="-128"/>
                <a:cs typeface="ＭＳ Ｐゴシック" pitchFamily="1" charset="-128"/>
              </a:rPr>
              <a:t>времени</a:t>
            </a:r>
          </a:p>
          <a:p>
            <a:endParaRPr lang="ru-RU" sz="1200" b="1" i="1" kern="1200" smtClean="0">
              <a:solidFill>
                <a:schemeClr val="tx1"/>
              </a:solidFill>
              <a:latin typeface="Gill Sans" pitchFamily="1" charset="0"/>
              <a:ea typeface="ＭＳ Ｐゴシック" pitchFamily="1" charset="-128"/>
              <a:cs typeface="ＭＳ Ｐゴシック" pitchFamily="1" charset="-128"/>
            </a:endParaRPr>
          </a:p>
          <a:p>
            <a:r>
              <a:rPr lang="ru-RU" sz="1200" b="1" i="1" kern="120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(Мф. 28:20).</a:t>
            </a:r>
            <a:endParaRPr lang="ru-RU" b="1"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
          <p:cNvSpPr>
            <a:spLocks noGrp="1" noRot="1" noChangeAspect="1" noChangeArrowheads="1" noTextEdit="1"/>
          </p:cNvSpPr>
          <p:nvPr>
            <p:ph type="sldImg"/>
          </p:nvPr>
        </p:nvSpPr>
        <p:spPr>
          <a:solidFill>
            <a:srgbClr val="FFFFFF"/>
          </a:solidFill>
          <a:ln/>
        </p:spPr>
      </p:sp>
      <p:sp>
        <p:nvSpPr>
          <p:cNvPr id="118787"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pPr eaLnBrk="1" hangingPunct="1"/>
            <a:endParaRPr lang="en-US" sz="1400"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7:2, 3</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Не делайте вреда ни земле, ни морю, ни деревам, доколе не положим печати на челах рабов Бога нашего».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Бог по Своей милости сдерживает наступление «время скорби», чтобы все Его истинные дети получили Его печать защиты. Другими словами, Он ожидает, чтобы мы приготовились.</a:t>
            </a:r>
            <a:endParaRPr lang="en-US" sz="1600" dirty="0" smtClean="0">
              <a:latin typeface="Lucida Grande" pitchFamily="1" charset="0"/>
              <a:sym typeface="Lucida Grande"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p:cNvSpPr>
            <a:spLocks noGrp="1" noRot="1" noChangeAspect="1" noChangeArrowheads="1" noTextEdit="1"/>
          </p:cNvSpPr>
          <p:nvPr>
            <p:ph type="sldImg"/>
          </p:nvPr>
        </p:nvSpPr>
        <p:spPr>
          <a:solidFill>
            <a:srgbClr val="FFFFFF"/>
          </a:solidFill>
          <a:ln/>
        </p:spPr>
      </p:sp>
      <p:sp>
        <p:nvSpPr>
          <p:cNvPr id="119811"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ＭＳ Ｐゴシック" pitchFamily="1" charset="-128"/>
              </a:rPr>
              <a:t>Мы живем в последние часы земной истории. Песок времени уходит. Сейчас время спасения. Сейчас Дух Святой говорит к нашим сердцам, обличая наши грехи, убеждая нас принять Божью истину в эти последние дни. Сейчас время приготовиться. Когда ангелы отпустят ветры, и придет конец — будет слишком поздно.</a:t>
            </a:r>
            <a:endParaRPr lang="en-US" sz="1600" dirty="0" smtClean="0">
              <a:latin typeface="Lucida Grande" pitchFamily="1" charset="0"/>
              <a:sym typeface="Lucida Grande"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Павел пишет в Послании к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Ефесянам 4:30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не оскорбляйте Святого Духа Божия, Которым вы запечатлены в день искупления».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Работа Святого Духа в нашей жизни – это запечатлеть нас. Отзываетесь ли вы на действие Святого Духа Божия? Когда Он обличает вас за грех, каетесь и исповедуете ли его? Когда Он убеждает вас в истине, принимаете и живете ли так? Если да, то вы в процессе получения печати Божьей защиты. Давайте изучим детали Божьего запечатления. Во-первых, мы узнали, что это работа, которую Святой Дух совершает в нашей жизни. Во-вторых, мы узнаем, что она также включает в себя послушание закону Божьему.</a:t>
            </a:r>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8:16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«Завяжи свидетельство, и запечатай откровение (</a:t>
            </a:r>
            <a:r>
              <a:rPr lang="ru-RU" sz="1200" b="1" i="1" kern="1200" dirty="0" err="1" smtClean="0">
                <a:solidFill>
                  <a:schemeClr val="tx1"/>
                </a:solidFill>
                <a:latin typeface="Gill Sans" pitchFamily="1" charset="0"/>
                <a:ea typeface="ＭＳ Ｐゴシック" pitchFamily="1" charset="-128"/>
                <a:cs typeface="ＭＳ Ｐゴシック" pitchFamily="1" charset="-128"/>
              </a:rPr>
              <a:t>англ</a:t>
            </a:r>
            <a:r>
              <a:rPr lang="ru-RU" sz="1200" b="1" i="1" kern="1200" dirty="0" smtClean="0">
                <a:solidFill>
                  <a:schemeClr val="tx1"/>
                </a:solidFill>
                <a:latin typeface="Gill Sans" pitchFamily="1" charset="0"/>
                <a:ea typeface="ＭＳ Ｐゴシック" pitchFamily="1" charset="-128"/>
                <a:cs typeface="ＭＳ Ｐゴシック" pitchFamily="1" charset="-128"/>
              </a:rPr>
              <a:t> - Закон</a:t>
            </a:r>
            <a:r>
              <a:rPr lang="ru-RU" sz="1200" b="1" kern="1200" dirty="0" smtClean="0">
                <a:solidFill>
                  <a:schemeClr val="tx1"/>
                </a:solidFill>
                <a:latin typeface="Gill Sans" pitchFamily="1" charset="0"/>
                <a:ea typeface="ＭＳ Ｐゴシック" pitchFamily="1" charset="-128"/>
                <a:cs typeface="ＭＳ Ｐゴシック" pitchFamily="1" charset="-128"/>
              </a:rPr>
              <a:t>) при учениках Моих».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Очевидно, что печать Бога - это Его закон, Закон Божий должен быть запечатлен в жизни Его истинных последователей.</a:t>
            </a:r>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
          <p:cNvSpPr>
            <a:spLocks noGrp="1" noRot="1" noChangeAspect="1" noChangeArrowheads="1" noTextEdit="1"/>
          </p:cNvSpPr>
          <p:nvPr>
            <p:ph type="sldImg"/>
          </p:nvPr>
        </p:nvSpPr>
        <p:spPr>
          <a:solidFill>
            <a:srgbClr val="FFFFFF"/>
          </a:solidFill>
          <a:ln/>
        </p:spPr>
      </p:sp>
      <p:sp>
        <p:nvSpPr>
          <p:cNvPr id="120835"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b="1"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великая истина, стала еще яснее через Послание к Евреям, где описан новый завет, который все христиане переживут с Иисусом. Обратите внимание, что написано в Послании к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Евреям 8:10</a:t>
            </a:r>
          </a:p>
          <a:p>
            <a:r>
              <a:rPr lang="ru-RU" sz="1200" b="1" kern="1200" dirty="0" smtClean="0">
                <a:solidFill>
                  <a:schemeClr val="tx1"/>
                </a:solidFill>
                <a:latin typeface="Gill Sans" pitchFamily="1" charset="0"/>
                <a:ea typeface="ＭＳ Ｐゴシック" pitchFamily="1" charset="-128"/>
                <a:cs typeface="ＭＳ Ｐゴシック" pitchFamily="1" charset="-128"/>
              </a:rPr>
              <a:t>«Вот завет, который завещаю дому </a:t>
            </a:r>
            <a:r>
              <a:rPr lang="ru-RU" sz="1200" b="1" kern="1200" dirty="0" err="1" smtClean="0">
                <a:solidFill>
                  <a:schemeClr val="tx1"/>
                </a:solidFill>
                <a:latin typeface="Gill Sans" pitchFamily="1" charset="0"/>
                <a:ea typeface="ＭＳ Ｐゴシック" pitchFamily="1" charset="-128"/>
                <a:cs typeface="ＭＳ Ｐゴシック" pitchFamily="1" charset="-128"/>
              </a:rPr>
              <a:t>Израилеву</a:t>
            </a:r>
            <a:r>
              <a:rPr lang="ru-RU" sz="1200" b="1" kern="1200" dirty="0" smtClean="0">
                <a:solidFill>
                  <a:schemeClr val="tx1"/>
                </a:solidFill>
                <a:latin typeface="Gill Sans" pitchFamily="1" charset="0"/>
                <a:ea typeface="ＭＳ Ｐゴシック" pitchFamily="1" charset="-128"/>
                <a:cs typeface="ＭＳ Ｐゴシック" pitchFamily="1" charset="-128"/>
              </a:rPr>
              <a:t> после тех дней, говорит Господь: вложу законы Мои в мысли их…</a:t>
            </a:r>
            <a:endParaRPr lang="en-US" sz="1600" dirty="0" smtClean="0">
              <a:latin typeface="Lucida Grande" pitchFamily="1" charset="0"/>
              <a:sym typeface="Lucida Grande"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Евреям 8:10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напишу их на сердцах их; и буду их Богом, а они будут Моим народом».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Из приведенных стихов ясно, что кульминацией Нового Завета является принятие Святых Десяти Заповедей Закона Божьего в сердца и разум. Друзья, Иисус умер, чтобы спасти нас от греха. Он желает, чтобы каждый из нас принял Его смерть, как выкуп вместо наказания за наши грехи. Он также хочет, чтобы мы преодолели грех в нашей жизни.</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1 Иоанна 3:4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«Всякий, делающий грех, делает и беззаконие; и грех есть беззаконие».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говорит, что во времена нового завета, под влиянием Святого Духа, Он напишет заповеди в наших сердцах и умах, чтобы мы могли жить в гармонии с Его святым Законом. Это становится естественным желанием каждого родившегося свыше христианина. </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Евангелии от Иоанна 14:15 записаны слова Иисуса: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«Если любите Меня, соблюдите заповеди Мои».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если вы действительно любите Иисуса, у вас будет естественное желание повиноваться Ему. Вы будете наслаждаться соблюдением Его заповедей. Вы не будете делать это, чтобы заслужить спасение; нет, тысячу раз нет, а потому, что вы нежно любите Его за дарованное вам спасение. Он желает, чтобы вы наслаждались счастливой жизнью служения Ему.</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мы узнали, что Бог в настоящее время совершает запечатление людей, защищая их от «скорбного времени». Святой Дух — это агентство по исполнению запечатления Божьей печатью. При получении печати Божьей, мы позволяем Святому Духу написать заповеди закона Божьего на наших сердцах и умах, и мы можем наслаждаться любовью Иисуса, нашего Спасителя. </a:t>
            </a:r>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p:cNvSpPr>
            <a:spLocks noGrp="1" noRot="1" noChangeAspect="1" noChangeArrowheads="1" noTextEdit="1"/>
          </p:cNvSpPr>
          <p:nvPr>
            <p:ph type="sldImg"/>
          </p:nvPr>
        </p:nvSpPr>
        <p:spPr>
          <a:solidFill>
            <a:srgbClr val="FFFFFF"/>
          </a:solidFill>
          <a:ln/>
        </p:spPr>
      </p:sp>
      <p:sp>
        <p:nvSpPr>
          <p:cNvPr id="117763"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500" b="1"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en-US" dirty="0" smtClean="0">
                <a:latin typeface="Times" pitchFamily="1" charset="0"/>
                <a:cs typeface="Times" pitchFamily="1" charset="0"/>
                <a:sym typeface="Times" pitchFamily="1" charset="0"/>
              </a:rPr>
              <a:t>	</a:t>
            </a:r>
          </a:p>
          <a:p>
            <a:pPr marL="0" marR="0" indent="0" algn="l" defTabSz="914400" rtl="0" eaLnBrk="1" fontAlgn="base" latinLnBrk="0" hangingPunct="1">
              <a:lnSpc>
                <a:spcPct val="100000"/>
              </a:lnSpc>
              <a:spcBef>
                <a:spcPct val="0"/>
              </a:spcBef>
              <a:spcAft>
                <a:spcPct val="0"/>
              </a:spcAft>
              <a:buClrTx/>
              <a:buSzTx/>
              <a:buFontTx/>
              <a:buNone/>
              <a:tabLst>
                <a:tab pos="595313" algn="l"/>
                <a:tab pos="2743200" algn="ctr"/>
                <a:tab pos="2971800" algn="l"/>
                <a:tab pos="5486400" algn="r"/>
                <a:tab pos="6491288" algn="r"/>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БОЖЬЯ ПЕЧАТЬ ДЛЯ СПАСЕННЫХ </a:t>
            </a: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 каждой страны есть свод законов и правительственная печать. Когда печать ставится на документ, он становится официальным. То же самое относится и к правительству Бога. В основе правил Вселенной лежит святой Божий Закон Десяти Заповедей. А у этого закона также есть своя печать. </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Правительственная печать всегда содержит три важных детали: первая — указывает руководителя, вторая — титул или должность, которую он занимает, и, третья — территория, над которой он осуществляет руководство. Например, в нашей стране на печати будет: имя, должность и территория. </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Возможно, это вас удивить, но Бог сделал заповедь о субботе печатью Его закона. Внимательно читая, мы увидим , что в ней содержатся все эти три детали: имя правителя, титул или должность, которую Он занимает, и территория, над которой главенствует.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«Помни день субботний, чтобы святить его. Шесть дней работай и делай всякие дела твои, а день седьмой суббота Господу, Богу твоему...</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…Не делай в оный никакого дела ни ты, ни сын твой, ни дочь твоя, ни раб твой, ни рабыня твоя…</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…ни скот твой, ни пришлец, который в жилищах твоих…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в шесть дней создал Господь небо и землю, море и все, что в них, а в день седьмой почил…</a:t>
            </a:r>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…посему благословил Господь день субботний и освятил его». </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Здесь мы видим совершенную параллель. Обратите внимание на детали: имя — Господь, Бог твой; Его титул — Создатель, Его территория — небо и земля. Итак, все эти детали в самом сердце Его Закона — заповеди о субботе. Если бы четвертая заповедь не была частью священного закона, то мы бы не знали, какой бог или какое правительство постановило эти законы.</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что Бог говорит о Его святой субботе.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Иезекииля 20:20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святите субботы Мои, чтобы они были знамением между Мною и вами, дабы вы знали, что Я Господь Бог ваш». </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8:16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«Завяжи свидетельство, и запечатай откровение при учениках Моих».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Согласно библейским пророчествам, человечество вступило в пределы «времени конца». У нас осталось мало завтрашних дней, и мало времени для подготовки. </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31:13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Субботы Мои соблюдайте, ибо это — знамение между Мною и вами».</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Бог придает большое значение субботе, Своему святому дню.</a:t>
            </a:r>
            <a:br>
              <a:rPr lang="ru-RU" sz="1200" kern="1200" dirty="0" smtClean="0">
                <a:solidFill>
                  <a:schemeClr val="tx1"/>
                </a:solidFill>
                <a:latin typeface="Gill Sans" pitchFamily="1" charset="0"/>
                <a:ea typeface="ＭＳ Ｐゴシック" pitchFamily="1" charset="-128"/>
                <a:cs typeface="ＭＳ Ｐゴシック" pitchFamily="1" charset="-128"/>
              </a:rPr>
            </a:b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 </a:t>
            </a:r>
            <a:r>
              <a:rPr lang="ru-RU" sz="1200" kern="1200" dirty="0" err="1" smtClean="0">
                <a:solidFill>
                  <a:schemeClr val="tx1"/>
                </a:solidFill>
                <a:latin typeface="Gill Sans" pitchFamily="1" charset="0"/>
                <a:ea typeface="ＭＳ Ｐゴシック" pitchFamily="1" charset="-128"/>
                <a:cs typeface="ＭＳ Ｐゴシック" pitchFamily="1" charset="-128"/>
              </a:rPr>
              <a:t>Эверт</a:t>
            </a:r>
            <a:r>
              <a:rPr lang="ru-RU" sz="1200" kern="1200" dirty="0" smtClean="0">
                <a:solidFill>
                  <a:schemeClr val="tx1"/>
                </a:solidFill>
                <a:latin typeface="Gill Sans" pitchFamily="1" charset="0"/>
                <a:ea typeface="ＭＳ Ｐゴシック" pitchFamily="1" charset="-128"/>
                <a:cs typeface="ＭＳ Ｐゴシック" pitchFamily="1" charset="-128"/>
              </a:rPr>
              <a:t>, доктор богословия, баптист (</a:t>
            </a:r>
            <a:r>
              <a:rPr lang="en-US" sz="1200" kern="1200" dirty="0" smtClean="0">
                <a:solidFill>
                  <a:schemeClr val="tx1"/>
                </a:solidFill>
                <a:latin typeface="Gill Sans" pitchFamily="1" charset="0"/>
                <a:ea typeface="ＭＳ Ｐゴシック" pitchFamily="1" charset="-128"/>
                <a:cs typeface="ＭＳ Ｐゴシック" pitchFamily="1" charset="-128"/>
              </a:rPr>
              <a:t>Dr</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Evert</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D</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D</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«Суббота: ее неизменность, обетование и защита», с. 34, 35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«Суббота стала печатью Божьего завета с Израилем...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Такое важное постановление… связанное с соблюдением…</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У. </a:t>
            </a:r>
            <a:r>
              <a:rPr lang="ru-RU" sz="1200" kern="1200" dirty="0" err="1" smtClean="0">
                <a:solidFill>
                  <a:schemeClr val="tx1"/>
                </a:solidFill>
                <a:latin typeface="Gill Sans" pitchFamily="1" charset="0"/>
                <a:ea typeface="ＭＳ Ｐゴシック" pitchFamily="1" charset="-128"/>
                <a:cs typeface="ＭＳ Ｐゴシック" pitchFamily="1" charset="-128"/>
              </a:rPr>
              <a:t>Эверт</a:t>
            </a:r>
            <a:r>
              <a:rPr lang="ru-RU" sz="1200" kern="1200" dirty="0" smtClean="0">
                <a:solidFill>
                  <a:schemeClr val="tx1"/>
                </a:solidFill>
                <a:latin typeface="Gill Sans" pitchFamily="1" charset="0"/>
                <a:ea typeface="ＭＳ Ｐゴシック" pitchFamily="1" charset="-128"/>
                <a:cs typeface="ＭＳ Ｐゴシック" pitchFamily="1" charset="-128"/>
              </a:rPr>
              <a:t>, доктор богословия, баптист (</a:t>
            </a:r>
            <a:r>
              <a:rPr lang="en-US" sz="1200" kern="1200" dirty="0" smtClean="0">
                <a:solidFill>
                  <a:schemeClr val="tx1"/>
                </a:solidFill>
                <a:latin typeface="Gill Sans" pitchFamily="1" charset="0"/>
                <a:ea typeface="ＭＳ Ｐゴシック" pitchFamily="1" charset="-128"/>
                <a:cs typeface="ＭＳ Ｐゴシック" pitchFamily="1" charset="-128"/>
              </a:rPr>
              <a:t>Dr</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Evert</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D</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D</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«Суббота: ее неизменность, обетование и защита», с. 34, 35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…религиозных обязанностей, естественно стало доказательством и мерой веры не только для них, но и для поколений всех веков».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Мы согласны с этим баптистским священником, что соблюдение субботы очень важно, и что это является отличительной чертой истинно Божьих детей, слушающий Его постановления. </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Откуда берет начало суббота? Она была учреждена в конце первой недели творения. После того, как Бог создал небо и землю.</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Бытие 2:1, 2</a:t>
            </a:r>
          </a:p>
          <a:p>
            <a:r>
              <a:rPr lang="ru-RU" sz="1200" b="1" kern="1200" dirty="0" smtClean="0">
                <a:solidFill>
                  <a:schemeClr val="tx1"/>
                </a:solidFill>
                <a:latin typeface="Gill Sans" pitchFamily="1" charset="0"/>
                <a:ea typeface="ＭＳ Ｐゴシック" pitchFamily="1" charset="-128"/>
                <a:cs typeface="ＭＳ Ｐゴシック" pitchFamily="1" charset="-128"/>
              </a:rPr>
              <a:t>«Так совершены небо и земля и все воинство их. И совершил Бог к седьмому дню дела Свои, которые Он делал…</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Бытие 2:1, 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почил в день седьмой от всех дел Своих, которые делал</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Когда что-то благословлено и освящено — это значит, что оно отделено. Итак, суббота изначально была частью Божьего плана для людей планеты Земля.</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Амос </a:t>
            </a:r>
            <a:r>
              <a:rPr lang="ru-RU" sz="1200" kern="1200" dirty="0" err="1" smtClean="0">
                <a:solidFill>
                  <a:schemeClr val="tx1"/>
                </a:solidFill>
                <a:latin typeface="Gill Sans" pitchFamily="1" charset="0"/>
                <a:ea typeface="ＭＳ Ｐゴシック" pitchFamily="1" charset="-128"/>
                <a:cs typeface="ＭＳ Ｐゴシック" pitchFamily="1" charset="-128"/>
              </a:rPr>
              <a:t>Бинни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Amos </a:t>
            </a:r>
            <a:r>
              <a:rPr lang="en-US" sz="1200" kern="1200" dirty="0" err="1" smtClean="0">
                <a:solidFill>
                  <a:schemeClr val="tx1"/>
                </a:solidFill>
                <a:latin typeface="Gill Sans" pitchFamily="1" charset="0"/>
                <a:ea typeface="ＭＳ Ｐゴシック" pitchFamily="1" charset="-128"/>
                <a:cs typeface="ＭＳ Ｐゴシック" pitchFamily="1" charset="-128"/>
              </a:rPr>
              <a:t>Binney</a:t>
            </a:r>
            <a:r>
              <a:rPr lang="ru-RU" sz="1200" kern="1200" dirty="0" smtClean="0">
                <a:solidFill>
                  <a:schemeClr val="tx1"/>
                </a:solidFill>
                <a:latin typeface="Gill Sans" pitchFamily="1" charset="0"/>
                <a:ea typeface="ＭＳ Ｐゴシック" pitchFamily="1" charset="-128"/>
                <a:cs typeface="ＭＳ Ｐゴシック" pitchFamily="1" charset="-128"/>
              </a:rPr>
              <a:t>), методист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«То, что Бог благословил и освятил этот день, означало, что Он отделил его от других дней для религиозных целей, как вечное напоминание или знак того…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Амос </a:t>
            </a:r>
            <a:r>
              <a:rPr lang="ru-RU" sz="1200" kern="1200" dirty="0" err="1" smtClean="0">
                <a:solidFill>
                  <a:schemeClr val="tx1"/>
                </a:solidFill>
                <a:latin typeface="Gill Sans" pitchFamily="1" charset="0"/>
                <a:ea typeface="ＭＳ Ｐゴシック" pitchFamily="1" charset="-128"/>
                <a:cs typeface="ＭＳ Ｐゴシック" pitchFamily="1" charset="-128"/>
              </a:rPr>
              <a:t>Бинни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Amos </a:t>
            </a:r>
            <a:r>
              <a:rPr lang="en-US" sz="1200" kern="1200" dirty="0" err="1" smtClean="0">
                <a:solidFill>
                  <a:schemeClr val="tx1"/>
                </a:solidFill>
                <a:latin typeface="Gill Sans" pitchFamily="1" charset="0"/>
                <a:ea typeface="ＭＳ Ｐゴシック" pitchFamily="1" charset="-128"/>
                <a:cs typeface="ＭＳ Ｐゴシック" pitchFamily="1" charset="-128"/>
              </a:rPr>
              <a:t>Binney</a:t>
            </a:r>
            <a:r>
              <a:rPr lang="ru-RU" sz="1200" kern="1200" dirty="0" smtClean="0">
                <a:solidFill>
                  <a:schemeClr val="tx1"/>
                </a:solidFill>
                <a:latin typeface="Gill Sans" pitchFamily="1" charset="0"/>
                <a:ea typeface="ＭＳ Ｐゴシック" pitchFamily="1" charset="-128"/>
                <a:cs typeface="ＭＳ Ｐゴシック" pitchFamily="1" charset="-128"/>
              </a:rPr>
              <a:t>), методист</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…что все соблюдающие его показывают, что они поклоняются Богу, Который создал мир в шесть дней и почил в седьмой».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Мы должны согласиться, что соблюдение субботы является вечным памятником или знаком, а те, кто соблюдают это постановление — Божьи святые. </a:t>
            </a:r>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узнаем еще нечто удивительное! Знали ли вы, что именно Иисус создал землю? Об Иисусе написано:</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Евреям 1:2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«…Чрез Которого и веки сотворил».</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1:10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 мире был, и мир чрез Него начал быть, и мир Его не познал».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суббота — это истинный день Божий. Иисус создал мир и Он учредил субботу, и это Его святой день.</a:t>
            </a:r>
          </a:p>
          <a:p>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Многие считают, что суббота была дана для евреев. Но друзья, она была дана Иисусом, более чем 2000 лет до рождения первого еврея. Давайте прочитаем, что Иисус говорит об этом.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Марка 2:27, 28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Он сказал им: суббота для человека, а не человек для субботы. Посему Сын Человеческий Господин и субботы».</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Сегодня мы будем размышлять над очень торжественной темой; запечатление Божиих святых ради их защиты во время бедствий. Те, кто получит печать Бога, будут защищены от семи последних язв, от ужасных наказаний, которые нагрянут на нечестивых незадолго до возвращения Иисуса.</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Иисус сказал: суббота для человека. Он создал ее для первого человека, и для всего человечества. Суббота была создана для желтого, черного, белого, и краснокожего человека. Она была дана для всех людей во все времена от начала. Она — часть первоначального плана Божьего, чтобы человеческий род жил на этой земле в святых, счастливых отношениях со своим Создателем, Иисусом. Суббота изначально была дана, чтобы Адам и его потомки развивали близкие отношения любви с Творцом. Поэтому Иисус сказал, что Он — Господин субботы. Он создал ее, и она принадлежит Ему.</a:t>
            </a:r>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Сет </a:t>
            </a:r>
            <a:r>
              <a:rPr lang="ru-RU" sz="1200" kern="1200" dirty="0" err="1" smtClean="0">
                <a:solidFill>
                  <a:schemeClr val="tx1"/>
                </a:solidFill>
                <a:latin typeface="Gill Sans" pitchFamily="1" charset="0"/>
                <a:ea typeface="ＭＳ Ｐゴシック" pitchFamily="1" charset="-128"/>
                <a:cs typeface="ＭＳ Ｐゴシック" pitchFamily="1" charset="-128"/>
              </a:rPr>
              <a:t>Уиллистон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Seth Williston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Беседы о субботе, с.11, 12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«Еженедельная суббота... была установлена 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соблюдалась уже в первую неделю на земле. Она не является частью церемониального закона, который нужен был после грехопадения…</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Сет </a:t>
            </a:r>
            <a:r>
              <a:rPr lang="ru-RU" sz="1200" kern="1200" dirty="0" err="1" smtClean="0">
                <a:solidFill>
                  <a:schemeClr val="tx1"/>
                </a:solidFill>
                <a:latin typeface="Gill Sans" pitchFamily="1" charset="0"/>
                <a:ea typeface="ＭＳ Ｐゴシック" pitchFamily="1" charset="-128"/>
                <a:cs typeface="ＭＳ Ｐゴシック" pitchFamily="1" charset="-128"/>
              </a:rPr>
              <a:t>Уиллистон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Seth Williston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Беседы о субботе, с.11,12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…потому что Суббота была установлена до грехопадения, и была бы обязательной для соблюдения Адамом и его потомками, даже если бы грех был им не ведом».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Поскольку суббота была учреждена для человека и является частью первоначального плана Божия, это означает, что она была создана для вас и меня, и для всех народов во всем мире. </a:t>
            </a:r>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Субботу соблюдали Адам, Енох, Ной, Авраам и все Божьи люди до появления евреев.</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Александр </a:t>
            </a:r>
            <a:r>
              <a:rPr lang="ru-RU" sz="1200" kern="1200" dirty="0" err="1" smtClean="0">
                <a:solidFill>
                  <a:schemeClr val="tx1"/>
                </a:solidFill>
                <a:latin typeface="Gill Sans" pitchFamily="1" charset="0"/>
                <a:ea typeface="ＭＳ Ｐゴシック" pitchFamily="1" charset="-128"/>
                <a:cs typeface="ＭＳ Ｐゴシック" pitchFamily="1" charset="-128"/>
              </a:rPr>
              <a:t>Кэмпбелл</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b="1" kern="1200" dirty="0" smtClean="0">
                <a:solidFill>
                  <a:schemeClr val="tx1"/>
                </a:solidFill>
                <a:latin typeface="Gill Sans" pitchFamily="1" charset="0"/>
                <a:ea typeface="ＭＳ Ｐゴシック" pitchFamily="1" charset="-128"/>
                <a:cs typeface="ＭＳ Ｐゴシック" pitchFamily="1" charset="-128"/>
              </a:rPr>
              <a:t>Alexander Campbell</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«Свидетельства христианства», с. 302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Седьмой день соблюдался от дней Авраама, даже раньше, </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 от творения».</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Откуда мы это знаем?</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почему Бог избрал Авраама стать отцом нации, через которую Он хотел показать Свою любовь и истину грешному миру.</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Бытие 26:5</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«За то, что Авраам послушался гласа Моего и соблюдал, что Мною заповедано было соблюдать: повеления Мои, уставы Мои и законы Мои».</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Если Авраам соблюдал Закон Божий, он автоматически хранил и седьмой день - библейскую субботу, потому что это четвертая из Десяти Заповедей. Всем известно, что все </a:t>
            </a:r>
            <a:r>
              <a:rPr lang="ru-RU" sz="1200" kern="1200" dirty="0" err="1" smtClean="0">
                <a:solidFill>
                  <a:schemeClr val="tx1"/>
                </a:solidFill>
                <a:latin typeface="Gill Sans" pitchFamily="1" charset="0"/>
                <a:ea typeface="ＭＳ Ｐゴシック" pitchFamily="1" charset="-128"/>
                <a:cs typeface="ＭＳ Ｐゴシック" pitchFamily="1" charset="-128"/>
              </a:rPr>
              <a:t>богоизбранные</a:t>
            </a:r>
            <a:r>
              <a:rPr lang="ru-RU" sz="1200" kern="1200" dirty="0" smtClean="0">
                <a:solidFill>
                  <a:schemeClr val="tx1"/>
                </a:solidFill>
                <a:latin typeface="Gill Sans" pitchFamily="1" charset="0"/>
                <a:ea typeface="ＭＳ Ｐゴシック" pitchFamily="1" charset="-128"/>
                <a:cs typeface="ＭＳ Ｐゴシック" pitchFamily="1" charset="-128"/>
              </a:rPr>
              <a:t> мужи соблюдали субботу во времена Ветхого Завета. Однако, возможно, для кого-то это будет сюрпризом, но и Иисус, и апостолы и вся Церковь Нового Завета также почитали седьмой день, библейскую субботу, как истинный день Божий.</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Евангелии от Луки 4:16 написано: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пришел в </a:t>
            </a:r>
            <a:r>
              <a:rPr lang="ru-RU" sz="1200" b="1" kern="1200" dirty="0" err="1" smtClean="0">
                <a:solidFill>
                  <a:schemeClr val="tx1"/>
                </a:solidFill>
                <a:latin typeface="Gill Sans" pitchFamily="1" charset="0"/>
                <a:ea typeface="ＭＳ Ｐゴシック" pitchFamily="1" charset="-128"/>
                <a:cs typeface="ＭＳ Ｐゴシック" pitchFamily="1" charset="-128"/>
              </a:rPr>
              <a:t>Назарет</a:t>
            </a:r>
            <a:r>
              <a:rPr lang="ru-RU" sz="1200" b="1" kern="1200" dirty="0" smtClean="0">
                <a:solidFill>
                  <a:schemeClr val="tx1"/>
                </a:solidFill>
                <a:latin typeface="Gill Sans" pitchFamily="1" charset="0"/>
                <a:ea typeface="ＭＳ Ｐゴシック" pitchFamily="1" charset="-128"/>
                <a:cs typeface="ＭＳ Ｐゴシック" pitchFamily="1" charset="-128"/>
              </a:rPr>
              <a:t>, где был воспитан, и вошел, по обыкновению Своему, в день субботний в синагогу, и встал читать».</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это было обыкновением для Иисуса ходить в церковь по субботам. Если бы Иисус был сегодня среди нас, то вы бы увидели Его, что Он в субботу идет в дом Божий на поклонение. </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никогда не меняется. </a:t>
            </a:r>
          </a:p>
          <a:p>
            <a:r>
              <a:rPr lang="ru-RU" sz="1200" kern="1200" dirty="0" smtClean="0">
                <a:solidFill>
                  <a:schemeClr val="tx1"/>
                </a:solidFill>
                <a:latin typeface="Gill Sans" pitchFamily="1" charset="0"/>
                <a:ea typeface="ＭＳ Ｐゴシック" pitchFamily="1" charset="-128"/>
                <a:cs typeface="ＭＳ Ｐゴシック" pitchFamily="1" charset="-128"/>
              </a:rPr>
              <a:t>В Послании к Евреям 13:8 написано: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«Иисус Христос вчера и сегодня и во веки Тот же».</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Петр, говоря об Иисусе, написал в своем первом послании: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1 Петра 2:21</a:t>
            </a:r>
          </a:p>
          <a:p>
            <a:r>
              <a:rPr lang="ru-RU" sz="1200" b="1" kern="1200" dirty="0" smtClean="0">
                <a:solidFill>
                  <a:schemeClr val="tx1"/>
                </a:solidFill>
                <a:latin typeface="Gill Sans" pitchFamily="1" charset="0"/>
                <a:ea typeface="ＭＳ Ｐゴシック" pitchFamily="1" charset="-128"/>
                <a:cs typeface="ＭＳ Ｐゴシック" pitchFamily="1" charset="-128"/>
              </a:rPr>
              <a:t> «...оставив нам пример, дабы мы шли по следам Его</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Наше решение, как христиан, должны быть таковым «Если так поступал Иисус, то должен и я». Многие люди в христианском мире верят, что надобно соблюдать воскресенье в честь воскресения Иисуса из мертвых. Но нигде в Библии об этом не написано, что надобно соблюдать воскресенье или любой другой день в честь воскресения Иисуса. Если бы такие изменения имели место, то, несомненно, Иисус и ученики сказали бы этом.</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Напротив, Иисус ясно сказал, что Его последователи должны продолжать соблюдать субботу даже после Его вознесения на небеса. Когда Иисус предсказал разрушение Иерусалима, которое должно было произойти через 40 лет после Его смерти, погребения и воскресения.</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24:20</a:t>
            </a:r>
          </a:p>
          <a:p>
            <a:r>
              <a:rPr lang="ru-RU" sz="1200" b="1" kern="1200" dirty="0" smtClean="0">
                <a:solidFill>
                  <a:schemeClr val="tx1"/>
                </a:solidFill>
                <a:latin typeface="Gill Sans" pitchFamily="1" charset="0"/>
                <a:ea typeface="ＭＳ Ｐゴシック" pitchFamily="1" charset="-128"/>
                <a:cs typeface="ＭＳ Ｐゴシック" pitchFamily="1" charset="-128"/>
              </a:rPr>
              <a:t>«Молитесь, чтобы не случилось бегство ваше зимою или в субботу».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Новый Завет был написан спустя несколько десятилетий после того, как Иисус вознесся на небеса. В последующие годы, после вознесения, Он наставлял Своих последователей, чтобы и после Его вознесения они оставались послушными в соблюдении седьмого дня, субботы. </a:t>
            </a:r>
          </a:p>
          <a:p>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после сего видел я четырех Ангелов, стоящих на четырех углах земли, держащих четыре ветра земли, держащих четыре ветра земли…</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Доктор </a:t>
            </a:r>
            <a:r>
              <a:rPr lang="ru-RU" sz="1200" kern="1200" dirty="0" err="1" smtClean="0">
                <a:solidFill>
                  <a:schemeClr val="tx1"/>
                </a:solidFill>
                <a:latin typeface="Gill Sans" pitchFamily="1" charset="0"/>
                <a:ea typeface="ＭＳ Ｐゴシック" pitchFamily="1" charset="-128"/>
                <a:cs typeface="ＭＳ Ｐゴシック" pitchFamily="1" charset="-128"/>
              </a:rPr>
              <a:t>Лайман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Аббо</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Dr. Layman Abbot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«Христианский союз», 19 января 1882 года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a:t>
            </a:r>
            <a:r>
              <a:rPr lang="ru-RU" sz="1200" b="1" dirty="0" smtClean="0">
                <a:solidFill>
                  <a:schemeClr val="tx1"/>
                </a:solidFill>
                <a:latin typeface="Century Gothic" pitchFamily="1" charset="0"/>
                <a:sym typeface="Century Gothic" pitchFamily="1" charset="0"/>
              </a:rPr>
              <a:t>Современное понятие о том</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dirty="0" smtClean="0">
                <a:solidFill>
                  <a:schemeClr val="tx1"/>
                </a:solidFill>
                <a:latin typeface="Century Gothic" pitchFamily="1" charset="0"/>
                <a:sym typeface="Century Gothic" pitchFamily="1" charset="0"/>
              </a:rPr>
              <a:t>что Христос и Его ученики своим авторитетом изменили первый день недели на седьмой не имеет абсолютно никаких доказательств</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Возможно для некоторых это будет шокирующим открытием, но Библия не поддерживает соблюдение воскресенья. Соблюдение воскресенья как обычай был совершенно не знаком апостолам и ранней Церкви Нового Завета. Они даже не знали такого словосочетания.</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Книга Деяний Св. Апостолов, очень ясно говорит, что Павел и апостолы верно соблюдали седьмой день, субботу.</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Деяния 17:2 </a:t>
            </a:r>
          </a:p>
          <a:p>
            <a:r>
              <a:rPr lang="ru-RU" sz="1200" b="1" kern="1200" dirty="0" smtClean="0">
                <a:solidFill>
                  <a:schemeClr val="tx1"/>
                </a:solidFill>
                <a:latin typeface="Gill Sans" pitchFamily="1" charset="0"/>
                <a:ea typeface="ＭＳ Ｐゴシック" pitchFamily="1" charset="-128"/>
                <a:cs typeface="ＭＳ Ｐゴシック" pitchFamily="1" charset="-128"/>
              </a:rPr>
              <a:t>«Тогда Павел, по своему обыкновению, вошел к ним и три субботы говорил с ними из Писаний».</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Ранее сегодня, мы читали, что для Иисуса было обыкновением соблюдать субботу, а теперь мы видим, что и для Павла тоже. </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Деяния 13:14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«Они же, проходя от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Пергии</a:t>
            </a:r>
            <a:r>
              <a:rPr lang="ru-RU" sz="1200" b="1" kern="1200" dirty="0" smtClean="0">
                <a:solidFill>
                  <a:schemeClr val="tx1"/>
                </a:solidFill>
                <a:latin typeface="Gill Sans" pitchFamily="1" charset="0"/>
                <a:ea typeface="ＭＳ Ｐゴシック" pitchFamily="1" charset="-128"/>
                <a:cs typeface="ＭＳ Ｐゴシック" pitchFamily="1" charset="-128"/>
              </a:rPr>
              <a:t>, прибыли в </a:t>
            </a:r>
            <a:r>
              <a:rPr lang="ru-RU" sz="1200" b="1" kern="1200" dirty="0" err="1" smtClean="0">
                <a:solidFill>
                  <a:schemeClr val="tx1"/>
                </a:solidFill>
                <a:latin typeface="Gill Sans" pitchFamily="1" charset="0"/>
                <a:ea typeface="ＭＳ Ｐゴシック" pitchFamily="1" charset="-128"/>
                <a:cs typeface="ＭＳ Ｐゴシック" pitchFamily="1" charset="-128"/>
              </a:rPr>
              <a:t>Антиохию</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Писидийскую</a:t>
            </a:r>
            <a:r>
              <a:rPr lang="ru-RU" sz="1200" b="1" kern="1200" dirty="0" smtClean="0">
                <a:solidFill>
                  <a:schemeClr val="tx1"/>
                </a:solidFill>
                <a:latin typeface="Gill Sans" pitchFamily="1" charset="0"/>
                <a:ea typeface="ＭＳ Ｐゴシック" pitchFamily="1" charset="-128"/>
                <a:cs typeface="ＭＳ Ｐゴシック" pitchFamily="1" charset="-128"/>
              </a:rPr>
              <a:t> и, войдя в синагогу в день субботний, сели».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Итак, видим, что Павел соблюдал субботу везде, куда бы ни шел. Многие говорят, что он ходил в синагогу проповедовать евреям. Нет, друзья, это не так. Мы читаем, что он также служил и язычникам в субботу. Послушайте, что написано о язычниках в </a:t>
            </a:r>
            <a:r>
              <a:rPr lang="ru-RU" sz="1200" kern="1200" dirty="0" err="1" smtClean="0">
                <a:solidFill>
                  <a:schemeClr val="tx1"/>
                </a:solidFill>
                <a:latin typeface="Gill Sans" pitchFamily="1" charset="0"/>
                <a:ea typeface="ＭＳ Ｐゴシック" pitchFamily="1" charset="-128"/>
                <a:cs typeface="ＭＳ Ｐゴシック" pitchFamily="1" charset="-128"/>
              </a:rPr>
              <a:t>Антиохии</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Деяния 13:42, 44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«При выходе их из Иудейской синагоги язычники просили их говорить о том же в следующую субботу...</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Деяния 13:42, 44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 следующую субботу почти весь город собрался слушать слово Божие».</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Если бы изменения на счет дня поклонения имели место, то Павел бы наверняка сказал язычникам: «Нет необходимости ждать до следующей субботы, мы можем собраться завтра». Итак, Павел хранил субботу, а не воскресенье.</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 </a:t>
            </a:r>
            <a:r>
              <a:rPr lang="ru-RU" sz="1200" kern="1200" dirty="0" err="1" smtClean="0">
                <a:solidFill>
                  <a:schemeClr val="tx1"/>
                </a:solidFill>
                <a:latin typeface="Gill Sans" pitchFamily="1" charset="0"/>
                <a:ea typeface="ＭＳ Ｐゴシック" pitchFamily="1" charset="-128"/>
                <a:cs typeface="ＭＳ Ｐゴシック" pitchFamily="1" charset="-128"/>
              </a:rPr>
              <a:t>Деян</a:t>
            </a:r>
            <a:r>
              <a:rPr lang="ru-RU" sz="1200" kern="1200" dirty="0" smtClean="0">
                <a:solidFill>
                  <a:schemeClr val="tx1"/>
                </a:solidFill>
                <a:latin typeface="Gill Sans" pitchFamily="1" charset="0"/>
                <a:ea typeface="ＭＳ Ｐゴシック" pitchFamily="1" charset="-128"/>
                <a:cs typeface="ＭＳ Ｐゴシック" pitchFamily="1" charset="-128"/>
              </a:rPr>
              <a:t>. 18:4, 11 написано, что Павел провел 78 суббот в Коринфе, а в </a:t>
            </a:r>
            <a:r>
              <a:rPr lang="ru-RU" sz="1200" kern="1200" dirty="0" err="1" smtClean="0">
                <a:solidFill>
                  <a:schemeClr val="tx1"/>
                </a:solidFill>
                <a:latin typeface="Gill Sans" pitchFamily="1" charset="0"/>
                <a:ea typeface="ＭＳ Ｐゴシック" pitchFamily="1" charset="-128"/>
                <a:cs typeface="ＭＳ Ｐゴシック" pitchFamily="1" charset="-128"/>
              </a:rPr>
              <a:t>Деян</a:t>
            </a:r>
            <a:r>
              <a:rPr lang="ru-RU" sz="1200" kern="1200" dirty="0" smtClean="0">
                <a:solidFill>
                  <a:schemeClr val="tx1"/>
                </a:solidFill>
                <a:latin typeface="Gill Sans" pitchFamily="1" charset="0"/>
                <a:ea typeface="ＭＳ Ｐゴシック" pitchFamily="1" charset="-128"/>
                <a:cs typeface="ＭＳ Ｐゴシック" pitchFamily="1" charset="-128"/>
              </a:rPr>
              <a:t>. 16:12, 13 написано, что он проповедовал женщинам из города Филиппы в субботу. Поэтому, мы приходим к заключению, что Павел и другие апостолы следовали наставлению Иисуса помнить субботу, истинный день Божий, и соблюдали ее все последующие годы своей жизни после воскресения Христа. </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многие согласны с истиной о субботе, но говорят: «Откуда нам знать какой день суббота?». Библия отвечает и на этот вопрос. Давайте прочитаем о смерти Иисуса в день распятия.</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Марка 15:42,</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43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как уже настал вечер, — потому что была пятница, то есть день перед субботою, — пришел Иосиф из </a:t>
            </a:r>
            <a:r>
              <a:rPr lang="ru-RU" sz="1200" b="1" kern="1200" dirty="0" err="1" smtClean="0">
                <a:solidFill>
                  <a:schemeClr val="tx1"/>
                </a:solidFill>
                <a:latin typeface="Gill Sans" pitchFamily="1" charset="0"/>
                <a:ea typeface="ＭＳ Ｐゴシック" pitchFamily="1" charset="-128"/>
                <a:cs typeface="ＭＳ Ｐゴシック" pitchFamily="1" charset="-128"/>
              </a:rPr>
              <a:t>Аримафеи</a:t>
            </a:r>
            <a:r>
              <a:rPr lang="ru-RU" sz="1200" b="1" kern="1200" dirty="0" smtClean="0">
                <a:solidFill>
                  <a:schemeClr val="tx1"/>
                </a:solidFill>
                <a:latin typeface="Gill Sans" pitchFamily="1" charset="0"/>
                <a:ea typeface="ＭＳ Ｐゴシック" pitchFamily="1" charset="-128"/>
                <a:cs typeface="ＭＳ Ｐゴシック" pitchFamily="1" charset="-128"/>
              </a:rPr>
              <a:t>, знаменитый член совета…</a:t>
            </a:r>
            <a:endParaRPr lang="ru-RU"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Марка, 15:42-43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который и сам ожидал Царствия Божия, осмелился войти к Пилату, и просил Тела </a:t>
            </a:r>
            <a:r>
              <a:rPr lang="ru-RU" sz="1200" b="1" kern="1200" dirty="0" err="1" smtClean="0">
                <a:solidFill>
                  <a:schemeClr val="tx1"/>
                </a:solidFill>
                <a:latin typeface="Gill Sans" pitchFamily="1" charset="0"/>
                <a:ea typeface="ＭＳ Ｐゴシック" pitchFamily="1" charset="-128"/>
                <a:cs typeface="ＭＳ Ｐゴシック" pitchFamily="1" charset="-128"/>
              </a:rPr>
              <a:t>Иисусова</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Весь христианский мир знает, что Иисус умер, в так называемую «страстную пятницу», и воскрес в первый день недели – в воскресение. </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Вот как о славном событии — воскресении написано в Евангелии от Марка:</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Марка 16:1, 2</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 прошествии субботы… весьма рано, в первый день недели, приходят ко гробу, при восходе солнца».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Заметьте, написано, что суббота предшествует первому дню недели. Таким образом, ясно, что воскресенье — это не суббота.</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Давайте прочитаем эту же историю в Евангелии от Луки: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Лк. 23:54-56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«День тот был пятница, и наступала суббота. Последовали также и женщины, пришедшие с Иисусом из Галилеи, и смотрели гроб…</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…чтобы не дул ветер ни на землю, ни на море, ни на какое дерево». </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Луки 23:54-56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как полагалось тело Его; возвратившись же, приготовили благовония и масти; и в субботу остались в покое по заповеди».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Иисус умер в пятницу, день, который евреи исторически называли днем приготовления. Также обратите внимание, что эти очень близкие последователи Иисуса соблюдали субботу, пока Иисус покоился в могиле.</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Читаем следующий стих Евангелия от Луки 24:1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 первый же день недели, очень рано, неся приготовленные ароматы, пришли они ко гробу, и вместе с ними некоторые другие».</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Женщины хранили субботу по заповеди, и рано в первый день недели или в воскресенье утром, они пришли бальзамировать тело Иисуса и нашли могилу пустой. Весь христианский мир признал, что воскрешение произошло в воскресенье, в первый день недели, и должно быть очень легко определить, какой день, тогда суббота. Если у людей не возникает трудности определить какой день пятница, то не должно быть проблем в определении какой день суббота. Это день между пятницей и воскресеньем. Это очень легко.</a:t>
            </a:r>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Чтобы привести еще доказательства того, что новозаветные христиане хранили седьмой день, библейскую субботу, прочитаем строки, написанные в 64 г. по Р.Х. Спустя более 30 лет после креста.</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Евреям, 4:3, 4, 7</a:t>
            </a:r>
          </a:p>
          <a:p>
            <a:r>
              <a:rPr lang="ru-RU" sz="1200" b="1" kern="1200" dirty="0" smtClean="0">
                <a:solidFill>
                  <a:schemeClr val="tx1"/>
                </a:solidFill>
                <a:latin typeface="Gill Sans" pitchFamily="1" charset="0"/>
                <a:ea typeface="ＭＳ Ｐゴシック" pitchFamily="1" charset="-128"/>
                <a:cs typeface="ＭＳ Ｐゴシック" pitchFamily="1" charset="-128"/>
              </a:rPr>
              <a:t>«А входим в покой мы уверовавшие, так как Он сказал… Ибо негде сказано о седьмом дне так… </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Евреям, 4:3, 4, 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почил Бог в день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седьмый</a:t>
            </a:r>
            <a:r>
              <a:rPr lang="ru-RU" sz="1200" b="1" kern="1200" dirty="0" smtClean="0">
                <a:solidFill>
                  <a:schemeClr val="tx1"/>
                </a:solidFill>
                <a:latin typeface="Gill Sans" pitchFamily="1" charset="0"/>
                <a:ea typeface="ＭＳ Ｐゴシック" pitchFamily="1" charset="-128"/>
                <a:cs typeface="ＭＳ Ｐゴシック" pitchFamily="1" charset="-128"/>
              </a:rPr>
              <a:t> от всех дел Своих”.... еще определяет некоторый день».</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Таким образом, новозаветные верующие вступили в седьмой день субботнего покоя.</a:t>
            </a:r>
            <a:br>
              <a:rPr lang="ru-RU" sz="1200" kern="1200" dirty="0" smtClean="0">
                <a:solidFill>
                  <a:schemeClr val="tx1"/>
                </a:solidFill>
                <a:latin typeface="Gill Sans" pitchFamily="1" charset="0"/>
                <a:ea typeface="ＭＳ Ｐゴシック" pitchFamily="1" charset="-128"/>
                <a:cs typeface="ＭＳ Ｐゴシック" pitchFamily="1" charset="-128"/>
              </a:rPr>
            </a:b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Далее в этой же главе, читаем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Евреям 4:9, 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«Посему для народа Божия еще остается </a:t>
            </a:r>
            <a:r>
              <a:rPr lang="ru-RU" sz="1200" b="1" kern="1200" dirty="0" err="1" smtClean="0">
                <a:solidFill>
                  <a:schemeClr val="tx1"/>
                </a:solidFill>
                <a:latin typeface="Gill Sans" pitchFamily="1" charset="0"/>
                <a:ea typeface="ＭＳ Ｐゴシック" pitchFamily="1" charset="-128"/>
                <a:cs typeface="ＭＳ Ｐゴシック" pitchFamily="1" charset="-128"/>
              </a:rPr>
              <a:t>субботство</a:t>
            </a:r>
            <a:r>
              <a:rPr lang="ru-RU" sz="1200" b="1" kern="1200" dirty="0" smtClean="0">
                <a:solidFill>
                  <a:schemeClr val="tx1"/>
                </a:solidFill>
                <a:latin typeface="Gill Sans" pitchFamily="1" charset="0"/>
                <a:ea typeface="ＭＳ Ｐゴシック" pitchFamily="1" charset="-128"/>
                <a:cs typeface="ＭＳ Ｐゴシック" pitchFamily="1" charset="-128"/>
              </a:rPr>
              <a:t>... Итак постараемся войти в покой оный, чтобы кто по тому же примеру не впал в непокорность».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Павел заявляет, что субботний покой остается, и призывает нас трудиться, чтобы войти в покой. Заметьте, он также сказал, что некоторые не делают этого, потому что не верят. Библия и мировая история утверждают, что ранняя церковь учила и соблюдала Божью святую субботу, и с тех пор и до сего дня, она соблюдается Его верными последователями.</a:t>
            </a:r>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что она будет соблюдаться спасенными и в Царстве Небесном.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66:22, 23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как новое небо и новая земля, которые Я сотворю, всегда будут пред </a:t>
            </a:r>
            <a:r>
              <a:rPr lang="ru-RU" sz="1200" b="1" kern="1200" dirty="0" err="1" smtClean="0">
                <a:solidFill>
                  <a:schemeClr val="tx1"/>
                </a:solidFill>
                <a:latin typeface="Gill Sans" pitchFamily="1" charset="0"/>
                <a:ea typeface="ＭＳ Ｐゴシック" pitchFamily="1" charset="-128"/>
                <a:cs typeface="ＭＳ Ｐゴシック" pitchFamily="1" charset="-128"/>
              </a:rPr>
              <a:t>лицем</a:t>
            </a:r>
            <a:r>
              <a:rPr lang="ru-RU" sz="1200" b="1" kern="1200" dirty="0" smtClean="0">
                <a:solidFill>
                  <a:schemeClr val="tx1"/>
                </a:solidFill>
                <a:latin typeface="Gill Sans" pitchFamily="1" charset="0"/>
                <a:ea typeface="ＭＳ Ｐゴシック" pitchFamily="1" charset="-128"/>
                <a:cs typeface="ＭＳ Ｐゴシック" pitchFamily="1" charset="-128"/>
              </a:rPr>
              <a:t> Моим, говорит Господь, так будет и семя ваше и имя ваше...</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Исаия 66:22, 23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Тогда из месяца в месяц и из субботы в субботу будет приходить всякая плоть пред лице Мое на поклонение, говорит Господь».</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Божий народ будет поклоняться в субботу на протяжении всей вечности.</a:t>
            </a:r>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мы рассмотрели историю Святой субботы от создания, когда она была создана для человечества. Мы увидели, что все великие мужи Божьи Ветхого Завета соблюдали ее. Иисус и апостолы учили и хранили субботу. Суббота всегда соблюдалась истинными, верующими в Библию, христианами во все времена и до сих пор, даже в темные века. Суббота соблюдается сегодня миллионами христиан по всему миру, и будет соблюдаться спасенными на новой земле. Суббота является очень важным постановлением, потому что оно неизменно. </a:t>
            </a:r>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Господь сказал: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Исаия 58:13,</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«Если ты удержишь ногу твою ради субботы от исполнения прихотей твоих во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святый</a:t>
            </a:r>
            <a:r>
              <a:rPr lang="ru-RU" sz="1200" b="1" kern="1200" dirty="0" smtClean="0">
                <a:solidFill>
                  <a:schemeClr val="tx1"/>
                </a:solidFill>
                <a:latin typeface="Gill Sans" pitchFamily="1" charset="0"/>
                <a:ea typeface="ＭＳ Ｐゴシック" pitchFamily="1" charset="-128"/>
                <a:cs typeface="ＭＳ Ｐゴシック" pitchFamily="1" charset="-128"/>
              </a:rPr>
              <a:t> день Мой, и будешь называть субботу отрадою, святым днем Господним, чествуемым…</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Ангелы — это посланники Бога. В Библейском пророчестве они — символы особой вести, которая должна быть объявлена до закрытия испытательного срока, определенного человечеству для спасения. В этих стихах они сдерживают ветры вражды. Что это значит? В наших предыдущих презентациях мы уже говорили, что ветер в пророчестве представляет собой войну, кровопролитие, волнение и беспорядки. Эти четыре ангела символизируют сдерживающее Божье влияние на народы и землю от ядерной войны и ужасающего «смутного времени», связанных с семью последними язвами. Почему Бог это делает? Почему уничтожение Земли откладывается?</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Исаии 58:13,</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почтишь ее тем, что не будешь заниматься обычными твоими делами, угождать твоей прихоти и пустословить, то будешь иметь радость в Господе…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Исаии 58:13-14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Я возведу тебя на высоты земли и дам вкусить тебе наследие Иакова, отца твоего: уста Господни изрекли это».</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это замечательное преимущество поклоняться Господу в истинный день Господень.</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err="1" smtClean="0">
                <a:solidFill>
                  <a:schemeClr val="tx1"/>
                </a:solidFill>
                <a:latin typeface="Gill Sans" pitchFamily="1" charset="0"/>
                <a:ea typeface="ＭＳ Ｐゴシック" pitchFamily="1" charset="-128"/>
                <a:cs typeface="ＭＳ Ｐゴシック" pitchFamily="1" charset="-128"/>
              </a:rPr>
              <a:t>р</a:t>
            </a:r>
            <a:r>
              <a:rPr lang="ru-RU" sz="1200" kern="1200" dirty="0" smtClean="0">
                <a:solidFill>
                  <a:schemeClr val="tx1"/>
                </a:solidFill>
                <a:latin typeface="Gill Sans" pitchFamily="1" charset="0"/>
                <a:ea typeface="ＭＳ Ｐゴシック" pitchFamily="1" charset="-128"/>
                <a:cs typeface="ＭＳ Ｐゴシック" pitchFamily="1" charset="-128"/>
              </a:rPr>
              <a:t> Александр </a:t>
            </a:r>
            <a:r>
              <a:rPr lang="ru-RU" sz="1200" kern="1200" dirty="0" err="1" smtClean="0">
                <a:solidFill>
                  <a:schemeClr val="tx1"/>
                </a:solidFill>
                <a:latin typeface="Gill Sans" pitchFamily="1" charset="0"/>
                <a:ea typeface="ＭＳ Ｐゴシック" pitchFamily="1" charset="-128"/>
                <a:cs typeface="ＭＳ Ｐゴシック" pitchFamily="1" charset="-128"/>
              </a:rPr>
              <a:t>Кэмпбелл</a:t>
            </a:r>
            <a:r>
              <a:rPr lang="en-US" sz="1200" kern="1200" dirty="0" smtClean="0">
                <a:solidFill>
                  <a:schemeClr val="tx1"/>
                </a:solidFill>
                <a:latin typeface="Gill Sans" pitchFamily="1" charset="0"/>
                <a:ea typeface="ＭＳ Ｐゴシック" pitchFamily="1" charset="-128"/>
                <a:cs typeface="ＭＳ Ｐゴシック" pitchFamily="1" charset="-128"/>
              </a:rPr>
              <a:t> (Dr. Alexander Campbell)</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Вашингтон, штат Пенсильвания. Отчет о Деяниях 8:18, 21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«Нет Божественного свидетельства о том, что Суббота была изменена или того, что Господний день (воскресенье) занял ее место».</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 мы должны согласиться, что доктор </a:t>
            </a:r>
            <a:r>
              <a:rPr lang="ru-RU" sz="1200" kern="1200" dirty="0" err="1" smtClean="0">
                <a:solidFill>
                  <a:schemeClr val="tx1"/>
                </a:solidFill>
                <a:latin typeface="Gill Sans" pitchFamily="1" charset="0"/>
                <a:ea typeface="ＭＳ Ｐゴシック" pitchFamily="1" charset="-128"/>
                <a:cs typeface="ＭＳ Ｐゴシック" pitchFamily="1" charset="-128"/>
              </a:rPr>
              <a:t>Кэмпбелл</a:t>
            </a:r>
            <a:r>
              <a:rPr lang="ru-RU" sz="1200" kern="1200" dirty="0" smtClean="0">
                <a:solidFill>
                  <a:schemeClr val="tx1"/>
                </a:solidFill>
                <a:latin typeface="Gill Sans" pitchFamily="1" charset="0"/>
                <a:ea typeface="ＭＳ Ｐゴシック" pitchFamily="1" charset="-128"/>
                <a:cs typeface="ＭＳ Ｐゴシック" pitchFamily="1" charset="-128"/>
              </a:rPr>
              <a:t> прав!</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Богословский институт Уотсона, том 2, с. 511.</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Watson’s Theological Institute</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Методистский служитель сказал: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Нет ни одного записанного Божественного постановления, данного апостолам, чтобы изменить субботу с того дня, в который она соблюдалась евреями, на первый день недели».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И мы должны согласиться, что этот методистский служитель прав! </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Р. У. Дейл (</a:t>
            </a:r>
            <a:r>
              <a:rPr lang="en-US" sz="1200" kern="1200" dirty="0" smtClean="0">
                <a:solidFill>
                  <a:schemeClr val="tx1"/>
                </a:solidFill>
                <a:latin typeface="Gill Sans" pitchFamily="1" charset="0"/>
                <a:ea typeface="ＭＳ Ｐゴシック" pitchFamily="1" charset="-128"/>
                <a:cs typeface="ＭＳ Ｐゴシック" pitchFamily="1" charset="-128"/>
              </a:rPr>
              <a:t>Rev</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R</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Dale</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конгрегационалистский</a:t>
            </a:r>
            <a:r>
              <a:rPr lang="ru-RU" sz="1200" kern="1200" dirty="0" smtClean="0">
                <a:solidFill>
                  <a:schemeClr val="tx1"/>
                </a:solidFill>
                <a:latin typeface="Gill Sans" pitchFamily="1" charset="0"/>
                <a:ea typeface="ＭＳ Ｐゴシック" pitchFamily="1" charset="-128"/>
                <a:cs typeface="ＭＳ Ｐゴシック" pitchFamily="1" charset="-128"/>
              </a:rPr>
              <a:t> служитель </a:t>
            </a:r>
          </a:p>
          <a:p>
            <a:r>
              <a:rPr lang="ru-RU" sz="1200" kern="1200" dirty="0" smtClean="0">
                <a:solidFill>
                  <a:schemeClr val="tx1"/>
                </a:solidFill>
                <a:latin typeface="Gill Sans" pitchFamily="1" charset="0"/>
                <a:ea typeface="ＭＳ Ｐゴシック" pitchFamily="1" charset="-128"/>
                <a:cs typeface="ＭＳ Ｐゴシック" pitchFamily="1" charset="-128"/>
              </a:rPr>
              <a:t>«Десять заповедей», с. 108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«Довольно ясно то, что как бы строго или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посвященно</a:t>
            </a:r>
            <a:r>
              <a:rPr lang="ru-RU" sz="1200" b="1" kern="1200" dirty="0" smtClean="0">
                <a:solidFill>
                  <a:schemeClr val="tx1"/>
                </a:solidFill>
                <a:latin typeface="Gill Sans" pitchFamily="1" charset="0"/>
                <a:ea typeface="ＭＳ Ｐゴシック" pitchFamily="1" charset="-128"/>
                <a:cs typeface="ＭＳ Ｐゴシック" pitchFamily="1" charset="-128"/>
              </a:rPr>
              <a:t> мы ни соблюдали воскресенье, мы не соблюдаем субботу».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 с этим </a:t>
            </a:r>
            <a:r>
              <a:rPr lang="ru-RU" sz="1200" kern="1200" dirty="0" err="1" smtClean="0">
                <a:solidFill>
                  <a:schemeClr val="tx1"/>
                </a:solidFill>
                <a:latin typeface="Gill Sans" pitchFamily="1" charset="0"/>
                <a:ea typeface="ＭＳ Ｐゴシック" pitchFamily="1" charset="-128"/>
                <a:cs typeface="ＭＳ Ｐゴシック" pitchFamily="1" charset="-128"/>
              </a:rPr>
              <a:t>конгрегационалистским</a:t>
            </a:r>
            <a:r>
              <a:rPr lang="ru-RU" sz="1200" kern="1200" dirty="0" smtClean="0">
                <a:solidFill>
                  <a:schemeClr val="tx1"/>
                </a:solidFill>
                <a:latin typeface="Gill Sans" pitchFamily="1" charset="0"/>
                <a:ea typeface="ＭＳ Ｐゴシック" pitchFamily="1" charset="-128"/>
                <a:cs typeface="ＭＳ Ｐゴシック" pitchFamily="1" charset="-128"/>
              </a:rPr>
              <a:t> служителем мы тоже должны согласиться. </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 С. Стоун (</a:t>
            </a:r>
            <a:r>
              <a:rPr lang="en-US" sz="1200" kern="1200" dirty="0" smtClean="0">
                <a:solidFill>
                  <a:schemeClr val="tx1"/>
                </a:solidFill>
                <a:latin typeface="Gill Sans" pitchFamily="1" charset="0"/>
                <a:ea typeface="ＭＳ Ｐゴシック" pitchFamily="1" charset="-128"/>
                <a:cs typeface="ＭＳ Ｐゴシック" pitchFamily="1" charset="-128"/>
              </a:rPr>
              <a:t>Dr</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J</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Stone</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пишет: </a:t>
            </a:r>
          </a:p>
          <a:p>
            <a:r>
              <a:rPr lang="ru-RU" sz="1200" kern="1200" dirty="0" smtClean="0">
                <a:solidFill>
                  <a:schemeClr val="tx1"/>
                </a:solidFill>
                <a:latin typeface="Gill Sans" pitchFamily="1" charset="0"/>
                <a:ea typeface="ＭＳ Ｐゴシック" pitchFamily="1" charset="-128"/>
                <a:cs typeface="ＭＳ Ｐゴシック" pitchFamily="1" charset="-128"/>
              </a:rPr>
              <a:t>«Священный покой», с. 142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Если Суббота была изменена с седьмого на первый день недели, то почему об этом не упоминается в Новом Завете?</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err="1" smtClean="0">
                <a:solidFill>
                  <a:schemeClr val="tx1"/>
                </a:solidFill>
                <a:latin typeface="Gill Sans" pitchFamily="1" charset="0"/>
                <a:ea typeface="ＭＳ Ｐゴシック" pitchFamily="1" charset="-128"/>
                <a:cs typeface="ＭＳ Ｐゴシック" pitchFamily="1" charset="-128"/>
              </a:rPr>
              <a:t>р</a:t>
            </a:r>
            <a:r>
              <a:rPr lang="ru-RU" sz="1200" kern="1200" dirty="0" smtClean="0">
                <a:solidFill>
                  <a:schemeClr val="tx1"/>
                </a:solidFill>
                <a:latin typeface="Gill Sans" pitchFamily="1" charset="0"/>
                <a:ea typeface="ＭＳ Ｐゴシック" pitchFamily="1" charset="-128"/>
                <a:cs typeface="ＭＳ Ｐゴシック" pitchFamily="1" charset="-128"/>
              </a:rPr>
              <a:t> 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Стоун</a:t>
            </a:r>
            <a:r>
              <a:rPr lang="en-US" sz="1200" kern="1200" dirty="0" smtClean="0">
                <a:solidFill>
                  <a:schemeClr val="tx1"/>
                </a:solidFill>
                <a:latin typeface="Gill Sans" pitchFamily="1" charset="0"/>
                <a:ea typeface="ＭＳ Ｐゴシック" pitchFamily="1" charset="-128"/>
                <a:cs typeface="ＭＳ Ｐゴシック" pitchFamily="1" charset="-128"/>
              </a:rPr>
              <a:t> (Dr. J. S. Stone)</a:t>
            </a:r>
            <a:r>
              <a:rPr lang="en-US"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Священный покой, с. 142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Нет ни заповеди, предписывающей это изменение, ни комментария по этому поводу».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хороший вопрос. Друзья, если Новый Завет молчит на эту тему, тогда совершенно очевидно, что Библия не поддерживает соблюдение воскресенья ни при каких обстоятельствах. </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Прочитаем еще раз замечательную заповедь о субботе:</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«Помни день субботний, чтобы святить его; шесть дней работай и делай всякие дела твои, а день седьмой — суббота Господу, Богу твоему:</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…не делай в оный никакого дела ни ты, ни сын твой, ни дочь твоя, ни раб твой, ни рабыня твоя, ни скот твой, ни пришлец, который в жилищах твоих…</a:t>
            </a:r>
            <a:endParaRPr lang="ru-RU"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Исход 20:8-11</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…ибо в шесть дней создал Господь небо и землю, море и все, что в них, а в день седьмой почил; посему благословил Господь день субботний и освятил его».</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Ответ мы находим в следующих двух стихах: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7:2, 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видел я иного Ангела, восходящего от востока солнца и имеющего печать Бога живого. И воскликнул он…</a:t>
            </a:r>
            <a:endParaRPr lang="ru-RU"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Если бы люди всегда святили седьмой день, субботу, то не было бы атеистов, эволюционистов или идолопоклонников, и </a:t>
            </a:r>
            <a:r>
              <a:rPr lang="ru-RU" sz="1200" kern="1200" dirty="0" err="1" smtClean="0">
                <a:solidFill>
                  <a:schemeClr val="tx1"/>
                </a:solidFill>
                <a:latin typeface="Gill Sans" pitchFamily="1" charset="0"/>
                <a:ea typeface="ＭＳ Ｐゴシック" pitchFamily="1" charset="-128"/>
                <a:cs typeface="ＭＳ Ｐゴシック" pitchFamily="1" charset="-128"/>
              </a:rPr>
              <a:t>богодухновенность</a:t>
            </a:r>
            <a:r>
              <a:rPr lang="ru-RU" sz="1200" kern="1200" dirty="0" smtClean="0">
                <a:solidFill>
                  <a:schemeClr val="tx1"/>
                </a:solidFill>
                <a:latin typeface="Gill Sans" pitchFamily="1" charset="0"/>
                <a:ea typeface="ＭＳ Ｐゴシック" pitchFamily="1" charset="-128"/>
                <a:cs typeface="ＭＳ Ｐゴシック" pitchFamily="1" charset="-128"/>
              </a:rPr>
              <a:t> Библии никогда бы не ставилась под сомнение. Суббота увековечивает память Божественного творения и приглашает людей поклоняться истинному Богу, Который сотворил небо и землю. Невозможно при этом быть атеистом, эволюционистом, поклоняться ложным богам, или не верить Священному Писанию, ибо, если принимаем историю Бытия, то тогда и всю Библию.</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подтверждает, что воскресенье стало днем покоя и религиозного поклонения в результате чисто человеческого вмешательства. Евреи навязали многие религиозные традиции, которые Иисус никогда не устанавливал.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Вот Его слова, записанные в Евангелии от Матфея 15:9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«Но тщетно чтут Меня, уча учениям, заповедям человеческим</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Он бы сказал те же слова сегодня о соблюдении воскресенья. Сегодня мы узнали, что печать Закона Божьего в заповеди о субботе. Мы также узнали, что те, кто получит печать Бога пройдут через семь последних язв, известных как время скорби. </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Давайте поразмышляем об удивительной иллюстрации, которая объясняет, как запечатление происходит в нашей жизни.</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2 </a:t>
            </a:r>
            <a:r>
              <a:rPr lang="ru-RU" sz="1200" kern="1200" dirty="0" err="1" smtClean="0">
                <a:solidFill>
                  <a:schemeClr val="tx1"/>
                </a:solidFill>
                <a:latin typeface="Gill Sans" pitchFamily="1" charset="0"/>
                <a:ea typeface="ＭＳ Ｐゴシック" pitchFamily="1" charset="-128"/>
                <a:cs typeface="ＭＳ Ｐゴシック" pitchFamily="1" charset="-128"/>
              </a:rPr>
              <a:t>Кор</a:t>
            </a:r>
            <a:r>
              <a:rPr lang="ru-RU" sz="1200" kern="1200" dirty="0" smtClean="0">
                <a:solidFill>
                  <a:schemeClr val="tx1"/>
                </a:solidFill>
                <a:latin typeface="Gill Sans" pitchFamily="1" charset="0"/>
                <a:ea typeface="ＭＳ Ｐゴシック" pitchFamily="1" charset="-128"/>
                <a:cs typeface="ＭＳ Ｐゴシック" pitchFamily="1" charset="-128"/>
              </a:rPr>
              <a:t>. 3:2,</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«Вы — наше письмо, написанное в сердцах наших, узнаваемое и читаемое всеми человеками; вы показываете собою, что вы — письмо Христово, через служение наше… </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2 </a:t>
            </a:r>
            <a:r>
              <a:rPr lang="ru-RU" sz="1200" kern="1200" dirty="0" err="1" smtClean="0">
                <a:solidFill>
                  <a:schemeClr val="tx1"/>
                </a:solidFill>
                <a:latin typeface="Gill Sans" pitchFamily="1" charset="0"/>
                <a:ea typeface="ＭＳ Ｐゴシック" pitchFamily="1" charset="-128"/>
                <a:cs typeface="ＭＳ Ｐゴシック" pitchFamily="1" charset="-128"/>
              </a:rPr>
              <a:t>Кор</a:t>
            </a:r>
            <a:r>
              <a:rPr lang="ru-RU" sz="1200" kern="1200" dirty="0" smtClean="0">
                <a:solidFill>
                  <a:schemeClr val="tx1"/>
                </a:solidFill>
                <a:latin typeface="Gill Sans" pitchFamily="1" charset="0"/>
                <a:ea typeface="ＭＳ Ｐゴシック" pitchFamily="1" charset="-128"/>
                <a:cs typeface="ＭＳ Ｐゴシック" pitchFamily="1" charset="-128"/>
              </a:rPr>
              <a:t>. 3:2,</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…написанное не чернилами, но Духом Бога живого, не на скрижалях каменных, но на </a:t>
            </a:r>
            <a:r>
              <a:rPr lang="ru-RU" sz="1200" b="1" kern="1200" dirty="0" err="1" smtClean="0">
                <a:solidFill>
                  <a:schemeClr val="tx1"/>
                </a:solidFill>
                <a:latin typeface="Gill Sans" pitchFamily="1" charset="0"/>
                <a:ea typeface="ＭＳ Ｐゴシック" pitchFamily="1" charset="-128"/>
                <a:cs typeface="ＭＳ Ｐゴシック" pitchFamily="1" charset="-128"/>
              </a:rPr>
              <a:t>плотяных</a:t>
            </a:r>
            <a:r>
              <a:rPr lang="ru-RU" sz="1200" b="1" kern="1200" dirty="0" smtClean="0">
                <a:solidFill>
                  <a:schemeClr val="tx1"/>
                </a:solidFill>
                <a:latin typeface="Gill Sans" pitchFamily="1" charset="0"/>
                <a:ea typeface="ＭＳ Ｐゴシック" pitchFamily="1" charset="-128"/>
                <a:cs typeface="ＭＳ Ｐゴシック" pitchFamily="1" charset="-128"/>
              </a:rPr>
              <a:t> скрижалях сердца».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Бог говорит, что Он пишет письмо в жизни, родившихся свыше, последователей Иисуса. После того, как вы напишете письмо, что вы делаете? Вы, конечно же, запечатаете его.</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Об отношениях с Иисусом христиан Нового Завета, мы читаем в Послании к Евреям 8:10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«Вот завет, который завещаю дому </a:t>
            </a:r>
            <a:r>
              <a:rPr lang="ru-RU" sz="1200" b="1" kern="1200" dirty="0" err="1" smtClean="0">
                <a:solidFill>
                  <a:schemeClr val="tx1"/>
                </a:solidFill>
                <a:latin typeface="Gill Sans" pitchFamily="1" charset="0"/>
                <a:ea typeface="ＭＳ Ｐゴシック" pitchFamily="1" charset="-128"/>
                <a:cs typeface="ＭＳ Ｐゴシック" pitchFamily="1" charset="-128"/>
              </a:rPr>
              <a:t>Израилеву</a:t>
            </a:r>
            <a:r>
              <a:rPr lang="ru-RU" sz="1200" b="1" kern="1200" dirty="0" smtClean="0">
                <a:solidFill>
                  <a:schemeClr val="tx1"/>
                </a:solidFill>
                <a:latin typeface="Gill Sans" pitchFamily="1" charset="0"/>
                <a:ea typeface="ＭＳ Ｐゴシック" pitchFamily="1" charset="-128"/>
                <a:cs typeface="ＭＳ Ｐゴシック" pitchFamily="1" charset="-128"/>
              </a:rPr>
              <a:t> после тех дней, говорит Господь: </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Евреям 8:10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…вложу законы Мои в мысли их, и напишу их на сердцах их; и буду их Богом, а они будут Моим народом».</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Мы видим, что закон Божий будет написан в сердцах всех христиан. Но, друзья, Иисус не напишет Его святой закон в сердцах тех, кто отрицает или намеренно нарушает его. Если вы любите Иисуса, то будете любить и Его законы, и воплотите их в вашей жизни. Включая и заповедь о субботе. Помните, Суббота — это печать Бога.</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После того, как написано письмо вашей жизни, его надо запечатать печатью живого Бога. Но кому будет послано письмо вашей жизни? В Книге Откровение 3:12 читаем: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«Побеждающего сделаю столпом в храме Бога Моего, и он уже не выйдет вон; и напишу на нем имя Бога Моего и имя града Бога Моего…</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3:12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имя града Бога Моего</a:t>
            </a:r>
            <a:r>
              <a:rPr lang="ru-RU" sz="1200" b="1" kern="1200" baseline="0" dirty="0" smtClean="0">
                <a:solidFill>
                  <a:schemeClr val="tx1"/>
                </a:solidFill>
                <a:latin typeface="Gill Sans" pitchFamily="1" charset="0"/>
                <a:ea typeface="ＭＳ Ｐゴシック" pitchFamily="1" charset="-128"/>
                <a:cs typeface="ＭＳ Ｐゴシック" pitchFamily="1" charset="-128"/>
              </a:rPr>
              <a:t> , </a:t>
            </a:r>
            <a:r>
              <a:rPr lang="ru-RU" sz="1200" b="1" kern="1200" dirty="0" smtClean="0">
                <a:solidFill>
                  <a:schemeClr val="tx1"/>
                </a:solidFill>
                <a:latin typeface="Gill Sans" pitchFamily="1" charset="0"/>
                <a:ea typeface="ＭＳ Ｐゴシック" pitchFamily="1" charset="-128"/>
                <a:cs typeface="ＭＳ Ｐゴシック" pitchFamily="1" charset="-128"/>
              </a:rPr>
              <a:t>нового Иерусалима, нисходящего с неба от Бога Моего, и имя Мое новое».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Иисус напишет на Своих последователях — победителях, имя и адрес Бога. Эти письма должны быть доставлены Небесному Отцу в Святом городе.</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Христос грядет, чтобы собрать все письма, потому что Он обещал: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Иоанна 14:1-3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«Да не смущается сердце ваше; веруйте в Бога, и в Меня веруйте. В доме Отца Моего обителей много. А если бы не так, Я сказал бы вам: Я иду приготовить место вам:</a:t>
            </a:r>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…Я иду приготовить место вам. И когда пойду и приготовлю вам место, приду опять и возьму вас к Себе, чтобы и вы были, где 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хотите ли вы, чтобы Иисус запечатал письмо вашей жизни и отправил его Отцу на небесах? Если да, то вы должны принять решение сегодня — соблюдать все Божьи заповеди и принять Его печать послушания и защиты.</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7:2, 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…громким голосом к четырем Ангелам, которым дано вредить земле и морю, говоря:</a:t>
            </a:r>
            <a:endParaRPr lang="ru-RU"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Христос любит нас так сильно, что Он не доверяет никому отослать письма нашей жизни. Он сделает это лично. Мы читаем в Послании к Ефесянам 5:25-27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«Мужья, любите своих жен, как и Христос возлюбил Церковь и предал Себя за нее…</a:t>
            </a:r>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Ефесянам 5:25-27</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…чтобы освятить ее, очистив банею водною посредством слова…</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Ефесянам 5:25-27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…чтобы представить ее Себе славною Церковью, не имеющею пятна, или порока, или чего-либо подобного, но дабы она была свята и непорочна».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Друзья, хотите ли вы пережить это? Это возможно через служение Святого Духа в вашей жизни. Отдайте вашу жизнь Иисусу, и Он запечатает ее для вечности.</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Давайте, еще раз прочитаем</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после сего видел я четырех Ангелов, стоящих на четырех углах земли, держащих четыре ветра земли… </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…чтобы не дул ветер ни на землю, ни на море, ни на какое дерево...</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видел я иного Ангела, восходящего от востока солнца и имеющего печать Бога живого. И воскликнул он громким голосом к четырем Ангелам…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7:1-3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…которым дано вредить земле и морю, говоря, не делайте вреда ни земле, ни морю, ни деревам, доколе не положим печати на челах рабов Бога нашего». </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Ветры борьбы сегодня еще сдерживаются, чтобы народ Божий приготовился. Бог посылает особенного ангела, чтобы поставить печати. Это очень важно. Готовы ли мы к пришествию Иисуса? Готовы ли мы к скорбному времени, когда семь последних язв обрушаться на тех, кто отверг милость Божию? Будем помнить, что мы будем защищены, и зло не постигнет нас, если получим печать Бога живого. </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Сегодня мы увидели, как важно принять и соблюдать Божью святую субботу. Она свидетельствует, что мы принадлежим Ему. Кто желает из вас присоединится ко мне, чтобы просить Бога помочь нам соблюдать Его святой день и принять Его печать одобрения и защиты? </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Rot="1" noChangeAspect="1" noChangeArrowheads="1" noTextEdit="1"/>
          </p:cNvSpPr>
          <p:nvPr>
            <p:ph type="sldImg"/>
          </p:nvPr>
        </p:nvSpPr>
        <p:spPr>
          <a:solidFill>
            <a:srgbClr val="FFFFFF"/>
          </a:solidFill>
          <a:ln/>
        </p:spPr>
      </p:sp>
      <p:sp>
        <p:nvSpPr>
          <p:cNvPr id="121859" name="Rectangle 2"/>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400" dirty="0" smtClean="0">
              <a:latin typeface="Times" pitchFamily="1" charset="0"/>
              <a:cs typeface="Times" pitchFamily="1" charset="0"/>
              <a:sym typeface="Times"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defRPr/>
            </a:pPr>
            <a:r>
              <a:rPr lang="ru-RU" sz="2700" b="1" dirty="0" smtClean="0">
                <a:solidFill>
                  <a:srgbClr val="FFCC66"/>
                </a:solidFill>
                <a:latin typeface="Century Gothic" pitchFamily="1" charset="0"/>
                <a:sym typeface="Century Gothic" pitchFamily="1" charset="0"/>
              </a:rPr>
              <a:t>Уча </a:t>
            </a:r>
            <a:r>
              <a:rPr lang="ru-RU" sz="2700" b="1" dirty="0">
                <a:solidFill>
                  <a:srgbClr val="FFCC66"/>
                </a:solidFill>
                <a:latin typeface="Century Gothic" pitchFamily="1" charset="0"/>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sym typeface="Century Gothic" pitchFamily="1" charset="0"/>
              </a:rPr>
              <a:t>века.</a:t>
            </a:r>
            <a:r>
              <a:rPr lang="en-US" sz="2700" b="1" dirty="0" smtClean="0">
                <a:solidFill>
                  <a:srgbClr val="FFCC66"/>
                </a:solidFill>
                <a:latin typeface="Century Gothic" pitchFamily="1" charset="0"/>
                <a:sym typeface="Century Gothic" pitchFamily="1" charset="0"/>
              </a:rPr>
              <a:t> </a:t>
            </a:r>
            <a:r>
              <a:rPr lang="ru-RU" sz="2700" b="1" dirty="0">
                <a:solidFill>
                  <a:srgbClr val="FFCC66"/>
                </a:solidFill>
                <a:latin typeface="Century Gothic" pitchFamily="1" charset="0"/>
                <a:sym typeface="Century Gothic" pitchFamily="1" charset="0"/>
              </a:rPr>
              <a:t/>
            </a:r>
            <a:br>
              <a:rPr lang="ru-RU" sz="2700" b="1" dirty="0">
                <a:solidFill>
                  <a:srgbClr val="FFCC66"/>
                </a:solidFill>
                <a:latin typeface="Century Gothic" pitchFamily="1" charset="0"/>
                <a:sym typeface="Century Gothic" pitchFamily="1" charset="0"/>
              </a:rPr>
            </a:br>
            <a:r>
              <a:rPr lang="ru-RU" sz="2400" b="1" dirty="0">
                <a:solidFill>
                  <a:srgbClr val="FFCC66"/>
                </a:solidFill>
                <a:latin typeface="Century Gothic" pitchFamily="1" charset="0"/>
                <a:sym typeface="Century Gothic" pitchFamily="1" charset="0"/>
              </a:rPr>
              <a:t>Евангелие от Матфея </a:t>
            </a:r>
            <a:r>
              <a:rPr lang="en-US" sz="2400" b="1" dirty="0" smtClean="0">
                <a:solidFill>
                  <a:srgbClr val="FFCC66"/>
                </a:solidFill>
                <a:latin typeface="Century Gothic" pitchFamily="1" charset="0"/>
                <a:sym typeface="Century Gothic" pitchFamily="1" charset="0"/>
              </a:rPr>
              <a:t>28:20</a:t>
            </a:r>
            <a:r>
              <a:rPr lang="en-US" sz="2300" b="1" dirty="0" smtClean="0">
                <a:solidFill>
                  <a:srgbClr val="FFCC66"/>
                </a:solidFill>
                <a:latin typeface="Century Gothic" pitchFamily="1" charset="0"/>
                <a:sym typeface="Century Gothic" pitchFamily="1" charset="0"/>
              </a:rPr>
              <a:t> </a:t>
            </a:r>
            <a:endParaRPr lang="en-US" sz="2700" b="1" dirty="0">
              <a:solidFill>
                <a:srgbClr val="FFCC66"/>
              </a:solidFill>
              <a:latin typeface="Century Gothic" pitchFamily="1" charset="0"/>
              <a:sym typeface="Century Gothic" pitchFamily="1" charset="0"/>
            </a:endParaRPr>
          </a:p>
        </p:txBody>
      </p:sp>
      <p:sp>
        <p:nvSpPr>
          <p:cNvPr id="15363" name="Rectangle 3"/>
          <p:cNvSpPr>
            <a:spLocks/>
          </p:cNvSpPr>
          <p:nvPr/>
        </p:nvSpPr>
        <p:spPr bwMode="auto">
          <a:xfrm>
            <a:off x="8078773" y="4783351"/>
            <a:ext cx="1316066" cy="415498"/>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2700" b="1" dirty="0">
                <a:solidFill>
                  <a:srgbClr val="FFCC66"/>
                </a:solidFill>
                <a:latin typeface="Century Gothic" pitchFamily="1" charset="0"/>
                <a:sym typeface="Century Gothic" pitchFamily="1" charset="0"/>
              </a:rPr>
              <a:t>Часть</a:t>
            </a:r>
            <a:r>
              <a:rPr lang="en-US" sz="2700" b="1" dirty="0">
                <a:solidFill>
                  <a:srgbClr val="FFCC66"/>
                </a:solidFill>
                <a:latin typeface="Century Gothic" pitchFamily="1" charset="0"/>
                <a:sym typeface="Century Gothic" pitchFamily="1" charset="0"/>
              </a:rPr>
              <a:t> </a:t>
            </a:r>
            <a:r>
              <a:rPr lang="ru-RU" sz="2700" b="1" dirty="0" smtClean="0">
                <a:solidFill>
                  <a:srgbClr val="FFCC66"/>
                </a:solidFill>
                <a:latin typeface="Century Gothic" pitchFamily="1" charset="0"/>
                <a:sym typeface="Century Gothic" pitchFamily="1" charset="0"/>
              </a:rPr>
              <a:t>7</a:t>
            </a:r>
            <a:endParaRPr lang="en-US" sz="2700" b="1" dirty="0">
              <a:solidFill>
                <a:srgbClr val="FFCC66"/>
              </a:solidFill>
              <a:latin typeface="Century Gothic" pitchFamily="1" charset="0"/>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defRPr/>
            </a:pPr>
            <a:r>
              <a:rPr lang="ru-RU" sz="11300" dirty="0">
                <a:solidFill>
                  <a:srgbClr val="FFCC66"/>
                </a:solidFill>
                <a:latin typeface="Times" pitchFamily="1" charset="0"/>
                <a:cs typeface="Times" pitchFamily="1" charset="0"/>
                <a:sym typeface="Times" pitchFamily="1" charset="0"/>
              </a:rPr>
              <a:t>Иисуса</a:t>
            </a:r>
            <a:endParaRPr lang="en-US" sz="8800" dirty="0">
              <a:solidFill>
                <a:srgbClr val="FFCC66"/>
              </a:solidFill>
              <a:latin typeface="Times" pitchFamily="1" charset="0"/>
              <a:cs typeface="Times" pitchFamily="1" charset="0"/>
              <a:sym typeface="Times" pitchFamily="1"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2"/>
          <p:cNvSpPr>
            <a:spLocks/>
          </p:cNvSpPr>
          <p:nvPr/>
        </p:nvSpPr>
        <p:spPr bwMode="auto">
          <a:xfrm>
            <a:off x="4457700" y="838200"/>
            <a:ext cx="5270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7:2, 3</a:t>
            </a:r>
          </a:p>
        </p:txBody>
      </p:sp>
      <p:sp>
        <p:nvSpPr>
          <p:cNvPr id="23556" name="Rectangle 3"/>
          <p:cNvSpPr>
            <a:spLocks/>
          </p:cNvSpPr>
          <p:nvPr/>
        </p:nvSpPr>
        <p:spPr bwMode="auto">
          <a:xfrm>
            <a:off x="4418013" y="3263900"/>
            <a:ext cx="5741987"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…громким </a:t>
            </a:r>
            <a:r>
              <a:rPr lang="ru-RU" sz="4600" b="1" dirty="0">
                <a:solidFill>
                  <a:schemeClr val="tx1"/>
                </a:solidFill>
                <a:latin typeface="Century Gothic" pitchFamily="1" charset="0"/>
                <a:sym typeface="Century Gothic" pitchFamily="1" charset="0"/>
              </a:rPr>
              <a:t>голосом к четырем </a:t>
            </a:r>
            <a:endParaRPr lang="en-US" sz="4600" b="1" dirty="0">
              <a:solidFill>
                <a:schemeClr val="tx1"/>
              </a:solidFill>
              <a:latin typeface="Century Gothic" pitchFamily="1" charset="0"/>
              <a:sym typeface="Century Gothic" pitchFamily="1" charset="0"/>
            </a:endParaRPr>
          </a:p>
        </p:txBody>
      </p:sp>
      <p:sp>
        <p:nvSpPr>
          <p:cNvPr id="23557" name="Rectangle 4"/>
          <p:cNvSpPr>
            <a:spLocks/>
          </p:cNvSpPr>
          <p:nvPr/>
        </p:nvSpPr>
        <p:spPr bwMode="auto">
          <a:xfrm>
            <a:off x="1041400" y="5181600"/>
            <a:ext cx="8737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Ангелам, которым дано вредить земле и морю, говоря:</a:t>
            </a:r>
            <a:endParaRPr lang="en-US" sz="4600" b="1">
              <a:solidFill>
                <a:schemeClr val="tx1"/>
              </a:solidFill>
              <a:latin typeface="Century Gothic" pitchFamily="1" charset="0"/>
              <a:sym typeface="Century Gothic" pitchFamily="1"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889000" y="4800600"/>
            <a:ext cx="8610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морю, ни деревам, доколе не положим печати на челах рабов Бога </a:t>
            </a:r>
            <a:r>
              <a:rPr lang="ru-RU" sz="4600" b="1" dirty="0" smtClean="0">
                <a:solidFill>
                  <a:schemeClr val="tx1"/>
                </a:solidFill>
                <a:latin typeface="Century Gothic" pitchFamily="1" charset="0"/>
                <a:sym typeface="Century Gothic" pitchFamily="1" charset="0"/>
              </a:rPr>
              <a:t>нашего.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24580" name="Rectangle 3"/>
          <p:cNvSpPr>
            <a:spLocks/>
          </p:cNvSpPr>
          <p:nvPr/>
        </p:nvSpPr>
        <p:spPr bwMode="auto">
          <a:xfrm>
            <a:off x="4394200" y="2882900"/>
            <a:ext cx="5054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Не делайте вреда ни земле, ни</a:t>
            </a:r>
            <a:endParaRPr lang="en-US" sz="4600" b="1">
              <a:solidFill>
                <a:schemeClr val="tx1"/>
              </a:solidFill>
              <a:latin typeface="Century Gothic" pitchFamily="1" charset="0"/>
              <a:sym typeface="Century Gothic" pitchFamily="1" charset="0"/>
            </a:endParaRPr>
          </a:p>
        </p:txBody>
      </p:sp>
      <p:sp>
        <p:nvSpPr>
          <p:cNvPr id="24581" name="Rectangle 4"/>
          <p:cNvSpPr>
            <a:spLocks/>
          </p:cNvSpPr>
          <p:nvPr/>
        </p:nvSpPr>
        <p:spPr bwMode="auto">
          <a:xfrm>
            <a:off x="4406900" y="838200"/>
            <a:ext cx="5092700" cy="635000"/>
          </a:xfrm>
          <a:prstGeom prst="rect">
            <a:avLst/>
          </a:prstGeom>
          <a:noFill/>
          <a:ln w="12700">
            <a:noFill/>
            <a:miter lim="800000"/>
            <a:headEnd/>
            <a:tailEnd/>
          </a:ln>
        </p:spPr>
        <p:txBody>
          <a:bodyPr lIns="0" tIns="0" rIns="457200" bIns="0" anchor="ctr"/>
          <a:lstStyle/>
          <a:p>
            <a:pPr algn="jus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7:2, 3</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4787900" y="838200"/>
            <a:ext cx="4635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4:30</a:t>
            </a:r>
          </a:p>
        </p:txBody>
      </p:sp>
      <p:sp>
        <p:nvSpPr>
          <p:cNvPr id="26628" name="Rectangle 3"/>
          <p:cNvSpPr>
            <a:spLocks/>
          </p:cNvSpPr>
          <p:nvPr/>
        </p:nvSpPr>
        <p:spPr bwMode="auto">
          <a:xfrm>
            <a:off x="889000" y="4292600"/>
            <a:ext cx="87884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 оскорбляйте Святого Духа Божия, Которым вы запечатлены в день </a:t>
            </a:r>
            <a:r>
              <a:rPr lang="ru-RU" sz="4600" b="1" dirty="0" smtClean="0">
                <a:solidFill>
                  <a:schemeClr val="tx1"/>
                </a:solidFill>
                <a:latin typeface="Century Gothic" pitchFamily="1" charset="0"/>
                <a:sym typeface="Century Gothic" pitchFamily="1" charset="0"/>
              </a:rPr>
              <a:t>искупления.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7651" name="Rectangle 2"/>
          <p:cNvSpPr>
            <a:spLocks/>
          </p:cNvSpPr>
          <p:nvPr/>
        </p:nvSpPr>
        <p:spPr bwMode="auto">
          <a:xfrm>
            <a:off x="4978400" y="838200"/>
            <a:ext cx="3213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8:16</a:t>
            </a:r>
          </a:p>
        </p:txBody>
      </p:sp>
      <p:sp>
        <p:nvSpPr>
          <p:cNvPr id="27652" name="Rectangle 3"/>
          <p:cNvSpPr>
            <a:spLocks/>
          </p:cNvSpPr>
          <p:nvPr/>
        </p:nvSpPr>
        <p:spPr bwMode="auto">
          <a:xfrm>
            <a:off x="1270000" y="4178300"/>
            <a:ext cx="8229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Завяжи </a:t>
            </a:r>
            <a:r>
              <a:rPr lang="ru-RU" sz="4600" b="1" dirty="0">
                <a:solidFill>
                  <a:schemeClr val="tx1"/>
                </a:solidFill>
                <a:latin typeface="Century Gothic" pitchFamily="1" charset="0"/>
                <a:sym typeface="Century Gothic" pitchFamily="1" charset="0"/>
              </a:rPr>
              <a:t>свидетельство, и запечатай откровение при учениках </a:t>
            </a:r>
            <a:r>
              <a:rPr lang="ru-RU" sz="4600" b="1" dirty="0" smtClean="0">
                <a:solidFill>
                  <a:schemeClr val="tx1"/>
                </a:solidFill>
                <a:latin typeface="Century Gothic" pitchFamily="1" charset="0"/>
                <a:sym typeface="Century Gothic" pitchFamily="1" charset="0"/>
              </a:rPr>
              <a:t>Моих.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4076700" y="838200"/>
            <a:ext cx="4140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8:10</a:t>
            </a:r>
          </a:p>
        </p:txBody>
      </p:sp>
      <p:sp>
        <p:nvSpPr>
          <p:cNvPr id="28676" name="Rectangle 3"/>
          <p:cNvSpPr>
            <a:spLocks/>
          </p:cNvSpPr>
          <p:nvPr/>
        </p:nvSpPr>
        <p:spPr bwMode="auto">
          <a:xfrm>
            <a:off x="889000" y="4064000"/>
            <a:ext cx="9080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завещаю дому </a:t>
            </a:r>
            <a:r>
              <a:rPr lang="ru-RU" sz="4600" b="1" dirty="0" err="1">
                <a:solidFill>
                  <a:schemeClr val="tx1"/>
                </a:solidFill>
                <a:latin typeface="Century Gothic" pitchFamily="1" charset="0"/>
                <a:sym typeface="Century Gothic" pitchFamily="1" charset="0"/>
              </a:rPr>
              <a:t>Израилеву</a:t>
            </a:r>
            <a:r>
              <a:rPr lang="ru-RU" sz="4600" b="1" dirty="0">
                <a:solidFill>
                  <a:schemeClr val="tx1"/>
                </a:solidFill>
                <a:latin typeface="Century Gothic" pitchFamily="1" charset="0"/>
                <a:sym typeface="Century Gothic" pitchFamily="1" charset="0"/>
              </a:rPr>
              <a:t> после тех дней, говорит </a:t>
            </a:r>
            <a:r>
              <a:rPr lang="ru-RU" sz="4600" b="1" dirty="0" smtClean="0">
                <a:solidFill>
                  <a:schemeClr val="tx1"/>
                </a:solidFill>
                <a:latin typeface="Century Gothic" pitchFamily="1" charset="0"/>
                <a:sym typeface="Century Gothic" pitchFamily="1" charset="0"/>
              </a:rPr>
              <a:t>Господь: </a:t>
            </a:r>
            <a:r>
              <a:rPr lang="ru-RU" sz="4600" b="1" dirty="0">
                <a:solidFill>
                  <a:schemeClr val="tx1"/>
                </a:solidFill>
                <a:latin typeface="Century Gothic" pitchFamily="1" charset="0"/>
                <a:sym typeface="Century Gothic" pitchFamily="1" charset="0"/>
              </a:rPr>
              <a:t>вложу законы Мои в мысли </a:t>
            </a:r>
            <a:r>
              <a:rPr lang="ru-RU" sz="4600" b="1" dirty="0" smtClean="0">
                <a:solidFill>
                  <a:schemeClr val="tx1"/>
                </a:solidFill>
                <a:latin typeface="Century Gothic" pitchFamily="1" charset="0"/>
                <a:sym typeface="Century Gothic" pitchFamily="1" charset="0"/>
              </a:rPr>
              <a:t>их…</a:t>
            </a:r>
            <a:endParaRPr lang="en-US" sz="4600" b="1" dirty="0">
              <a:solidFill>
                <a:schemeClr val="tx1"/>
              </a:solidFill>
              <a:latin typeface="Century Gothic" pitchFamily="1" charset="0"/>
              <a:sym typeface="Century Gothic" pitchFamily="1" charset="0"/>
            </a:endParaRPr>
          </a:p>
        </p:txBody>
      </p:sp>
      <p:sp>
        <p:nvSpPr>
          <p:cNvPr id="28677" name="Rectangle 4"/>
          <p:cNvSpPr>
            <a:spLocks/>
          </p:cNvSpPr>
          <p:nvPr/>
        </p:nvSpPr>
        <p:spPr bwMode="auto">
          <a:xfrm>
            <a:off x="4191000" y="2743200"/>
            <a:ext cx="5156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Вот </a:t>
            </a:r>
            <a:r>
              <a:rPr lang="ru-RU" sz="4600" b="1" dirty="0">
                <a:solidFill>
                  <a:schemeClr val="tx1"/>
                </a:solidFill>
                <a:latin typeface="Century Gothic" pitchFamily="1" charset="0"/>
                <a:sym typeface="Century Gothic" pitchFamily="1" charset="0"/>
              </a:rPr>
              <a:t>завет, который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901700" y="4495800"/>
            <a:ext cx="92583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напишу их на сердцах их; и буду их Богом, а они будут Моим </a:t>
            </a:r>
            <a:r>
              <a:rPr lang="ru-RU" sz="4600" b="1" dirty="0" smtClean="0">
                <a:solidFill>
                  <a:schemeClr val="tx1"/>
                </a:solidFill>
                <a:latin typeface="Century Gothic" pitchFamily="1" charset="0"/>
                <a:sym typeface="Century Gothic" pitchFamily="1" charset="0"/>
              </a:rPr>
              <a:t>народом.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29700" name="Rectangle 3"/>
          <p:cNvSpPr>
            <a:spLocks/>
          </p:cNvSpPr>
          <p:nvPr/>
        </p:nvSpPr>
        <p:spPr bwMode="auto">
          <a:xfrm>
            <a:off x="4076700" y="838200"/>
            <a:ext cx="3797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8:10</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4965700" y="838200"/>
            <a:ext cx="4152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Иоанна</a:t>
            </a:r>
            <a:r>
              <a:rPr lang="en-US" sz="3600" b="1">
                <a:solidFill>
                  <a:schemeClr val="tx1"/>
                </a:solidFill>
                <a:latin typeface="Century Gothic" pitchFamily="1" charset="0"/>
                <a:sym typeface="Century Gothic" pitchFamily="1" charset="0"/>
              </a:rPr>
              <a:t> 3:4</a:t>
            </a:r>
          </a:p>
        </p:txBody>
      </p:sp>
      <p:sp>
        <p:nvSpPr>
          <p:cNvPr id="31748" name="Rectangle 3"/>
          <p:cNvSpPr>
            <a:spLocks/>
          </p:cNvSpPr>
          <p:nvPr/>
        </p:nvSpPr>
        <p:spPr bwMode="auto">
          <a:xfrm>
            <a:off x="1193800" y="4267200"/>
            <a:ext cx="85344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Всякий</a:t>
            </a:r>
            <a:r>
              <a:rPr lang="ru-RU" sz="4600" b="1" dirty="0">
                <a:solidFill>
                  <a:schemeClr val="tx1"/>
                </a:solidFill>
                <a:latin typeface="Century Gothic" pitchFamily="1" charset="0"/>
                <a:sym typeface="Century Gothic" pitchFamily="1" charset="0"/>
              </a:rPr>
              <a:t>, делающий грех, делает и беззаконие; и грех есть </a:t>
            </a:r>
            <a:r>
              <a:rPr lang="ru-RU" sz="4600" b="1" dirty="0" smtClean="0">
                <a:solidFill>
                  <a:schemeClr val="tx1"/>
                </a:solidFill>
                <a:latin typeface="Century Gothic" pitchFamily="1" charset="0"/>
                <a:sym typeface="Century Gothic" pitchFamily="1" charset="0"/>
              </a:rPr>
              <a:t>беззаконие.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2771" name="Rectangle 2"/>
          <p:cNvSpPr>
            <a:spLocks/>
          </p:cNvSpPr>
          <p:nvPr/>
        </p:nvSpPr>
        <p:spPr bwMode="auto">
          <a:xfrm>
            <a:off x="4673600" y="838200"/>
            <a:ext cx="47498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14:15</a:t>
            </a:r>
          </a:p>
        </p:txBody>
      </p:sp>
      <p:sp>
        <p:nvSpPr>
          <p:cNvPr id="32772" name="Rectangle 3"/>
          <p:cNvSpPr>
            <a:spLocks/>
          </p:cNvSpPr>
          <p:nvPr/>
        </p:nvSpPr>
        <p:spPr bwMode="auto">
          <a:xfrm>
            <a:off x="812800" y="4648200"/>
            <a:ext cx="8648700" cy="1498600"/>
          </a:xfrm>
          <a:prstGeom prst="rect">
            <a:avLst/>
          </a:prstGeom>
          <a:noFill/>
          <a:ln w="12700">
            <a:noFill/>
            <a:miter lim="800000"/>
            <a:headEnd/>
            <a:tailEnd/>
          </a:ln>
        </p:spPr>
        <p:txBody>
          <a:bodyPr lIns="0" tIns="0" rIns="457200" bIns="0" anchor="ctr"/>
          <a:lstStyle/>
          <a:p>
            <a:pPr algn="l"/>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любите Меня, соблюдите Мои </a:t>
            </a:r>
            <a:r>
              <a:rPr lang="ru-RU" sz="4600" b="1" dirty="0" smtClean="0">
                <a:solidFill>
                  <a:schemeClr val="tx1"/>
                </a:solidFill>
                <a:latin typeface="Century Gothic" pitchFamily="1" charset="0"/>
                <a:sym typeface="Century Gothic" pitchFamily="1" charset="0"/>
              </a:rPr>
              <a:t>заповеди.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TextBox 1"/>
          <p:cNvSpPr txBox="1">
            <a:spLocks noChangeArrowheads="1"/>
          </p:cNvSpPr>
          <p:nvPr/>
        </p:nvSpPr>
        <p:spPr bwMode="auto">
          <a:xfrm>
            <a:off x="2336800" y="5181600"/>
            <a:ext cx="4191000" cy="533400"/>
          </a:xfrm>
          <a:prstGeom prst="rect">
            <a:avLst/>
          </a:prstGeom>
          <a:gradFill flip="none" rotWithShape="1">
            <a:gsLst>
              <a:gs pos="0">
                <a:srgbClr val="E0D4A8">
                  <a:shade val="30000"/>
                  <a:satMod val="115000"/>
                </a:srgbClr>
              </a:gs>
              <a:gs pos="50000">
                <a:srgbClr val="E0D4A8">
                  <a:shade val="67500"/>
                  <a:satMod val="115000"/>
                </a:srgbClr>
              </a:gs>
              <a:gs pos="100000">
                <a:srgbClr val="E0D4A8">
                  <a:shade val="100000"/>
                  <a:satMod val="115000"/>
                </a:srgbClr>
              </a:gs>
            </a:gsLst>
            <a:lin ang="8100000" scaled="1"/>
            <a:tileRect/>
          </a:gradFill>
          <a:ln w="9525">
            <a:noFill/>
            <a:miter lim="800000"/>
            <a:headEnd/>
            <a:tailEnd/>
          </a:ln>
          <a:effectLst>
            <a:softEdge rad="12700"/>
          </a:effectLst>
        </p:spPr>
        <p:txBody>
          <a:bodyPr>
            <a:spAutoFit/>
          </a:bodyPr>
          <a:lstStyle/>
          <a:p>
            <a:pPr>
              <a:defRPr/>
            </a:pPr>
            <a:r>
              <a:rPr lang="ru-RU" sz="2800" dirty="0">
                <a:solidFill>
                  <a:schemeClr val="bg1"/>
                </a:solidFill>
                <a:latin typeface="Arial Black" pitchFamily="34" charset="0"/>
              </a:rPr>
              <a:t>ПРАВИТЕЛЬСТВО</a:t>
            </a:r>
            <a:endParaRPr lang="en-US" sz="2800" dirty="0">
              <a:solidFill>
                <a:schemeClr val="bg1"/>
              </a:solidFill>
              <a:latin typeface="Arial Black"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12700" y="0"/>
            <a:ext cx="10160000" cy="7620000"/>
          </a:xfrm>
          <a:prstGeom prst="rect">
            <a:avLst/>
          </a:prstGeom>
          <a:noFill/>
          <a:ln w="12700">
            <a:noFill/>
            <a:miter lim="800000"/>
            <a:headEnd/>
            <a:tailEnd/>
          </a:ln>
        </p:spPr>
      </p:pic>
      <p:sp>
        <p:nvSpPr>
          <p:cNvPr id="36867" name="Rectangle 2"/>
          <p:cNvSpPr>
            <a:spLocks/>
          </p:cNvSpPr>
          <p:nvPr/>
        </p:nvSpPr>
        <p:spPr bwMode="auto">
          <a:xfrm>
            <a:off x="812800" y="3657600"/>
            <a:ext cx="87884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чтобы святить его</a:t>
            </a:r>
            <a:r>
              <a:rPr lang="ru-RU" sz="4600" b="1" dirty="0" smtClean="0">
                <a:solidFill>
                  <a:schemeClr val="tx1"/>
                </a:solidFill>
                <a:latin typeface="Century Gothic" pitchFamily="1" charset="0"/>
                <a:sym typeface="Century Gothic" pitchFamily="1" charset="0"/>
              </a:rPr>
              <a:t>; шесть </a:t>
            </a:r>
            <a:r>
              <a:rPr lang="ru-RU" sz="4600" b="1" dirty="0">
                <a:solidFill>
                  <a:schemeClr val="tx1"/>
                </a:solidFill>
                <a:latin typeface="Century Gothic" pitchFamily="1" charset="0"/>
                <a:sym typeface="Century Gothic" pitchFamily="1" charset="0"/>
              </a:rPr>
              <a:t>дней работай и делай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них] всякие дела твои,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 день седьмой — суббота Господу, Богу </a:t>
            </a:r>
            <a:r>
              <a:rPr lang="ru-RU" sz="4600" b="1" dirty="0" smtClean="0">
                <a:solidFill>
                  <a:schemeClr val="tx1"/>
                </a:solidFill>
                <a:latin typeface="Century Gothic" pitchFamily="1" charset="0"/>
                <a:sym typeface="Century Gothic" pitchFamily="1" charset="0"/>
              </a:rPr>
              <a:t>твоему..</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6868" name="Rectangle 3"/>
          <p:cNvSpPr>
            <a:spLocks/>
          </p:cNvSpPr>
          <p:nvPr/>
        </p:nvSpPr>
        <p:spPr bwMode="auto">
          <a:xfrm>
            <a:off x="4013200" y="2438400"/>
            <a:ext cx="5334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Помни </a:t>
            </a:r>
            <a:r>
              <a:rPr lang="ru-RU" sz="4600" b="1" dirty="0">
                <a:solidFill>
                  <a:schemeClr val="tx1"/>
                </a:solidFill>
                <a:latin typeface="Century Gothic" pitchFamily="1" charset="0"/>
                <a:sym typeface="Century Gothic" pitchFamily="1" charset="0"/>
              </a:rPr>
              <a:t>день субботний, </a:t>
            </a:r>
            <a:endParaRPr lang="en-US" sz="4600" b="1" dirty="0">
              <a:solidFill>
                <a:schemeClr val="tx1"/>
              </a:solidFill>
              <a:latin typeface="Century Gothic" pitchFamily="1" charset="0"/>
              <a:sym typeface="Century Gothic" pitchFamily="1" charset="0"/>
            </a:endParaRPr>
          </a:p>
        </p:txBody>
      </p:sp>
      <p:sp>
        <p:nvSpPr>
          <p:cNvPr id="36869" name="Rectangle 4"/>
          <p:cNvSpPr>
            <a:spLocks/>
          </p:cNvSpPr>
          <p:nvPr/>
        </p:nvSpPr>
        <p:spPr bwMode="auto">
          <a:xfrm>
            <a:off x="4229100" y="838200"/>
            <a:ext cx="4152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965200" y="5257800"/>
            <a:ext cx="8712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дочь твоя, ни раб твой, ни рабыня </a:t>
            </a:r>
            <a:r>
              <a:rPr lang="ru-RU" sz="4600" b="1" dirty="0" smtClean="0">
                <a:solidFill>
                  <a:schemeClr val="tx1"/>
                </a:solidFill>
                <a:latin typeface="Century Gothic" pitchFamily="1" charset="0"/>
                <a:sym typeface="Century Gothic" pitchFamily="1" charset="0"/>
              </a:rPr>
              <a:t>твоя…</a:t>
            </a:r>
            <a:endParaRPr lang="en-US" sz="4600" b="1" dirty="0">
              <a:solidFill>
                <a:schemeClr val="tx1"/>
              </a:solidFill>
              <a:latin typeface="Century Gothic" pitchFamily="1" charset="0"/>
              <a:sym typeface="Century Gothic" pitchFamily="1" charset="0"/>
            </a:endParaRPr>
          </a:p>
        </p:txBody>
      </p:sp>
      <p:sp>
        <p:nvSpPr>
          <p:cNvPr id="37892" name="Rectangle 3"/>
          <p:cNvSpPr>
            <a:spLocks/>
          </p:cNvSpPr>
          <p:nvPr/>
        </p:nvSpPr>
        <p:spPr bwMode="auto">
          <a:xfrm>
            <a:off x="4622800" y="2667000"/>
            <a:ext cx="4927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делай в оный никакого дела ни ты, ни сын твой, ни</a:t>
            </a:r>
            <a:endParaRPr lang="en-US" sz="4600" b="1" dirty="0">
              <a:solidFill>
                <a:schemeClr val="tx1"/>
              </a:solidFill>
              <a:latin typeface="Century Gothic" pitchFamily="1" charset="0"/>
              <a:sym typeface="Century Gothic" pitchFamily="1" charset="0"/>
            </a:endParaRPr>
          </a:p>
        </p:txBody>
      </p:sp>
      <p:sp>
        <p:nvSpPr>
          <p:cNvPr id="37893" name="Rectangle 4"/>
          <p:cNvSpPr>
            <a:spLocks/>
          </p:cNvSpPr>
          <p:nvPr/>
        </p:nvSpPr>
        <p:spPr bwMode="auto">
          <a:xfrm>
            <a:off x="4610100" y="838200"/>
            <a:ext cx="4254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8" name="TextBox 1"/>
          <p:cNvSpPr txBox="1">
            <a:spLocks noChangeArrowheads="1"/>
          </p:cNvSpPr>
          <p:nvPr/>
        </p:nvSpPr>
        <p:spPr bwMode="auto">
          <a:xfrm>
            <a:off x="736600" y="1295400"/>
            <a:ext cx="2514600" cy="3108325"/>
          </a:xfrm>
          <a:custGeom>
            <a:avLst/>
            <a:gdLst>
              <a:gd name="connsiteX0" fmla="*/ 0 w 2514600"/>
              <a:gd name="connsiteY0" fmla="*/ 0 h 3170099"/>
              <a:gd name="connsiteX1" fmla="*/ 2514600 w 2514600"/>
              <a:gd name="connsiteY1" fmla="*/ 0 h 3170099"/>
              <a:gd name="connsiteX2" fmla="*/ 2514600 w 2514600"/>
              <a:gd name="connsiteY2" fmla="*/ 3170099 h 3170099"/>
              <a:gd name="connsiteX3" fmla="*/ 0 w 2514600"/>
              <a:gd name="connsiteY3" fmla="*/ 3170099 h 3170099"/>
              <a:gd name="connsiteX4" fmla="*/ 0 w 2514600"/>
              <a:gd name="connsiteY4" fmla="*/ 0 h 3170099"/>
              <a:gd name="connsiteX0" fmla="*/ 15240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152400 w 2514600"/>
              <a:gd name="connsiteY4" fmla="*/ 0 h 31701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0 w 2514600"/>
              <a:gd name="connsiteY4" fmla="*/ 0 h 31701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0 w 2514600"/>
              <a:gd name="connsiteY4" fmla="*/ 0 h 3170100"/>
              <a:gd name="connsiteX0" fmla="*/ 0 w 2514600"/>
              <a:gd name="connsiteY0" fmla="*/ 0 h 3200400"/>
              <a:gd name="connsiteX1" fmla="*/ 2514600 w 2514600"/>
              <a:gd name="connsiteY1" fmla="*/ 1 h 3200400"/>
              <a:gd name="connsiteX2" fmla="*/ 2514600 w 2514600"/>
              <a:gd name="connsiteY2" fmla="*/ 3170100 h 3200400"/>
              <a:gd name="connsiteX3" fmla="*/ 76200 w 2514600"/>
              <a:gd name="connsiteY3" fmla="*/ 3200400 h 3200400"/>
              <a:gd name="connsiteX4" fmla="*/ 0 w 2514600"/>
              <a:gd name="connsiteY4" fmla="*/ 0 h 32004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24200 h 3170100"/>
              <a:gd name="connsiteX4" fmla="*/ 0 w 2514600"/>
              <a:gd name="connsiteY4" fmla="*/ 0 h 3170100"/>
              <a:gd name="connsiteX0" fmla="*/ 0 w 2514600"/>
              <a:gd name="connsiteY0" fmla="*/ 0 h 3124200"/>
              <a:gd name="connsiteX1" fmla="*/ 2514600 w 2514600"/>
              <a:gd name="connsiteY1" fmla="*/ 1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1 h 3124200"/>
              <a:gd name="connsiteX2" fmla="*/ 2438400 w 2514600"/>
              <a:gd name="connsiteY2" fmla="*/ 28956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1 h 3124200"/>
              <a:gd name="connsiteX2" fmla="*/ 2438400 w 2514600"/>
              <a:gd name="connsiteY2" fmla="*/ 3048000 h 3124200"/>
              <a:gd name="connsiteX3" fmla="*/ 0 w 2514600"/>
              <a:gd name="connsiteY3" fmla="*/ 3124200 h 3124200"/>
              <a:gd name="connsiteX4" fmla="*/ 0 w 2514600"/>
              <a:gd name="connsiteY4" fmla="*/ 0 h 3124200"/>
              <a:gd name="connsiteX0" fmla="*/ 0 w 2438400"/>
              <a:gd name="connsiteY0" fmla="*/ 0 h 3124200"/>
              <a:gd name="connsiteX1" fmla="*/ 2362200 w 2438400"/>
              <a:gd name="connsiteY1" fmla="*/ 228600 h 3124200"/>
              <a:gd name="connsiteX2" fmla="*/ 2438400 w 2438400"/>
              <a:gd name="connsiteY2" fmla="*/ 3048000 h 3124200"/>
              <a:gd name="connsiteX3" fmla="*/ 0 w 2438400"/>
              <a:gd name="connsiteY3" fmla="*/ 3124200 h 3124200"/>
              <a:gd name="connsiteX4" fmla="*/ 0 w 24384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381000 w 2514600"/>
              <a:gd name="connsiteY0" fmla="*/ 152400 h 3048000"/>
              <a:gd name="connsiteX1" fmla="*/ 2514600 w 2514600"/>
              <a:gd name="connsiteY1" fmla="*/ 0 h 3048000"/>
              <a:gd name="connsiteX2" fmla="*/ 2438400 w 2514600"/>
              <a:gd name="connsiteY2" fmla="*/ 2971800 h 3048000"/>
              <a:gd name="connsiteX3" fmla="*/ 0 w 2514600"/>
              <a:gd name="connsiteY3" fmla="*/ 3048000 h 3048000"/>
              <a:gd name="connsiteX4" fmla="*/ 381000 w 2514600"/>
              <a:gd name="connsiteY4" fmla="*/ 152400 h 30480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24200">
                <a:moveTo>
                  <a:pt x="0" y="0"/>
                </a:moveTo>
                <a:lnTo>
                  <a:pt x="2514600" y="76200"/>
                </a:lnTo>
                <a:lnTo>
                  <a:pt x="2438400" y="3048000"/>
                </a:lnTo>
                <a:lnTo>
                  <a:pt x="0" y="3124200"/>
                </a:lnTo>
                <a:cubicBezTo>
                  <a:pt x="0" y="2067500"/>
                  <a:pt x="55179" y="1125017"/>
                  <a:pt x="0" y="0"/>
                </a:cubicBezTo>
                <a:close/>
              </a:path>
            </a:pathLst>
          </a:custGeom>
          <a:solidFill>
            <a:schemeClr val="tx1">
              <a:lumMod val="65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ru-RU" dirty="0">
                <a:solidFill>
                  <a:srgbClr val="9B2539"/>
                </a:solidFill>
                <a:latin typeface="Arial Black" pitchFamily="34" charset="0"/>
              </a:rPr>
              <a:t>СУББОТА</a:t>
            </a:r>
            <a:r>
              <a:rPr lang="ru-RU" sz="2400" dirty="0">
                <a:solidFill>
                  <a:srgbClr val="9B2539"/>
                </a:solidFill>
                <a:latin typeface="Arial Black" pitchFamily="34" charset="0"/>
              </a:rPr>
              <a:t> ВЫХОДНОЙ</a:t>
            </a:r>
            <a:endParaRPr lang="ru-RU" sz="1800" dirty="0">
              <a:solidFill>
                <a:srgbClr val="9B2539"/>
              </a:solidFill>
              <a:latin typeface="Arial Black" pitchFamily="34" charset="0"/>
            </a:endParaRPr>
          </a:p>
          <a:p>
            <a:pPr>
              <a:defRPr/>
            </a:pPr>
            <a:endParaRPr lang="ru-RU" sz="2400" dirty="0">
              <a:solidFill>
                <a:srgbClr val="9B2539"/>
              </a:solidFill>
              <a:latin typeface="Arial Black" pitchFamily="34" charset="0"/>
            </a:endParaRPr>
          </a:p>
          <a:p>
            <a:pPr>
              <a:defRPr/>
            </a:pPr>
            <a:endParaRPr lang="ru-RU" sz="2400" dirty="0">
              <a:solidFill>
                <a:srgbClr val="9B2539"/>
              </a:solidFill>
              <a:latin typeface="Arial Black" pitchFamily="34" charset="0"/>
            </a:endParaRPr>
          </a:p>
          <a:p>
            <a:pPr>
              <a:defRPr/>
            </a:pPr>
            <a:r>
              <a:rPr lang="ru-RU" sz="2400" dirty="0">
                <a:solidFill>
                  <a:srgbClr val="9B2539"/>
                </a:solidFill>
                <a:latin typeface="Arial Black" pitchFamily="34" charset="0"/>
              </a:rPr>
              <a:t>СПАСИБО ЗА ПОКУПКИ!</a:t>
            </a:r>
          </a:p>
          <a:p>
            <a:pPr>
              <a:defRPr/>
            </a:pPr>
            <a:r>
              <a:rPr lang="ru-RU" sz="2400" b="1" dirty="0">
                <a:solidFill>
                  <a:srgbClr val="9B2539"/>
                </a:solidFill>
                <a:latin typeface="Arial Black" pitchFamily="34" charset="0"/>
              </a:rPr>
              <a:t>______________</a:t>
            </a:r>
            <a:endParaRPr lang="ru-RU" sz="2000" b="1" dirty="0">
              <a:solidFill>
                <a:srgbClr val="9B2539"/>
              </a:solidFill>
              <a:latin typeface="Arial Black" pitchFamily="34" charset="0"/>
            </a:endParaRPr>
          </a:p>
          <a:p>
            <a:pPr>
              <a:defRPr/>
            </a:pPr>
            <a:endParaRPr lang="en-US" sz="2000" dirty="0">
              <a:solidFill>
                <a:srgbClr val="C00000"/>
              </a:solidFill>
              <a:latin typeface="Arial Black"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8915" name="Rectangle 2"/>
          <p:cNvSpPr>
            <a:spLocks/>
          </p:cNvSpPr>
          <p:nvPr/>
        </p:nvSpPr>
        <p:spPr bwMode="auto">
          <a:xfrm>
            <a:off x="4394200" y="2895600"/>
            <a:ext cx="53848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 скот </a:t>
            </a:r>
            <a:r>
              <a:rPr lang="ru-RU" sz="4600" b="1" dirty="0">
                <a:solidFill>
                  <a:schemeClr val="tx1"/>
                </a:solidFill>
                <a:latin typeface="Century Gothic" pitchFamily="1" charset="0"/>
                <a:sym typeface="Century Gothic" pitchFamily="1" charset="0"/>
              </a:rPr>
              <a:t>твой, </a:t>
            </a:r>
            <a:endParaRPr lang="ru-RU" sz="46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ни </a:t>
            </a:r>
            <a:r>
              <a:rPr lang="ru-RU" sz="4600" b="1" dirty="0">
                <a:solidFill>
                  <a:schemeClr val="tx1"/>
                </a:solidFill>
                <a:latin typeface="Century Gothic" pitchFamily="1" charset="0"/>
                <a:sym typeface="Century Gothic" pitchFamily="1" charset="0"/>
              </a:rPr>
              <a:t>пришелец, который в жилищах </a:t>
            </a:r>
            <a:r>
              <a:rPr lang="ru-RU" sz="4600" b="1" dirty="0" smtClean="0">
                <a:solidFill>
                  <a:schemeClr val="tx1"/>
                </a:solidFill>
                <a:latin typeface="Century Gothic" pitchFamily="1" charset="0"/>
                <a:sym typeface="Century Gothic" pitchFamily="1" charset="0"/>
              </a:rPr>
              <a:t>твоих…</a:t>
            </a:r>
            <a:endParaRPr lang="en-US" sz="4600" b="1" dirty="0">
              <a:solidFill>
                <a:schemeClr val="tx1"/>
              </a:solidFill>
              <a:latin typeface="Century Gothic" pitchFamily="1" charset="0"/>
              <a:sym typeface="Century Gothic" pitchFamily="1" charset="0"/>
            </a:endParaRPr>
          </a:p>
        </p:txBody>
      </p:sp>
      <p:sp>
        <p:nvSpPr>
          <p:cNvPr id="38916" name="Rectangle 3"/>
          <p:cNvSpPr>
            <a:spLocks/>
          </p:cNvSpPr>
          <p:nvPr/>
        </p:nvSpPr>
        <p:spPr bwMode="auto">
          <a:xfrm>
            <a:off x="4610100" y="838200"/>
            <a:ext cx="4216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7" name="TextBox 1"/>
          <p:cNvSpPr txBox="1">
            <a:spLocks noChangeArrowheads="1"/>
          </p:cNvSpPr>
          <p:nvPr/>
        </p:nvSpPr>
        <p:spPr bwMode="auto">
          <a:xfrm>
            <a:off x="736600" y="1295400"/>
            <a:ext cx="2514600" cy="3108325"/>
          </a:xfrm>
          <a:custGeom>
            <a:avLst/>
            <a:gdLst>
              <a:gd name="connsiteX0" fmla="*/ 0 w 2514600"/>
              <a:gd name="connsiteY0" fmla="*/ 0 h 3170099"/>
              <a:gd name="connsiteX1" fmla="*/ 2514600 w 2514600"/>
              <a:gd name="connsiteY1" fmla="*/ 0 h 3170099"/>
              <a:gd name="connsiteX2" fmla="*/ 2514600 w 2514600"/>
              <a:gd name="connsiteY2" fmla="*/ 3170099 h 3170099"/>
              <a:gd name="connsiteX3" fmla="*/ 0 w 2514600"/>
              <a:gd name="connsiteY3" fmla="*/ 3170099 h 3170099"/>
              <a:gd name="connsiteX4" fmla="*/ 0 w 2514600"/>
              <a:gd name="connsiteY4" fmla="*/ 0 h 3170099"/>
              <a:gd name="connsiteX0" fmla="*/ 15240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152400 w 2514600"/>
              <a:gd name="connsiteY4" fmla="*/ 0 h 31701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0 w 2514600"/>
              <a:gd name="connsiteY4" fmla="*/ 0 h 31701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70100 h 3170100"/>
              <a:gd name="connsiteX4" fmla="*/ 0 w 2514600"/>
              <a:gd name="connsiteY4" fmla="*/ 0 h 3170100"/>
              <a:gd name="connsiteX0" fmla="*/ 0 w 2514600"/>
              <a:gd name="connsiteY0" fmla="*/ 0 h 3200400"/>
              <a:gd name="connsiteX1" fmla="*/ 2514600 w 2514600"/>
              <a:gd name="connsiteY1" fmla="*/ 1 h 3200400"/>
              <a:gd name="connsiteX2" fmla="*/ 2514600 w 2514600"/>
              <a:gd name="connsiteY2" fmla="*/ 3170100 h 3200400"/>
              <a:gd name="connsiteX3" fmla="*/ 76200 w 2514600"/>
              <a:gd name="connsiteY3" fmla="*/ 3200400 h 3200400"/>
              <a:gd name="connsiteX4" fmla="*/ 0 w 2514600"/>
              <a:gd name="connsiteY4" fmla="*/ 0 h 3200400"/>
              <a:gd name="connsiteX0" fmla="*/ 0 w 2514600"/>
              <a:gd name="connsiteY0" fmla="*/ 0 h 3170100"/>
              <a:gd name="connsiteX1" fmla="*/ 2514600 w 2514600"/>
              <a:gd name="connsiteY1" fmla="*/ 1 h 3170100"/>
              <a:gd name="connsiteX2" fmla="*/ 2514600 w 2514600"/>
              <a:gd name="connsiteY2" fmla="*/ 3170100 h 3170100"/>
              <a:gd name="connsiteX3" fmla="*/ 0 w 2514600"/>
              <a:gd name="connsiteY3" fmla="*/ 3124200 h 3170100"/>
              <a:gd name="connsiteX4" fmla="*/ 0 w 2514600"/>
              <a:gd name="connsiteY4" fmla="*/ 0 h 3170100"/>
              <a:gd name="connsiteX0" fmla="*/ 0 w 2514600"/>
              <a:gd name="connsiteY0" fmla="*/ 0 h 3124200"/>
              <a:gd name="connsiteX1" fmla="*/ 2514600 w 2514600"/>
              <a:gd name="connsiteY1" fmla="*/ 1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1 h 3124200"/>
              <a:gd name="connsiteX2" fmla="*/ 2438400 w 2514600"/>
              <a:gd name="connsiteY2" fmla="*/ 28956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1 h 3124200"/>
              <a:gd name="connsiteX2" fmla="*/ 2438400 w 2514600"/>
              <a:gd name="connsiteY2" fmla="*/ 3048000 h 3124200"/>
              <a:gd name="connsiteX3" fmla="*/ 0 w 2514600"/>
              <a:gd name="connsiteY3" fmla="*/ 3124200 h 3124200"/>
              <a:gd name="connsiteX4" fmla="*/ 0 w 2514600"/>
              <a:gd name="connsiteY4" fmla="*/ 0 h 3124200"/>
              <a:gd name="connsiteX0" fmla="*/ 0 w 2438400"/>
              <a:gd name="connsiteY0" fmla="*/ 0 h 3124200"/>
              <a:gd name="connsiteX1" fmla="*/ 2362200 w 2438400"/>
              <a:gd name="connsiteY1" fmla="*/ 228600 h 3124200"/>
              <a:gd name="connsiteX2" fmla="*/ 2438400 w 2438400"/>
              <a:gd name="connsiteY2" fmla="*/ 3048000 h 3124200"/>
              <a:gd name="connsiteX3" fmla="*/ 0 w 2438400"/>
              <a:gd name="connsiteY3" fmla="*/ 3124200 h 3124200"/>
              <a:gd name="connsiteX4" fmla="*/ 0 w 24384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381000 w 2514600"/>
              <a:gd name="connsiteY0" fmla="*/ 152400 h 3048000"/>
              <a:gd name="connsiteX1" fmla="*/ 2514600 w 2514600"/>
              <a:gd name="connsiteY1" fmla="*/ 0 h 3048000"/>
              <a:gd name="connsiteX2" fmla="*/ 2438400 w 2514600"/>
              <a:gd name="connsiteY2" fmla="*/ 2971800 h 3048000"/>
              <a:gd name="connsiteX3" fmla="*/ 0 w 2514600"/>
              <a:gd name="connsiteY3" fmla="*/ 3048000 h 3048000"/>
              <a:gd name="connsiteX4" fmla="*/ 381000 w 2514600"/>
              <a:gd name="connsiteY4" fmla="*/ 152400 h 30480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 name="connsiteX0" fmla="*/ 0 w 2514600"/>
              <a:gd name="connsiteY0" fmla="*/ 0 h 3124200"/>
              <a:gd name="connsiteX1" fmla="*/ 2514600 w 2514600"/>
              <a:gd name="connsiteY1" fmla="*/ 76200 h 3124200"/>
              <a:gd name="connsiteX2" fmla="*/ 2438400 w 2514600"/>
              <a:gd name="connsiteY2" fmla="*/ 3048000 h 3124200"/>
              <a:gd name="connsiteX3" fmla="*/ 0 w 2514600"/>
              <a:gd name="connsiteY3" fmla="*/ 3124200 h 3124200"/>
              <a:gd name="connsiteX4" fmla="*/ 0 w 2514600"/>
              <a:gd name="connsiteY4" fmla="*/ 0 h 3124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24200">
                <a:moveTo>
                  <a:pt x="0" y="0"/>
                </a:moveTo>
                <a:lnTo>
                  <a:pt x="2514600" y="76200"/>
                </a:lnTo>
                <a:lnTo>
                  <a:pt x="2438400" y="3048000"/>
                </a:lnTo>
                <a:lnTo>
                  <a:pt x="0" y="3124200"/>
                </a:lnTo>
                <a:cubicBezTo>
                  <a:pt x="0" y="2067500"/>
                  <a:pt x="55179" y="1125017"/>
                  <a:pt x="0" y="0"/>
                </a:cubicBezTo>
                <a:close/>
              </a:path>
            </a:pathLst>
          </a:custGeom>
          <a:solidFill>
            <a:schemeClr val="tx1">
              <a:lumMod val="65000"/>
            </a:schemeClr>
          </a:solidFill>
          <a:ln w="9525">
            <a:noFill/>
            <a:miter lim="800000"/>
            <a:headEnd/>
            <a:tailEnd/>
          </a:ln>
          <a:effectLst>
            <a:outerShdw blurRad="50800" dist="38100" dir="2700000" algn="tl" rotWithShape="0">
              <a:prstClr val="black">
                <a:alpha val="40000"/>
              </a:prstClr>
            </a:outerShdw>
          </a:effectLst>
        </p:spPr>
        <p:txBody>
          <a:bodyPr>
            <a:spAutoFit/>
          </a:bodyPr>
          <a:lstStyle/>
          <a:p>
            <a:pPr>
              <a:defRPr/>
            </a:pPr>
            <a:r>
              <a:rPr lang="ru-RU" dirty="0">
                <a:solidFill>
                  <a:srgbClr val="9B2539"/>
                </a:solidFill>
                <a:latin typeface="Arial Black" pitchFamily="34" charset="0"/>
              </a:rPr>
              <a:t>СУББОТА</a:t>
            </a:r>
            <a:r>
              <a:rPr lang="ru-RU" sz="2400" dirty="0">
                <a:solidFill>
                  <a:srgbClr val="9B2539"/>
                </a:solidFill>
                <a:latin typeface="Arial Black" pitchFamily="34" charset="0"/>
              </a:rPr>
              <a:t> ВЫХОДНОЙ</a:t>
            </a:r>
            <a:endParaRPr lang="ru-RU" sz="1800" dirty="0">
              <a:solidFill>
                <a:srgbClr val="9B2539"/>
              </a:solidFill>
              <a:latin typeface="Arial Black" pitchFamily="34" charset="0"/>
            </a:endParaRPr>
          </a:p>
          <a:p>
            <a:pPr>
              <a:defRPr/>
            </a:pPr>
            <a:endParaRPr lang="ru-RU" sz="2400" dirty="0">
              <a:solidFill>
                <a:srgbClr val="9B2539"/>
              </a:solidFill>
              <a:latin typeface="Arial Black" pitchFamily="34" charset="0"/>
            </a:endParaRPr>
          </a:p>
          <a:p>
            <a:pPr>
              <a:defRPr/>
            </a:pPr>
            <a:endParaRPr lang="ru-RU" sz="2400" dirty="0">
              <a:solidFill>
                <a:srgbClr val="9B2539"/>
              </a:solidFill>
              <a:latin typeface="Arial Black" pitchFamily="34" charset="0"/>
            </a:endParaRPr>
          </a:p>
          <a:p>
            <a:pPr>
              <a:defRPr/>
            </a:pPr>
            <a:r>
              <a:rPr lang="ru-RU" sz="2400" dirty="0">
                <a:solidFill>
                  <a:srgbClr val="9B2539"/>
                </a:solidFill>
                <a:latin typeface="Arial Black" pitchFamily="34" charset="0"/>
              </a:rPr>
              <a:t>СПАСИБО ЗА ПОКУПКИ!</a:t>
            </a:r>
          </a:p>
          <a:p>
            <a:pPr>
              <a:defRPr/>
            </a:pPr>
            <a:r>
              <a:rPr lang="ru-RU" sz="2400" b="1" dirty="0">
                <a:solidFill>
                  <a:srgbClr val="9B2539"/>
                </a:solidFill>
                <a:latin typeface="Arial Black" pitchFamily="34" charset="0"/>
              </a:rPr>
              <a:t>______________</a:t>
            </a:r>
            <a:endParaRPr lang="ru-RU" sz="2000" b="1" dirty="0">
              <a:solidFill>
                <a:srgbClr val="9B2539"/>
              </a:solidFill>
              <a:latin typeface="Arial Black" pitchFamily="34" charset="0"/>
            </a:endParaRPr>
          </a:p>
          <a:p>
            <a:pPr>
              <a:defRPr/>
            </a:pPr>
            <a:endParaRPr lang="en-US" sz="2000" dirty="0">
              <a:solidFill>
                <a:srgbClr val="C00000"/>
              </a:solidFill>
              <a:latin typeface="Arial Black"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812800" y="4267200"/>
            <a:ext cx="8763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Господь </a:t>
            </a:r>
            <a:r>
              <a:rPr lang="ru-RU" sz="4600" b="1" dirty="0">
                <a:solidFill>
                  <a:schemeClr val="tx1"/>
                </a:solidFill>
                <a:latin typeface="Century Gothic" pitchFamily="1" charset="0"/>
                <a:sym typeface="Century Gothic" pitchFamily="1" charset="0"/>
              </a:rPr>
              <a:t>небо и землю, море и все, что в них, а в день седьмой </a:t>
            </a:r>
            <a:r>
              <a:rPr lang="ru-RU" sz="4600" b="1" dirty="0" smtClean="0">
                <a:solidFill>
                  <a:schemeClr val="tx1"/>
                </a:solidFill>
                <a:latin typeface="Century Gothic" pitchFamily="1" charset="0"/>
                <a:sym typeface="Century Gothic" pitchFamily="1" charset="0"/>
              </a:rPr>
              <a:t>почил…</a:t>
            </a:r>
            <a:endParaRPr lang="en-US" sz="4600" b="1" dirty="0">
              <a:solidFill>
                <a:schemeClr val="tx1"/>
              </a:solidFill>
              <a:latin typeface="Century Gothic" pitchFamily="1" charset="0"/>
              <a:sym typeface="Century Gothic" pitchFamily="1" charset="0"/>
            </a:endParaRPr>
          </a:p>
        </p:txBody>
      </p:sp>
      <p:sp>
        <p:nvSpPr>
          <p:cNvPr id="39940" name="Rectangle 3"/>
          <p:cNvSpPr>
            <a:spLocks/>
          </p:cNvSpPr>
          <p:nvPr/>
        </p:nvSpPr>
        <p:spPr bwMode="auto">
          <a:xfrm>
            <a:off x="4775200" y="3200400"/>
            <a:ext cx="5105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 шесть дней создал</a:t>
            </a:r>
            <a:endParaRPr lang="en-US" sz="4600" b="1" dirty="0">
              <a:solidFill>
                <a:schemeClr val="tx1"/>
              </a:solidFill>
              <a:latin typeface="Century Gothic" pitchFamily="1" charset="0"/>
              <a:sym typeface="Century Gothic" pitchFamily="1" charset="0"/>
            </a:endParaRPr>
          </a:p>
        </p:txBody>
      </p:sp>
      <p:sp>
        <p:nvSpPr>
          <p:cNvPr id="39941" name="Rectangle 4"/>
          <p:cNvSpPr>
            <a:spLocks/>
          </p:cNvSpPr>
          <p:nvPr/>
        </p:nvSpPr>
        <p:spPr bwMode="auto">
          <a:xfrm>
            <a:off x="4610100" y="838200"/>
            <a:ext cx="3937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0963" name="Rectangle 2"/>
          <p:cNvSpPr>
            <a:spLocks/>
          </p:cNvSpPr>
          <p:nvPr/>
        </p:nvSpPr>
        <p:spPr bwMode="auto">
          <a:xfrm>
            <a:off x="889000" y="4267200"/>
            <a:ext cx="8610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…посему </a:t>
            </a:r>
            <a:r>
              <a:rPr lang="ru-RU" sz="4600" b="1" dirty="0">
                <a:solidFill>
                  <a:schemeClr val="tx1"/>
                </a:solidFill>
                <a:latin typeface="Century Gothic" pitchFamily="1" charset="0"/>
                <a:sym typeface="Century Gothic" pitchFamily="1" charset="0"/>
              </a:rPr>
              <a:t>благословил Господь день субботний и освятил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
        <p:nvSpPr>
          <p:cNvPr id="40964" name="Rectangle 3"/>
          <p:cNvSpPr>
            <a:spLocks/>
          </p:cNvSpPr>
          <p:nvPr/>
        </p:nvSpPr>
        <p:spPr bwMode="auto">
          <a:xfrm>
            <a:off x="4610100" y="838200"/>
            <a:ext cx="3987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3011" name="Rectangle 2"/>
          <p:cNvSpPr>
            <a:spLocks/>
          </p:cNvSpPr>
          <p:nvPr/>
        </p:nvSpPr>
        <p:spPr bwMode="auto">
          <a:xfrm>
            <a:off x="4775200" y="838200"/>
            <a:ext cx="5384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Иезекииля</a:t>
            </a:r>
            <a:r>
              <a:rPr lang="en-US" sz="3600" b="1">
                <a:solidFill>
                  <a:schemeClr val="tx1"/>
                </a:solidFill>
                <a:latin typeface="Century Gothic" pitchFamily="1" charset="0"/>
                <a:sym typeface="Century Gothic" pitchFamily="1" charset="0"/>
              </a:rPr>
              <a:t> 20:20</a:t>
            </a:r>
          </a:p>
        </p:txBody>
      </p:sp>
      <p:sp>
        <p:nvSpPr>
          <p:cNvPr id="43012" name="Rectangle 3"/>
          <p:cNvSpPr>
            <a:spLocks/>
          </p:cNvSpPr>
          <p:nvPr/>
        </p:nvSpPr>
        <p:spPr bwMode="auto">
          <a:xfrm>
            <a:off x="965200" y="4038600"/>
            <a:ext cx="8940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Мои, чтобы они были знамением между Мною и вами, дабы вы знали, что Я Господь Бог </a:t>
            </a:r>
            <a:r>
              <a:rPr lang="ru-RU" sz="4600" b="1" dirty="0" smtClean="0">
                <a:solidFill>
                  <a:schemeClr val="tx1"/>
                </a:solidFill>
                <a:latin typeface="Century Gothic" pitchFamily="1" charset="0"/>
                <a:sym typeface="Century Gothic" pitchFamily="1" charset="0"/>
              </a:rPr>
              <a:t>ваш.</a:t>
            </a:r>
            <a:endParaRPr lang="en-US" sz="4600" b="1" dirty="0">
              <a:solidFill>
                <a:schemeClr val="tx1"/>
              </a:solidFill>
              <a:latin typeface="Century Gothic" pitchFamily="1" charset="0"/>
              <a:sym typeface="Century Gothic" pitchFamily="1" charset="0"/>
            </a:endParaRPr>
          </a:p>
        </p:txBody>
      </p:sp>
      <p:sp>
        <p:nvSpPr>
          <p:cNvPr id="43013" name="Rectangle 4"/>
          <p:cNvSpPr>
            <a:spLocks/>
          </p:cNvSpPr>
          <p:nvPr/>
        </p:nvSpPr>
        <p:spPr bwMode="auto">
          <a:xfrm>
            <a:off x="4851400" y="2743200"/>
            <a:ext cx="4279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святите субботы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p:cNvSpPr>
          <p:nvPr/>
        </p:nvSpPr>
        <p:spPr bwMode="auto">
          <a:xfrm>
            <a:off x="5181600" y="4991100"/>
            <a:ext cx="4927600" cy="2781300"/>
          </a:xfrm>
          <a:prstGeom prst="rect">
            <a:avLst/>
          </a:prstGeom>
          <a:noFill/>
          <a:ln>
            <a:noFill/>
          </a:ln>
          <a:effectLst>
            <a:outerShdw blurRad="114300" dist="63500" dir="2700000" algn="ctr" rotWithShape="0">
              <a:srgbClr val="FFFFFF">
                <a:alpha val="74997"/>
              </a:srgbClr>
            </a:outerShdw>
          </a:effectLst>
          <a:extLst>
            <a:ext uri="{909E8E84-426E-40DD-AFC4-6F175D3DCCD1}"/>
            <a:ext uri="{91240B29-F687-4F45-9708-019B960494DF}"/>
          </a:extLst>
        </p:spPr>
        <p:txBody>
          <a:bodyPr lIns="0" tIns="0" rIns="457200" bIns="0" anchor="ctr"/>
          <a:lstStyle/>
          <a:p>
            <a:pPr algn="r">
              <a:defRPr/>
            </a:pPr>
            <a:r>
              <a:rPr lang="ru-RU" sz="4800" b="1" dirty="0">
                <a:solidFill>
                  <a:srgbClr val="FF0000"/>
                </a:solidFill>
                <a:latin typeface="Times" pitchFamily="1" charset="0"/>
                <a:cs typeface="Times" pitchFamily="1" charset="0"/>
                <a:sym typeface="Times" pitchFamily="1" charset="0"/>
              </a:rPr>
              <a:t>БОЖЬЯ ПЕЧАТЬ ДЛЯ СПАСЕННЫХ</a:t>
            </a:r>
            <a:endParaRPr lang="en-US" sz="4800" b="1" dirty="0">
              <a:solidFill>
                <a:srgbClr val="FF0000"/>
              </a:solidFill>
              <a:latin typeface="Times" pitchFamily="1" charset="0"/>
              <a:cs typeface="Times" pitchFamily="1" charset="0"/>
              <a:sym typeface="Times" pitchFamily="1"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5372100" y="838200"/>
            <a:ext cx="3060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8:16</a:t>
            </a:r>
          </a:p>
        </p:txBody>
      </p:sp>
      <p:sp>
        <p:nvSpPr>
          <p:cNvPr id="44036" name="Rectangle 3"/>
          <p:cNvSpPr>
            <a:spLocks/>
          </p:cNvSpPr>
          <p:nvPr/>
        </p:nvSpPr>
        <p:spPr bwMode="auto">
          <a:xfrm>
            <a:off x="990600" y="4648200"/>
            <a:ext cx="9169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Завяжи </a:t>
            </a:r>
            <a:r>
              <a:rPr lang="ru-RU" sz="4600" b="1" dirty="0">
                <a:solidFill>
                  <a:schemeClr val="tx1"/>
                </a:solidFill>
                <a:latin typeface="Century Gothic" pitchFamily="1" charset="0"/>
                <a:sym typeface="Century Gothic" pitchFamily="1" charset="0"/>
              </a:rPr>
              <a:t>свидетельство, и запечатай откровение при учениках </a:t>
            </a:r>
            <a:r>
              <a:rPr lang="ru-RU" sz="4600" b="1" dirty="0" smtClean="0">
                <a:solidFill>
                  <a:schemeClr val="tx1"/>
                </a:solidFill>
                <a:latin typeface="Century Gothic" pitchFamily="1" charset="0"/>
                <a:sym typeface="Century Gothic" pitchFamily="1" charset="0"/>
              </a:rPr>
              <a:t>Моих.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5384800" y="838200"/>
            <a:ext cx="3517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31:13</a:t>
            </a:r>
          </a:p>
        </p:txBody>
      </p:sp>
      <p:sp>
        <p:nvSpPr>
          <p:cNvPr id="45060" name="Rectangle 3"/>
          <p:cNvSpPr>
            <a:spLocks/>
          </p:cNvSpPr>
          <p:nvPr/>
        </p:nvSpPr>
        <p:spPr bwMode="auto">
          <a:xfrm>
            <a:off x="889000" y="4711700"/>
            <a:ext cx="8991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Субботы </a:t>
            </a:r>
            <a:r>
              <a:rPr lang="ru-RU" sz="4600" b="1" dirty="0">
                <a:solidFill>
                  <a:schemeClr val="tx1"/>
                </a:solidFill>
                <a:latin typeface="Century Gothic" pitchFamily="1" charset="0"/>
                <a:sym typeface="Century Gothic" pitchFamily="1" charset="0"/>
              </a:rPr>
              <a:t>Мои соблюдайте, ибо это — знамение между Мною и </a:t>
            </a:r>
            <a:r>
              <a:rPr lang="ru-RU" sz="4600" b="1" dirty="0" smtClean="0">
                <a:solidFill>
                  <a:schemeClr val="tx1"/>
                </a:solidFill>
                <a:latin typeface="Century Gothic" pitchFamily="1" charset="0"/>
                <a:sym typeface="Century Gothic" pitchFamily="1" charset="0"/>
              </a:rPr>
              <a:t>вами.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6083" name="Rectangle 2"/>
          <p:cNvSpPr>
            <a:spLocks/>
          </p:cNvSpPr>
          <p:nvPr/>
        </p:nvSpPr>
        <p:spPr bwMode="auto">
          <a:xfrm>
            <a:off x="3784600" y="381000"/>
            <a:ext cx="716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У. </a:t>
            </a:r>
            <a:r>
              <a:rPr lang="ru-RU" sz="3600" b="1" dirty="0" err="1" smtClean="0">
                <a:solidFill>
                  <a:schemeClr val="tx1"/>
                </a:solidFill>
                <a:latin typeface="Century Gothic" pitchFamily="1" charset="0"/>
                <a:sym typeface="Century Gothic" pitchFamily="1" charset="0"/>
              </a:rPr>
              <a:t>Эверт</a:t>
            </a:r>
            <a:r>
              <a:rPr lang="ru-RU" sz="3600" b="1" dirty="0" smtClean="0">
                <a:solidFill>
                  <a:schemeClr val="tx1"/>
                </a:solidFill>
                <a:latin typeface="Century Gothic" pitchFamily="1" charset="0"/>
                <a:sym typeface="Century Gothic" pitchFamily="1" charset="0"/>
              </a:rPr>
              <a:t>, </a:t>
            </a:r>
          </a:p>
        </p:txBody>
      </p:sp>
      <p:sp>
        <p:nvSpPr>
          <p:cNvPr id="46085" name="Rectangle 4"/>
          <p:cNvSpPr>
            <a:spLocks/>
          </p:cNvSpPr>
          <p:nvPr/>
        </p:nvSpPr>
        <p:spPr bwMode="auto">
          <a:xfrm>
            <a:off x="736600" y="6032500"/>
            <a:ext cx="9423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завета с Израилем</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Такое важное </a:t>
            </a:r>
            <a:r>
              <a:rPr lang="ru-RU" sz="4600" b="1" dirty="0" smtClean="0">
                <a:solidFill>
                  <a:schemeClr val="tx1"/>
                </a:solidFill>
                <a:latin typeface="Century Gothic" pitchFamily="1" charset="0"/>
                <a:sym typeface="Century Gothic" pitchFamily="1" charset="0"/>
              </a:rPr>
              <a:t>постановление</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 </a:t>
            </a:r>
            <a:r>
              <a:rPr lang="en-US" sz="4800" b="1" dirty="0" smtClean="0">
                <a:solidFill>
                  <a:schemeClr val="tx1"/>
                </a:solidFill>
                <a:latin typeface="Century Gothic" pitchFamily="1" charset="0"/>
                <a:sym typeface="Century Gothic" pitchFamily="1" charset="0"/>
              </a:rPr>
              <a:t>...</a:t>
            </a:r>
            <a:r>
              <a:rPr lang="ru-RU" sz="4800" b="1" dirty="0" smtClean="0">
                <a:solidFill>
                  <a:schemeClr val="tx1"/>
                </a:solidFill>
                <a:latin typeface="Century Gothic" pitchFamily="1" charset="0"/>
                <a:sym typeface="Century Gothic" pitchFamily="1" charset="0"/>
              </a:rPr>
              <a:t>связанное с соблюдением</a:t>
            </a:r>
            <a:endParaRPr lang="en-US" sz="48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46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46086" name="Rectangle 5"/>
          <p:cNvSpPr>
            <a:spLocks/>
          </p:cNvSpPr>
          <p:nvPr/>
        </p:nvSpPr>
        <p:spPr bwMode="auto">
          <a:xfrm>
            <a:off x="4013200" y="3822700"/>
            <a:ext cx="5805488"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Суббота </a:t>
            </a:r>
            <a:r>
              <a:rPr lang="ru-RU" sz="4600" b="1" dirty="0">
                <a:solidFill>
                  <a:schemeClr val="tx1"/>
                </a:solidFill>
                <a:latin typeface="Century Gothic" pitchFamily="1" charset="0"/>
                <a:sym typeface="Century Gothic" pitchFamily="1" charset="0"/>
              </a:rPr>
              <a:t>стала печатью Божьего</a:t>
            </a:r>
            <a:endParaRPr lang="en-US" sz="4600" b="1" dirty="0">
              <a:solidFill>
                <a:schemeClr val="tx1"/>
              </a:solidFill>
              <a:latin typeface="Century Gothic" pitchFamily="1" charset="0"/>
              <a:sym typeface="Century Gothic" pitchFamily="1" charset="0"/>
            </a:endParaRPr>
          </a:p>
        </p:txBody>
      </p:sp>
      <p:sp>
        <p:nvSpPr>
          <p:cNvPr id="7" name="Rectangle 3"/>
          <p:cNvSpPr>
            <a:spLocks/>
          </p:cNvSpPr>
          <p:nvPr/>
        </p:nvSpPr>
        <p:spPr bwMode="auto">
          <a:xfrm>
            <a:off x="3784600" y="1320800"/>
            <a:ext cx="7010400" cy="8128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Sabbath: Its Permanence, </a:t>
            </a:r>
            <a:r>
              <a:rPr lang="en-US" sz="1800" b="1" dirty="0" smtClean="0">
                <a:solidFill>
                  <a:schemeClr val="tx1"/>
                </a:solidFill>
                <a:latin typeface="Century Gothic" pitchFamily="1" charset="0"/>
                <a:sym typeface="Century Gothic" pitchFamily="1" charset="0"/>
              </a:rPr>
              <a:t>Promise </a:t>
            </a:r>
            <a:r>
              <a:rPr lang="en-US" sz="1800" b="1" dirty="0">
                <a:solidFill>
                  <a:schemeClr val="tx1"/>
                </a:solidFill>
                <a:latin typeface="Century Gothic" pitchFamily="1" charset="0"/>
                <a:sym typeface="Century Gothic" pitchFamily="1" charset="0"/>
              </a:rPr>
              <a:t>and </a:t>
            </a:r>
            <a:r>
              <a:rPr lang="en-US" sz="1800" b="1" dirty="0" smtClean="0">
                <a:solidFill>
                  <a:schemeClr val="tx1"/>
                </a:solidFill>
                <a:latin typeface="Century Gothic" pitchFamily="1" charset="0"/>
                <a:sym typeface="Century Gothic" pitchFamily="1" charset="0"/>
              </a:rPr>
              <a:t>Defense</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Суббота: ее неизменность, обетование и защита,</a:t>
            </a: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 34, 35</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25400" y="0"/>
            <a:ext cx="10160000" cy="7620000"/>
          </a:xfrm>
          <a:prstGeom prst="rect">
            <a:avLst/>
          </a:prstGeom>
          <a:noFill/>
          <a:ln w="12700">
            <a:noFill/>
            <a:miter lim="800000"/>
            <a:headEnd/>
            <a:tailEnd/>
          </a:ln>
        </p:spPr>
      </p:pic>
      <p:sp>
        <p:nvSpPr>
          <p:cNvPr id="47108" name="Rectangle 3"/>
          <p:cNvSpPr>
            <a:spLocks/>
          </p:cNvSpPr>
          <p:nvPr/>
        </p:nvSpPr>
        <p:spPr bwMode="auto">
          <a:xfrm>
            <a:off x="508000" y="4419600"/>
            <a:ext cx="10490200" cy="285115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500" b="1" dirty="0" smtClean="0">
                <a:solidFill>
                  <a:schemeClr val="tx1"/>
                </a:solidFill>
                <a:latin typeface="Century Gothic" pitchFamily="1" charset="0"/>
                <a:sym typeface="Century Gothic" pitchFamily="1" charset="0"/>
              </a:rPr>
              <a:t>…религиозных </a:t>
            </a:r>
            <a:r>
              <a:rPr lang="ru-RU" sz="4500" b="1" dirty="0">
                <a:solidFill>
                  <a:schemeClr val="tx1"/>
                </a:solidFill>
                <a:latin typeface="Century Gothic" pitchFamily="1" charset="0"/>
                <a:sym typeface="Century Gothic" pitchFamily="1" charset="0"/>
              </a:rPr>
              <a:t>обязанностей, естественно стало доказательством и мерой веры не только для них, но и для поколений всех </a:t>
            </a:r>
            <a:r>
              <a:rPr lang="ru-RU" sz="4500" b="1" dirty="0" smtClean="0">
                <a:solidFill>
                  <a:schemeClr val="tx1"/>
                </a:solidFill>
                <a:latin typeface="Century Gothic" pitchFamily="1" charset="0"/>
                <a:sym typeface="Century Gothic" pitchFamily="1" charset="0"/>
              </a:rPr>
              <a:t>веков.</a:t>
            </a:r>
            <a:r>
              <a:rPr lang="en-US" sz="4500" b="1" dirty="0" smtClean="0">
                <a:solidFill>
                  <a:schemeClr val="tx1"/>
                </a:solidFill>
                <a:latin typeface="Century Gothic" pitchFamily="1" charset="0"/>
                <a:sym typeface="Century Gothic" pitchFamily="1" charset="0"/>
              </a:rPr>
              <a:t> </a:t>
            </a:r>
            <a:endParaRPr lang="en-US" sz="4500" b="1" dirty="0">
              <a:solidFill>
                <a:schemeClr val="tx1"/>
              </a:solidFill>
              <a:latin typeface="Century Gothic" pitchFamily="1" charset="0"/>
              <a:sym typeface="Century Gothic" pitchFamily="1" charset="0"/>
            </a:endParaRPr>
          </a:p>
        </p:txBody>
      </p:sp>
      <p:sp>
        <p:nvSpPr>
          <p:cNvPr id="47109" name="Rectangle 4"/>
          <p:cNvSpPr>
            <a:spLocks/>
          </p:cNvSpPr>
          <p:nvPr/>
        </p:nvSpPr>
        <p:spPr bwMode="auto">
          <a:xfrm>
            <a:off x="3860800" y="3213100"/>
            <a:ext cx="5257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500" b="1" dirty="0">
              <a:solidFill>
                <a:schemeClr val="tx1"/>
              </a:solidFill>
              <a:latin typeface="Century Gothic" pitchFamily="1" charset="0"/>
              <a:sym typeface="Century Gothic" pitchFamily="1" charset="0"/>
            </a:endParaRPr>
          </a:p>
        </p:txBody>
      </p:sp>
      <p:sp>
        <p:nvSpPr>
          <p:cNvPr id="9" name="Rectangle 2"/>
          <p:cNvSpPr>
            <a:spLocks/>
          </p:cNvSpPr>
          <p:nvPr/>
        </p:nvSpPr>
        <p:spPr bwMode="auto">
          <a:xfrm>
            <a:off x="3784600" y="381000"/>
            <a:ext cx="7162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У. </a:t>
            </a:r>
            <a:r>
              <a:rPr lang="ru-RU" sz="3600" b="1" dirty="0" err="1" smtClean="0">
                <a:solidFill>
                  <a:schemeClr val="tx1"/>
                </a:solidFill>
                <a:latin typeface="Century Gothic" pitchFamily="1" charset="0"/>
                <a:sym typeface="Century Gothic" pitchFamily="1" charset="0"/>
              </a:rPr>
              <a:t>Эверт</a:t>
            </a:r>
            <a:r>
              <a:rPr lang="ru-RU" sz="3600" b="1" dirty="0" smtClean="0">
                <a:solidFill>
                  <a:schemeClr val="tx1"/>
                </a:solidFill>
                <a:latin typeface="Century Gothic" pitchFamily="1" charset="0"/>
                <a:sym typeface="Century Gothic" pitchFamily="1" charset="0"/>
              </a:rPr>
              <a:t>, </a:t>
            </a:r>
          </a:p>
        </p:txBody>
      </p:sp>
      <p:sp>
        <p:nvSpPr>
          <p:cNvPr id="10" name="Rectangle 3"/>
          <p:cNvSpPr>
            <a:spLocks/>
          </p:cNvSpPr>
          <p:nvPr/>
        </p:nvSpPr>
        <p:spPr bwMode="auto">
          <a:xfrm>
            <a:off x="3784600" y="1320800"/>
            <a:ext cx="7010400" cy="8128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Sabbath: Its Permanence, </a:t>
            </a:r>
            <a:r>
              <a:rPr lang="en-US" sz="1800" b="1" dirty="0" smtClean="0">
                <a:solidFill>
                  <a:schemeClr val="tx1"/>
                </a:solidFill>
                <a:latin typeface="Century Gothic" pitchFamily="1" charset="0"/>
                <a:sym typeface="Century Gothic" pitchFamily="1" charset="0"/>
              </a:rPr>
              <a:t>Promise </a:t>
            </a:r>
            <a:r>
              <a:rPr lang="en-US" sz="1800" b="1" dirty="0">
                <a:solidFill>
                  <a:schemeClr val="tx1"/>
                </a:solidFill>
                <a:latin typeface="Century Gothic" pitchFamily="1" charset="0"/>
                <a:sym typeface="Century Gothic" pitchFamily="1" charset="0"/>
              </a:rPr>
              <a:t>and </a:t>
            </a:r>
            <a:r>
              <a:rPr lang="en-US" sz="1800" b="1" dirty="0" smtClean="0">
                <a:solidFill>
                  <a:schemeClr val="tx1"/>
                </a:solidFill>
                <a:latin typeface="Century Gothic" pitchFamily="1" charset="0"/>
                <a:sym typeface="Century Gothic" pitchFamily="1" charset="0"/>
              </a:rPr>
              <a:t>Defense</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Суббота: ее неизменность, обетование и защита,</a:t>
            </a: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 34, 35</a:t>
            </a:r>
            <a:endParaRPr lang="en-US"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4178300" y="838200"/>
            <a:ext cx="4051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2:1, 2</a:t>
            </a:r>
          </a:p>
        </p:txBody>
      </p:sp>
      <p:sp>
        <p:nvSpPr>
          <p:cNvPr id="48132" name="Rectangle 3"/>
          <p:cNvSpPr>
            <a:spLocks/>
          </p:cNvSpPr>
          <p:nvPr/>
        </p:nvSpPr>
        <p:spPr bwMode="auto">
          <a:xfrm>
            <a:off x="889000" y="4902200"/>
            <a:ext cx="9093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все воинство их</a:t>
            </a:r>
            <a:r>
              <a:rPr lang="ru-RU" sz="4600" b="1" dirty="0" smtClean="0">
                <a:solidFill>
                  <a:schemeClr val="tx1"/>
                </a:solidFill>
                <a:latin typeface="Century Gothic" pitchFamily="1" charset="0"/>
                <a:sym typeface="Century Gothic" pitchFamily="1" charset="0"/>
              </a:rPr>
              <a:t>. И </a:t>
            </a:r>
            <a:r>
              <a:rPr lang="ru-RU" sz="4600" b="1" dirty="0">
                <a:solidFill>
                  <a:schemeClr val="tx1"/>
                </a:solidFill>
                <a:latin typeface="Century Gothic" pitchFamily="1" charset="0"/>
                <a:sym typeface="Century Gothic" pitchFamily="1" charset="0"/>
              </a:rPr>
              <a:t>совершил Бог к седьмому дню дела Свои, которые Он </a:t>
            </a:r>
            <a:r>
              <a:rPr lang="ru-RU" sz="4600" b="1" dirty="0" smtClean="0">
                <a:solidFill>
                  <a:schemeClr val="tx1"/>
                </a:solidFill>
                <a:latin typeface="Century Gothic" pitchFamily="1" charset="0"/>
                <a:sym typeface="Century Gothic" pitchFamily="1" charset="0"/>
              </a:rPr>
              <a:t>делал…</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48133" name="Rectangle 4"/>
          <p:cNvSpPr>
            <a:spLocks/>
          </p:cNvSpPr>
          <p:nvPr/>
        </p:nvSpPr>
        <p:spPr bwMode="auto">
          <a:xfrm>
            <a:off x="4064000" y="3289300"/>
            <a:ext cx="5930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Так </a:t>
            </a:r>
            <a:r>
              <a:rPr lang="ru-RU" sz="4600" b="1" dirty="0">
                <a:solidFill>
                  <a:schemeClr val="tx1"/>
                </a:solidFill>
                <a:latin typeface="Century Gothic" pitchFamily="1" charset="0"/>
                <a:sym typeface="Century Gothic" pitchFamily="1" charset="0"/>
              </a:rPr>
              <a:t>совершены небо и земля 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5" name="Rectangle 2"/>
          <p:cNvSpPr>
            <a:spLocks/>
          </p:cNvSpPr>
          <p:nvPr/>
        </p:nvSpPr>
        <p:spPr bwMode="auto">
          <a:xfrm>
            <a:off x="812800" y="4572000"/>
            <a:ext cx="8521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почил в день седьмой от всех дел Своих, которые </a:t>
            </a:r>
            <a:r>
              <a:rPr lang="ru-RU" sz="4600" b="1" dirty="0" smtClean="0">
                <a:solidFill>
                  <a:schemeClr val="tx1"/>
                </a:solidFill>
                <a:latin typeface="Century Gothic" pitchFamily="1" charset="0"/>
                <a:sym typeface="Century Gothic" pitchFamily="1" charset="0"/>
              </a:rPr>
              <a:t>делал.</a:t>
            </a:r>
            <a:endParaRPr lang="en-US" sz="4600" b="1" dirty="0">
              <a:solidFill>
                <a:schemeClr val="tx1"/>
              </a:solidFill>
              <a:latin typeface="Century Gothic" pitchFamily="1" charset="0"/>
              <a:sym typeface="Century Gothic" pitchFamily="1" charset="0"/>
            </a:endParaRPr>
          </a:p>
        </p:txBody>
      </p:sp>
      <p:sp>
        <p:nvSpPr>
          <p:cNvPr id="49156" name="Rectangle 3"/>
          <p:cNvSpPr>
            <a:spLocks/>
          </p:cNvSpPr>
          <p:nvPr/>
        </p:nvSpPr>
        <p:spPr bwMode="auto">
          <a:xfrm>
            <a:off x="4178300" y="838200"/>
            <a:ext cx="3822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a:t>
            </a:r>
            <a:r>
              <a:rPr lang="en-US" sz="3600" b="1">
                <a:solidFill>
                  <a:schemeClr val="tx1"/>
                </a:solidFill>
                <a:latin typeface="Century Gothic" pitchFamily="1" charset="0"/>
                <a:sym typeface="Century Gothic" pitchFamily="1" charset="0"/>
              </a:rPr>
              <a:t> 2:1, 2</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3009900" y="838200"/>
            <a:ext cx="367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Амос </a:t>
            </a:r>
            <a:r>
              <a:rPr lang="ru-RU" sz="3600" b="1" dirty="0" err="1" smtClean="0">
                <a:solidFill>
                  <a:schemeClr val="tx1"/>
                </a:solidFill>
                <a:latin typeface="Century Gothic" pitchFamily="1" charset="0"/>
                <a:sym typeface="Century Gothic" pitchFamily="1" charset="0"/>
              </a:rPr>
              <a:t>Бинни</a:t>
            </a:r>
            <a:endParaRPr lang="en-US" sz="3600" b="1" dirty="0">
              <a:solidFill>
                <a:schemeClr val="tx1"/>
              </a:solidFill>
              <a:latin typeface="Century Gothic" pitchFamily="1" charset="0"/>
              <a:sym typeface="Century Gothic" pitchFamily="1" charset="0"/>
            </a:endParaRPr>
          </a:p>
        </p:txBody>
      </p:sp>
      <p:sp>
        <p:nvSpPr>
          <p:cNvPr id="50180" name="Rectangle 3"/>
          <p:cNvSpPr>
            <a:spLocks/>
          </p:cNvSpPr>
          <p:nvPr/>
        </p:nvSpPr>
        <p:spPr bwMode="auto">
          <a:xfrm>
            <a:off x="3073400" y="2667000"/>
            <a:ext cx="7086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То</a:t>
            </a:r>
            <a:r>
              <a:rPr lang="ru-RU" sz="4600" b="1" dirty="0">
                <a:solidFill>
                  <a:schemeClr val="tx1"/>
                </a:solidFill>
                <a:latin typeface="Century Gothic" pitchFamily="1" charset="0"/>
                <a:sym typeface="Century Gothic" pitchFamily="1" charset="0"/>
              </a:rPr>
              <a:t>, что Бог благословил и освятил этот день</a:t>
            </a:r>
            <a:endParaRPr lang="en-US" sz="4600" b="1" dirty="0">
              <a:solidFill>
                <a:schemeClr val="tx1"/>
              </a:solidFill>
              <a:latin typeface="Century Gothic" pitchFamily="1" charset="0"/>
              <a:sym typeface="Century Gothic" pitchFamily="1" charset="0"/>
            </a:endParaRPr>
          </a:p>
        </p:txBody>
      </p:sp>
      <p:sp>
        <p:nvSpPr>
          <p:cNvPr id="50181" name="Rectangle 4"/>
          <p:cNvSpPr>
            <a:spLocks/>
          </p:cNvSpPr>
          <p:nvPr/>
        </p:nvSpPr>
        <p:spPr bwMode="auto">
          <a:xfrm>
            <a:off x="1104900" y="4216400"/>
            <a:ext cx="9055100" cy="34036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означало, что Он отделил его от других дней для религиозных целей, как вечное напоминание или </a:t>
            </a:r>
            <a:r>
              <a:rPr lang="ru-RU" sz="4600" b="1" dirty="0" smtClean="0">
                <a:solidFill>
                  <a:schemeClr val="tx1"/>
                </a:solidFill>
                <a:latin typeface="Century Gothic" pitchFamily="1" charset="0"/>
                <a:sym typeface="Century Gothic" pitchFamily="1" charset="0"/>
              </a:rPr>
              <a:t>знак того…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2946400" y="3213100"/>
            <a:ext cx="7213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все </a:t>
            </a:r>
            <a:r>
              <a:rPr lang="ru-RU" sz="4600" b="1" dirty="0" err="1" smtClean="0">
                <a:solidFill>
                  <a:schemeClr val="tx1"/>
                </a:solidFill>
                <a:latin typeface="Century Gothic" pitchFamily="1" charset="0"/>
                <a:sym typeface="Century Gothic" pitchFamily="1" charset="0"/>
              </a:rPr>
              <a:t>соблюдаю-щие</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его показывают, </a:t>
            </a:r>
            <a:endParaRPr lang="en-US" sz="4600" b="1" dirty="0">
              <a:solidFill>
                <a:schemeClr val="tx1"/>
              </a:solidFill>
              <a:latin typeface="Century Gothic" pitchFamily="1" charset="0"/>
              <a:sym typeface="Century Gothic" pitchFamily="1" charset="0"/>
            </a:endParaRPr>
          </a:p>
        </p:txBody>
      </p:sp>
      <p:sp>
        <p:nvSpPr>
          <p:cNvPr id="51205" name="Rectangle 4"/>
          <p:cNvSpPr>
            <a:spLocks/>
          </p:cNvSpPr>
          <p:nvPr/>
        </p:nvSpPr>
        <p:spPr bwMode="auto">
          <a:xfrm>
            <a:off x="1079500" y="4495800"/>
            <a:ext cx="9080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 они поклоняются </a:t>
            </a:r>
            <a:r>
              <a:rPr lang="ru-RU" sz="4600" b="1" dirty="0">
                <a:solidFill>
                  <a:schemeClr val="tx1"/>
                </a:solidFill>
                <a:latin typeface="Century Gothic" pitchFamily="1" charset="0"/>
                <a:sym typeface="Century Gothic" pitchFamily="1" charset="0"/>
              </a:rPr>
              <a:t>Богу, Который создал мир в шесть дней и почил в </a:t>
            </a:r>
            <a:r>
              <a:rPr lang="ru-RU" sz="4600" b="1" dirty="0" smtClean="0">
                <a:solidFill>
                  <a:schemeClr val="tx1"/>
                </a:solidFill>
                <a:latin typeface="Century Gothic" pitchFamily="1" charset="0"/>
                <a:sym typeface="Century Gothic" pitchFamily="1" charset="0"/>
              </a:rPr>
              <a:t>седьмой.</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3009900" y="838200"/>
            <a:ext cx="367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Амос </a:t>
            </a:r>
            <a:r>
              <a:rPr lang="ru-RU" sz="3600" b="1" dirty="0" err="1" smtClean="0">
                <a:solidFill>
                  <a:schemeClr val="tx1"/>
                </a:solidFill>
                <a:latin typeface="Century Gothic" pitchFamily="1" charset="0"/>
                <a:sym typeface="Century Gothic" pitchFamily="1" charset="0"/>
              </a:rPr>
              <a:t>Бинни</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0" name="Rectangle 2"/>
          <p:cNvSpPr>
            <a:spLocks/>
          </p:cNvSpPr>
          <p:nvPr/>
        </p:nvSpPr>
        <p:spPr bwMode="auto">
          <a:xfrm>
            <a:off x="1727200" y="5867400"/>
            <a:ext cx="6985000" cy="7874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en-US" sz="4600" b="1" dirty="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…Чрез </a:t>
            </a:r>
            <a:r>
              <a:rPr lang="ru-RU" sz="4600" b="1" dirty="0">
                <a:solidFill>
                  <a:schemeClr val="tx1"/>
                </a:solidFill>
                <a:latin typeface="Century Gothic" pitchFamily="1" charset="0"/>
                <a:sym typeface="Century Gothic" pitchFamily="1" charset="0"/>
              </a:rPr>
              <a:t>Которого </a:t>
            </a:r>
            <a:endParaRPr lang="ru-RU" sz="46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веки </a:t>
            </a:r>
            <a:r>
              <a:rPr lang="ru-RU" sz="4600" b="1" dirty="0" smtClean="0">
                <a:solidFill>
                  <a:schemeClr val="tx1"/>
                </a:solidFill>
                <a:latin typeface="Century Gothic" pitchFamily="1" charset="0"/>
                <a:sym typeface="Century Gothic" pitchFamily="1" charset="0"/>
              </a:rPr>
              <a:t>сотворил.</a:t>
            </a:r>
            <a:endParaRPr lang="en-US" sz="4600" b="1" dirty="0">
              <a:solidFill>
                <a:schemeClr val="tx1"/>
              </a:solidFill>
              <a:latin typeface="Century Gothic" pitchFamily="1" charset="0"/>
              <a:sym typeface="Century Gothic" pitchFamily="1" charset="0"/>
            </a:endParaRPr>
          </a:p>
        </p:txBody>
      </p:sp>
      <p:sp>
        <p:nvSpPr>
          <p:cNvPr id="52228" name="Rectangle 3"/>
          <p:cNvSpPr>
            <a:spLocks/>
          </p:cNvSpPr>
          <p:nvPr/>
        </p:nvSpPr>
        <p:spPr bwMode="auto">
          <a:xfrm>
            <a:off x="5156200" y="990600"/>
            <a:ext cx="3276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1:2</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5346700" y="838200"/>
            <a:ext cx="4229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1:10</a:t>
            </a:r>
          </a:p>
        </p:txBody>
      </p:sp>
      <p:sp>
        <p:nvSpPr>
          <p:cNvPr id="53252" name="Rectangle 3"/>
          <p:cNvSpPr>
            <a:spLocks/>
          </p:cNvSpPr>
          <p:nvPr/>
        </p:nvSpPr>
        <p:spPr bwMode="auto">
          <a:xfrm>
            <a:off x="1028700" y="4445000"/>
            <a:ext cx="8775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мире был, и мир чрез Него начал быть, и мир Его не </a:t>
            </a:r>
            <a:r>
              <a:rPr lang="ru-RU" sz="4600" b="1" dirty="0" smtClean="0">
                <a:solidFill>
                  <a:schemeClr val="tx1"/>
                </a:solidFill>
                <a:latin typeface="Century Gothic" pitchFamily="1" charset="0"/>
                <a:sym typeface="Century Gothic" pitchFamily="1" charset="0"/>
              </a:rPr>
              <a:t>познал.</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4275" name="Rectangle 2"/>
          <p:cNvSpPr>
            <a:spLocks/>
          </p:cNvSpPr>
          <p:nvPr/>
        </p:nvSpPr>
        <p:spPr bwMode="auto">
          <a:xfrm>
            <a:off x="4965700" y="838200"/>
            <a:ext cx="3860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2:27, 28</a:t>
            </a:r>
          </a:p>
        </p:txBody>
      </p:sp>
      <p:sp>
        <p:nvSpPr>
          <p:cNvPr id="54276" name="Rectangle 3"/>
          <p:cNvSpPr>
            <a:spLocks/>
          </p:cNvSpPr>
          <p:nvPr/>
        </p:nvSpPr>
        <p:spPr bwMode="auto">
          <a:xfrm>
            <a:off x="863600" y="4191000"/>
            <a:ext cx="9080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человека, а не человек для субботы; посему Сын Человеческий есть господин и </a:t>
            </a:r>
            <a:r>
              <a:rPr lang="ru-RU" sz="4600" b="1" dirty="0" smtClean="0">
                <a:solidFill>
                  <a:schemeClr val="tx1"/>
                </a:solidFill>
                <a:latin typeface="Century Gothic" pitchFamily="1" charset="0"/>
                <a:sym typeface="Century Gothic" pitchFamily="1" charset="0"/>
              </a:rPr>
              <a:t>субботы.</a:t>
            </a:r>
            <a:endParaRPr lang="en-US" sz="4600" b="1" dirty="0">
              <a:solidFill>
                <a:schemeClr val="tx1"/>
              </a:solidFill>
              <a:latin typeface="Century Gothic" pitchFamily="1" charset="0"/>
              <a:sym typeface="Century Gothic" pitchFamily="1" charset="0"/>
            </a:endParaRPr>
          </a:p>
        </p:txBody>
      </p:sp>
      <p:sp>
        <p:nvSpPr>
          <p:cNvPr id="54277" name="Rectangle 4"/>
          <p:cNvSpPr>
            <a:spLocks/>
          </p:cNvSpPr>
          <p:nvPr/>
        </p:nvSpPr>
        <p:spPr bwMode="auto">
          <a:xfrm>
            <a:off x="4876800" y="3213100"/>
            <a:ext cx="44831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сказал им: суббота для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25400" y="0"/>
            <a:ext cx="10160000" cy="7620000"/>
          </a:xfrm>
          <a:prstGeom prst="rect">
            <a:avLst/>
          </a:prstGeom>
          <a:noFill/>
          <a:ln w="12700">
            <a:noFill/>
            <a:miter lim="800000"/>
            <a:headEnd/>
            <a:tailEnd/>
          </a:ln>
        </p:spPr>
      </p:pic>
      <p:sp>
        <p:nvSpPr>
          <p:cNvPr id="56323" name="Rectangle 3"/>
          <p:cNvSpPr>
            <a:spLocks/>
          </p:cNvSpPr>
          <p:nvPr/>
        </p:nvSpPr>
        <p:spPr bwMode="auto">
          <a:xfrm>
            <a:off x="533400" y="3721100"/>
            <a:ext cx="9042400" cy="38989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соблюдалась уже в первую неделю на земле. Она не является частью церемониального закона, который нужен был после </a:t>
            </a:r>
            <a:r>
              <a:rPr lang="ru-RU" sz="4600" b="1" dirty="0" smtClean="0">
                <a:solidFill>
                  <a:schemeClr val="tx1"/>
                </a:solidFill>
                <a:latin typeface="Century Gothic" pitchFamily="1" charset="0"/>
                <a:sym typeface="Century Gothic" pitchFamily="1" charset="0"/>
              </a:rPr>
              <a:t>грехопадения,</a:t>
            </a:r>
            <a:endParaRPr lang="en-US" sz="4600" b="1" dirty="0">
              <a:solidFill>
                <a:schemeClr val="tx1"/>
              </a:solidFill>
              <a:latin typeface="Century Gothic" pitchFamily="1" charset="0"/>
              <a:sym typeface="Century Gothic" pitchFamily="1" charset="0"/>
            </a:endParaRPr>
          </a:p>
        </p:txBody>
      </p:sp>
      <p:sp>
        <p:nvSpPr>
          <p:cNvPr id="56324" name="Rectangle 4"/>
          <p:cNvSpPr>
            <a:spLocks/>
          </p:cNvSpPr>
          <p:nvPr/>
        </p:nvSpPr>
        <p:spPr bwMode="auto">
          <a:xfrm>
            <a:off x="2755900" y="2146300"/>
            <a:ext cx="7137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Еженедельная </a:t>
            </a:r>
            <a:r>
              <a:rPr lang="ru-RU" sz="4600" b="1" dirty="0">
                <a:solidFill>
                  <a:schemeClr val="tx1"/>
                </a:solidFill>
                <a:latin typeface="Century Gothic" pitchFamily="1" charset="0"/>
                <a:sym typeface="Century Gothic" pitchFamily="1" charset="0"/>
              </a:rPr>
              <a:t>суббота</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была установлена и</a:t>
            </a:r>
            <a:endParaRPr lang="en-US" sz="4600" b="1" dirty="0">
              <a:solidFill>
                <a:schemeClr val="tx1"/>
              </a:solidFill>
              <a:latin typeface="Century Gothic" pitchFamily="1" charset="0"/>
              <a:sym typeface="Century Gothic" pitchFamily="1" charset="0"/>
            </a:endParaRPr>
          </a:p>
        </p:txBody>
      </p:sp>
      <p:sp>
        <p:nvSpPr>
          <p:cNvPr id="56325" name="Rectangle 5"/>
          <p:cNvSpPr>
            <a:spLocks/>
          </p:cNvSpPr>
          <p:nvPr/>
        </p:nvSpPr>
        <p:spPr bwMode="auto">
          <a:xfrm>
            <a:off x="2794000" y="838200"/>
            <a:ext cx="6540500" cy="4826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Discourses </a:t>
            </a:r>
            <a:r>
              <a:rPr lang="en-US" sz="1800" b="1" dirty="0">
                <a:solidFill>
                  <a:schemeClr val="tx1"/>
                </a:solidFill>
                <a:latin typeface="Century Gothic" pitchFamily="1" charset="0"/>
                <a:sym typeface="Century Gothic" pitchFamily="1" charset="0"/>
              </a:rPr>
              <a:t>on the </a:t>
            </a:r>
            <a:r>
              <a:rPr lang="en-US" sz="1800" b="1" dirty="0" smtClean="0">
                <a:solidFill>
                  <a:schemeClr val="tx1"/>
                </a:solidFill>
                <a:latin typeface="Century Gothic" pitchFamily="1" charset="0"/>
                <a:sym typeface="Century Gothic" pitchFamily="1" charset="0"/>
              </a:rPr>
              <a:t>Sabbath</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Беседы о субботе, с. 11, 12</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
        <p:nvSpPr>
          <p:cNvPr id="56326" name="Rectangle 2"/>
          <p:cNvSpPr>
            <a:spLocks/>
          </p:cNvSpPr>
          <p:nvPr/>
        </p:nvSpPr>
        <p:spPr bwMode="auto">
          <a:xfrm>
            <a:off x="2794000" y="152400"/>
            <a:ext cx="6553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Сет </a:t>
            </a:r>
            <a:r>
              <a:rPr lang="ru-RU" sz="3600" b="1" dirty="0" err="1" smtClean="0">
                <a:solidFill>
                  <a:schemeClr val="tx1"/>
                </a:solidFill>
                <a:latin typeface="Century Gothic" pitchFamily="1" charset="0"/>
                <a:sym typeface="Century Gothic" pitchFamily="1" charset="0"/>
              </a:rPr>
              <a:t>Уиллистон</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7347" name="Rectangle 3"/>
          <p:cNvSpPr>
            <a:spLocks/>
          </p:cNvSpPr>
          <p:nvPr/>
        </p:nvSpPr>
        <p:spPr bwMode="auto">
          <a:xfrm>
            <a:off x="647700" y="3759200"/>
            <a:ext cx="9525000" cy="37846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раньше грехопадения, и была бы обязательной для соблюдения Адамом и его потомками, даже если бы грех был им не </a:t>
            </a:r>
            <a:r>
              <a:rPr lang="ru-RU" sz="4600" b="1" dirty="0" smtClean="0">
                <a:solidFill>
                  <a:schemeClr val="tx1"/>
                </a:solidFill>
                <a:latin typeface="Century Gothic" pitchFamily="1" charset="0"/>
                <a:sym typeface="Century Gothic" pitchFamily="1" charset="0"/>
              </a:rPr>
              <a:t>ведом.</a:t>
            </a:r>
            <a:endParaRPr lang="en-US" sz="4600" b="1" dirty="0">
              <a:solidFill>
                <a:schemeClr val="tx1"/>
              </a:solidFill>
              <a:latin typeface="Century Gothic" pitchFamily="1" charset="0"/>
              <a:sym typeface="Century Gothic" pitchFamily="1" charset="0"/>
            </a:endParaRPr>
          </a:p>
        </p:txBody>
      </p:sp>
      <p:sp>
        <p:nvSpPr>
          <p:cNvPr id="57348" name="Rectangle 4"/>
          <p:cNvSpPr>
            <a:spLocks/>
          </p:cNvSpPr>
          <p:nvPr/>
        </p:nvSpPr>
        <p:spPr bwMode="auto">
          <a:xfrm>
            <a:off x="2692400" y="2667000"/>
            <a:ext cx="7416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…потому </a:t>
            </a:r>
            <a:r>
              <a:rPr lang="ru-RU" sz="4600" b="1" dirty="0">
                <a:solidFill>
                  <a:schemeClr val="tx1"/>
                </a:solidFill>
                <a:latin typeface="Century Gothic" pitchFamily="1" charset="0"/>
                <a:sym typeface="Century Gothic" pitchFamily="1" charset="0"/>
              </a:rPr>
              <a:t>что Суббота была установлена</a:t>
            </a:r>
            <a:endParaRPr lang="en-US" sz="4600" b="1" dirty="0">
              <a:solidFill>
                <a:schemeClr val="tx1"/>
              </a:solidFill>
              <a:latin typeface="Century Gothic" pitchFamily="1" charset="0"/>
              <a:sym typeface="Century Gothic" pitchFamily="1" charset="0"/>
            </a:endParaRPr>
          </a:p>
        </p:txBody>
      </p:sp>
      <p:sp>
        <p:nvSpPr>
          <p:cNvPr id="7" name="Rectangle 2"/>
          <p:cNvSpPr>
            <a:spLocks/>
          </p:cNvSpPr>
          <p:nvPr/>
        </p:nvSpPr>
        <p:spPr bwMode="auto">
          <a:xfrm>
            <a:off x="2794000" y="152400"/>
            <a:ext cx="6553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Сет </a:t>
            </a:r>
            <a:r>
              <a:rPr lang="ru-RU" sz="3600" b="1" dirty="0" err="1" smtClean="0">
                <a:solidFill>
                  <a:schemeClr val="tx1"/>
                </a:solidFill>
                <a:latin typeface="Century Gothic" pitchFamily="1" charset="0"/>
                <a:sym typeface="Century Gothic" pitchFamily="1" charset="0"/>
              </a:rPr>
              <a:t>Уиллистон</a:t>
            </a:r>
            <a:endParaRPr lang="en-US" sz="3600" b="1" dirty="0">
              <a:solidFill>
                <a:schemeClr val="tx1"/>
              </a:solidFill>
              <a:latin typeface="Century Gothic" pitchFamily="1" charset="0"/>
              <a:sym typeface="Century Gothic" pitchFamily="1" charset="0"/>
            </a:endParaRPr>
          </a:p>
        </p:txBody>
      </p:sp>
      <p:sp>
        <p:nvSpPr>
          <p:cNvPr id="8" name="Rectangle 5"/>
          <p:cNvSpPr>
            <a:spLocks/>
          </p:cNvSpPr>
          <p:nvPr/>
        </p:nvSpPr>
        <p:spPr bwMode="auto">
          <a:xfrm>
            <a:off x="2794000" y="838200"/>
            <a:ext cx="6540500" cy="4826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Discourses </a:t>
            </a:r>
            <a:r>
              <a:rPr lang="en-US" sz="1800" b="1" dirty="0">
                <a:solidFill>
                  <a:schemeClr val="tx1"/>
                </a:solidFill>
                <a:latin typeface="Century Gothic" pitchFamily="1" charset="0"/>
                <a:sym typeface="Century Gothic" pitchFamily="1" charset="0"/>
              </a:rPr>
              <a:t>on the </a:t>
            </a:r>
            <a:r>
              <a:rPr lang="en-US" sz="1800" b="1" dirty="0" smtClean="0">
                <a:solidFill>
                  <a:schemeClr val="tx1"/>
                </a:solidFill>
                <a:latin typeface="Century Gothic" pitchFamily="1" charset="0"/>
                <a:sym typeface="Century Gothic" pitchFamily="1" charset="0"/>
              </a:rPr>
              <a:t>Sabbath</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Беседы о субботе, с. 11, 12</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4" name="Rectangle 2"/>
          <p:cNvSpPr>
            <a:spLocks/>
          </p:cNvSpPr>
          <p:nvPr/>
        </p:nvSpPr>
        <p:spPr bwMode="auto">
          <a:xfrm>
            <a:off x="0" y="3733800"/>
            <a:ext cx="10160000" cy="3352800"/>
          </a:xfrm>
          <a:prstGeom prst="rect">
            <a:avLst/>
          </a:prstGeom>
          <a:noFill/>
          <a:ln>
            <a:noFill/>
          </a:ln>
          <a:effectLst>
            <a:outerShdw blurRad="114300" dist="63500" dir="2700000" algn="ctr" rotWithShape="0">
              <a:schemeClr val="bg2">
                <a:alpha val="74997"/>
              </a:schemeClr>
            </a:outerShdw>
          </a:effectLst>
          <a:extLst>
            <a:ext uri="{909E8E84-426E-40DD-AFC4-6F175D3DCCD1}"/>
            <a:ext uri="{91240B29-F687-4F45-9708-019B960494DF}"/>
          </a:extLst>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a:solidFill>
                  <a:schemeClr val="tx1"/>
                </a:solidFill>
                <a:latin typeface="Century Gothic" pitchFamily="1" charset="0"/>
                <a:sym typeface="Century Gothic" pitchFamily="1" charset="0"/>
              </a:rPr>
              <a:t>Субботу соблюдали </a:t>
            </a:r>
            <a:br>
              <a:rPr lang="ru-RU" sz="4600" b="1" dirty="0">
                <a:solidFill>
                  <a:schemeClr val="tx1"/>
                </a:solidFill>
                <a:latin typeface="Century Gothic" pitchFamily="1" charset="0"/>
                <a:sym typeface="Century Gothic" pitchFamily="1" charset="0"/>
              </a:rPr>
            </a:br>
            <a:r>
              <a:rPr lang="ru-RU" sz="4600" b="1" dirty="0">
                <a:solidFill>
                  <a:schemeClr val="tx1"/>
                </a:solidFill>
                <a:latin typeface="Century Gothic" pitchFamily="1" charset="0"/>
                <a:sym typeface="Century Gothic" pitchFamily="1" charset="0"/>
              </a:rPr>
              <a:t>Адам, Енох, Ной, Авраам</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a:solidFill>
                  <a:schemeClr val="tx1"/>
                </a:solidFill>
                <a:latin typeface="Century Gothic" pitchFamily="1" charset="0"/>
                <a:sym typeface="Century Gothic" pitchFamily="1" charset="0"/>
              </a:rPr>
              <a:t>и все Божьи люди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a:solidFill>
                  <a:schemeClr val="tx1"/>
                </a:solidFill>
                <a:latin typeface="Century Gothic" pitchFamily="1" charset="0"/>
                <a:sym typeface="Century Gothic" pitchFamily="1" charset="0"/>
              </a:rPr>
              <a:t>до появления евреев</a:t>
            </a:r>
            <a:r>
              <a:rPr lang="en-US" sz="46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9395" name="Rectangle 2"/>
          <p:cNvSpPr>
            <a:spLocks/>
          </p:cNvSpPr>
          <p:nvPr/>
        </p:nvSpPr>
        <p:spPr bwMode="auto">
          <a:xfrm>
            <a:off x="3022600" y="838200"/>
            <a:ext cx="5575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Александр </a:t>
            </a:r>
            <a:r>
              <a:rPr lang="ru-RU" sz="3600" b="1" dirty="0" err="1" smtClean="0">
                <a:solidFill>
                  <a:schemeClr val="tx1"/>
                </a:solidFill>
                <a:latin typeface="Century Gothic" pitchFamily="1" charset="0"/>
                <a:sym typeface="Century Gothic" pitchFamily="1" charset="0"/>
              </a:rPr>
              <a:t>Кэмпбелл</a:t>
            </a:r>
            <a:endParaRPr lang="en-US" sz="3600" b="1" dirty="0">
              <a:solidFill>
                <a:schemeClr val="tx1"/>
              </a:solidFill>
              <a:latin typeface="Century Gothic" pitchFamily="1" charset="0"/>
              <a:sym typeface="Century Gothic" pitchFamily="1" charset="0"/>
            </a:endParaRPr>
          </a:p>
        </p:txBody>
      </p:sp>
      <p:sp>
        <p:nvSpPr>
          <p:cNvPr id="59396" name="Rectangle 3"/>
          <p:cNvSpPr>
            <a:spLocks/>
          </p:cNvSpPr>
          <p:nvPr/>
        </p:nvSpPr>
        <p:spPr bwMode="auto">
          <a:xfrm>
            <a:off x="1397000" y="4254500"/>
            <a:ext cx="8763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Седьмой </a:t>
            </a:r>
            <a:r>
              <a:rPr lang="ru-RU" sz="4600" b="1" dirty="0">
                <a:solidFill>
                  <a:schemeClr val="tx1"/>
                </a:solidFill>
                <a:latin typeface="Century Gothic" pitchFamily="1" charset="0"/>
                <a:sym typeface="Century Gothic" pitchFamily="1" charset="0"/>
              </a:rPr>
              <a:t>день соблюдался от дней Авраама, даже раньше, </a:t>
            </a:r>
            <a:r>
              <a:rPr lang="ru-RU" sz="4800" dirty="0" smtClean="0">
                <a:solidFill>
                  <a:schemeClr val="tx1"/>
                </a:solidFill>
                <a:ea typeface="ＭＳ Ｐゴシック" pitchFamily="1" charset="-128"/>
                <a:cs typeface="ＭＳ Ｐゴシック" pitchFamily="1" charset="-128"/>
              </a:rPr>
              <a:t>—</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от </a:t>
            </a:r>
            <a:r>
              <a:rPr lang="ru-RU" sz="4600" b="1" dirty="0" smtClean="0">
                <a:solidFill>
                  <a:schemeClr val="tx1"/>
                </a:solidFill>
                <a:latin typeface="Century Gothic" pitchFamily="1" charset="0"/>
                <a:sym typeface="Century Gothic" pitchFamily="1" charset="0"/>
              </a:rPr>
              <a:t>творения.</a:t>
            </a:r>
            <a:endParaRPr lang="en-US" sz="4600" b="1" dirty="0">
              <a:solidFill>
                <a:schemeClr val="tx1"/>
              </a:solidFill>
              <a:latin typeface="Century Gothic" pitchFamily="1" charset="0"/>
              <a:sym typeface="Century Gothic" pitchFamily="1" charset="0"/>
            </a:endParaRPr>
          </a:p>
        </p:txBody>
      </p:sp>
      <p:sp>
        <p:nvSpPr>
          <p:cNvPr id="59397" name="Rectangle 4"/>
          <p:cNvSpPr>
            <a:spLocks/>
          </p:cNvSpPr>
          <p:nvPr/>
        </p:nvSpPr>
        <p:spPr bwMode="auto">
          <a:xfrm>
            <a:off x="3035300" y="1803400"/>
            <a:ext cx="7124700" cy="482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Evidences of </a:t>
            </a:r>
            <a:r>
              <a:rPr lang="en-US" sz="1800" b="1" dirty="0" smtClean="0">
                <a:solidFill>
                  <a:schemeClr val="tx1"/>
                </a:solidFill>
                <a:latin typeface="Century Gothic" pitchFamily="1" charset="0"/>
                <a:sym typeface="Century Gothic" pitchFamily="1" charset="0"/>
              </a:rPr>
              <a:t>Christianity</a:t>
            </a:r>
            <a:r>
              <a:rPr lang="ru-RU" sz="1800" b="1" dirty="0" smtClean="0">
                <a:solidFill>
                  <a:schemeClr val="tx1"/>
                </a:solidFill>
                <a:latin typeface="Century Gothic" pitchFamily="1" charset="0"/>
                <a:sym typeface="Century Gothic" pitchFamily="1" charset="0"/>
              </a:rPr>
              <a:t>)</a:t>
            </a:r>
            <a:r>
              <a:rPr lang="en-US" sz="2600" b="1" dirty="0" smtClean="0">
                <a:solidFill>
                  <a:schemeClr val="tx1"/>
                </a:solidFill>
                <a:latin typeface="Century Gothic" pitchFamily="1" charset="0"/>
                <a:sym typeface="Century Gothic" pitchFamily="1" charset="0"/>
              </a:rPr>
              <a:t>, </a:t>
            </a:r>
            <a:endParaRPr lang="ru-RU" sz="26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Свидетельства христианства, с. 302</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3644900" y="838200"/>
            <a:ext cx="3835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Бытие </a:t>
            </a:r>
            <a:r>
              <a:rPr lang="en-US" sz="3600" b="1">
                <a:solidFill>
                  <a:schemeClr val="tx1"/>
                </a:solidFill>
                <a:latin typeface="Century Gothic" pitchFamily="1" charset="0"/>
                <a:sym typeface="Century Gothic" pitchFamily="1" charset="0"/>
              </a:rPr>
              <a:t>26:5</a:t>
            </a:r>
          </a:p>
        </p:txBody>
      </p:sp>
      <p:sp>
        <p:nvSpPr>
          <p:cNvPr id="60420" name="Rectangle 3"/>
          <p:cNvSpPr>
            <a:spLocks/>
          </p:cNvSpPr>
          <p:nvPr/>
        </p:nvSpPr>
        <p:spPr bwMode="auto">
          <a:xfrm>
            <a:off x="635000" y="4724400"/>
            <a:ext cx="10160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что Мною заповедано было соблюдать: повеления Мои, уставы Мои и законы </a:t>
            </a:r>
            <a:r>
              <a:rPr lang="ru-RU" sz="4600" b="1" dirty="0" smtClean="0">
                <a:solidFill>
                  <a:schemeClr val="tx1"/>
                </a:solidFill>
                <a:latin typeface="Century Gothic" pitchFamily="1" charset="0"/>
                <a:sym typeface="Century Gothic" pitchFamily="1" charset="0"/>
              </a:rPr>
              <a:t>Мои.</a:t>
            </a:r>
            <a:endParaRPr lang="en-US" sz="4600" b="1" dirty="0">
              <a:solidFill>
                <a:schemeClr val="tx1"/>
              </a:solidFill>
              <a:latin typeface="Century Gothic" pitchFamily="1" charset="0"/>
              <a:sym typeface="Century Gothic" pitchFamily="1" charset="0"/>
            </a:endParaRPr>
          </a:p>
        </p:txBody>
      </p:sp>
      <p:sp>
        <p:nvSpPr>
          <p:cNvPr id="60421" name="Прямоугольник 5"/>
          <p:cNvSpPr>
            <a:spLocks noChangeArrowheads="1"/>
          </p:cNvSpPr>
          <p:nvPr/>
        </p:nvSpPr>
        <p:spPr bwMode="auto">
          <a:xfrm>
            <a:off x="3556000" y="2660809"/>
            <a:ext cx="6705600" cy="2215991"/>
          </a:xfrm>
          <a:prstGeom prst="rect">
            <a:avLst/>
          </a:prstGeom>
          <a:noFill/>
          <a:ln w="9525">
            <a:noFill/>
            <a:miter lim="800000"/>
            <a:headEnd/>
            <a:tailEnd/>
          </a:ln>
        </p:spPr>
        <p:txBody>
          <a:bodyPr>
            <a:spAutoFit/>
          </a:bodyPr>
          <a:lstStyle/>
          <a:p>
            <a:pPr algn="l"/>
            <a:r>
              <a:rPr lang="ru-RU" sz="4600" b="1" dirty="0" smtClean="0">
                <a:latin typeface="Century Gothic" pitchFamily="1" charset="0"/>
                <a:sym typeface="Century Gothic" pitchFamily="1" charset="0"/>
              </a:rPr>
              <a:t>За </a:t>
            </a:r>
            <a:r>
              <a:rPr lang="ru-RU" sz="4600" b="1" dirty="0">
                <a:latin typeface="Century Gothic" pitchFamily="1" charset="0"/>
                <a:sym typeface="Century Gothic" pitchFamily="1" charset="0"/>
              </a:rPr>
              <a:t>то, что Авраам </a:t>
            </a:r>
            <a:r>
              <a:rPr lang="ru-RU" sz="4600" b="1" dirty="0" smtClean="0">
                <a:latin typeface="Century Gothic" pitchFamily="1" charset="0"/>
                <a:sym typeface="Century Gothic" pitchFamily="1" charset="0"/>
              </a:rPr>
              <a:t>послушался </a:t>
            </a:r>
            <a:r>
              <a:rPr lang="ru-RU" sz="4600" b="1" dirty="0">
                <a:latin typeface="Century Gothic" pitchFamily="1" charset="0"/>
                <a:sym typeface="Century Gothic" pitchFamily="1" charset="0"/>
              </a:rPr>
              <a:t>гласа Моего и соблюдал, </a:t>
            </a:r>
            <a:endParaRPr lang="ru-RU" dirty="0"/>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1443" name="Rectangle 2"/>
          <p:cNvSpPr>
            <a:spLocks/>
          </p:cNvSpPr>
          <p:nvPr/>
        </p:nvSpPr>
        <p:spPr bwMode="auto">
          <a:xfrm>
            <a:off x="5156200" y="838200"/>
            <a:ext cx="3581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4:16</a:t>
            </a:r>
          </a:p>
        </p:txBody>
      </p:sp>
      <p:sp>
        <p:nvSpPr>
          <p:cNvPr id="61444" name="Rectangle 3"/>
          <p:cNvSpPr>
            <a:spLocks/>
          </p:cNvSpPr>
          <p:nvPr/>
        </p:nvSpPr>
        <p:spPr bwMode="auto">
          <a:xfrm>
            <a:off x="762000" y="4267200"/>
            <a:ext cx="9461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был воспитан, и вошел, по обыкновению Своему, в день субботний в синагогу, и встал </a:t>
            </a:r>
            <a:r>
              <a:rPr lang="ru-RU" sz="4600" b="1" dirty="0" smtClean="0">
                <a:solidFill>
                  <a:schemeClr val="tx1"/>
                </a:solidFill>
                <a:latin typeface="Century Gothic" pitchFamily="1" charset="0"/>
                <a:sym typeface="Century Gothic" pitchFamily="1" charset="0"/>
              </a:rPr>
              <a:t>читать.</a:t>
            </a:r>
            <a:endParaRPr lang="en-US" sz="4600" b="1" dirty="0">
              <a:solidFill>
                <a:schemeClr val="tx1"/>
              </a:solidFill>
              <a:latin typeface="Century Gothic" pitchFamily="1" charset="0"/>
              <a:sym typeface="Century Gothic" pitchFamily="1" charset="0"/>
            </a:endParaRPr>
          </a:p>
        </p:txBody>
      </p:sp>
      <p:sp>
        <p:nvSpPr>
          <p:cNvPr id="61445" name="Rectangle 4"/>
          <p:cNvSpPr>
            <a:spLocks/>
          </p:cNvSpPr>
          <p:nvPr/>
        </p:nvSpPr>
        <p:spPr bwMode="auto">
          <a:xfrm>
            <a:off x="5080000" y="3200400"/>
            <a:ext cx="4851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пришел в </a:t>
            </a:r>
            <a:r>
              <a:rPr lang="ru-RU" sz="4600" b="1" dirty="0" err="1">
                <a:solidFill>
                  <a:schemeClr val="tx1"/>
                </a:solidFill>
                <a:latin typeface="Century Gothic" pitchFamily="1" charset="0"/>
                <a:sym typeface="Century Gothic" pitchFamily="1" charset="0"/>
              </a:rPr>
              <a:t>Назарет</a:t>
            </a:r>
            <a:r>
              <a:rPr lang="ru-RU" sz="4600" b="1" dirty="0">
                <a:solidFill>
                  <a:schemeClr val="tx1"/>
                </a:solidFill>
                <a:latin typeface="Century Gothic" pitchFamily="1" charset="0"/>
                <a:sym typeface="Century Gothic" pitchFamily="1" charset="0"/>
              </a:rPr>
              <a:t>, где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7" name="Rectangle 2"/>
          <p:cNvSpPr>
            <a:spLocks/>
          </p:cNvSpPr>
          <p:nvPr/>
        </p:nvSpPr>
        <p:spPr bwMode="auto">
          <a:xfrm>
            <a:off x="3505200" y="1409700"/>
            <a:ext cx="34036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 </a:t>
            </a: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13:8</a:t>
            </a:r>
          </a:p>
        </p:txBody>
      </p:sp>
      <p:sp>
        <p:nvSpPr>
          <p:cNvPr id="62468" name="Rectangle 3"/>
          <p:cNvSpPr>
            <a:spLocks/>
          </p:cNvSpPr>
          <p:nvPr/>
        </p:nvSpPr>
        <p:spPr bwMode="auto">
          <a:xfrm>
            <a:off x="0" y="3733800"/>
            <a:ext cx="10160000" cy="1435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6000" b="1" dirty="0" smtClean="0">
                <a:solidFill>
                  <a:schemeClr val="tx1"/>
                </a:solidFill>
                <a:latin typeface="Century Gothic" pitchFamily="1" charset="0"/>
                <a:sym typeface="Century Gothic" pitchFamily="1" charset="0"/>
              </a:rPr>
              <a:t>Иисус </a:t>
            </a:r>
            <a:r>
              <a:rPr lang="ru-RU" sz="6000" b="1" dirty="0">
                <a:solidFill>
                  <a:schemeClr val="tx1"/>
                </a:solidFill>
                <a:latin typeface="Century Gothic" pitchFamily="1" charset="0"/>
                <a:sym typeface="Century Gothic" pitchFamily="1" charset="0"/>
              </a:rPr>
              <a:t>Христос вчера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6000" b="1" dirty="0">
                <a:solidFill>
                  <a:schemeClr val="tx1"/>
                </a:solidFill>
                <a:latin typeface="Century Gothic" pitchFamily="1" charset="0"/>
                <a:sym typeface="Century Gothic" pitchFamily="1" charset="0"/>
              </a:rPr>
              <a:t>и сегодня и вовеки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6000" b="1" dirty="0">
                <a:solidFill>
                  <a:schemeClr val="tx1"/>
                </a:solidFill>
                <a:latin typeface="Century Gothic" pitchFamily="1" charset="0"/>
                <a:sym typeface="Century Gothic" pitchFamily="1" charset="0"/>
              </a:rPr>
              <a:t>Тот </a:t>
            </a:r>
            <a:r>
              <a:rPr lang="ru-RU" sz="6000" b="1" dirty="0" smtClean="0">
                <a:solidFill>
                  <a:schemeClr val="tx1"/>
                </a:solidFill>
                <a:latin typeface="Century Gothic" pitchFamily="1" charset="0"/>
                <a:sym typeface="Century Gothic" pitchFamily="1" charset="0"/>
              </a:rPr>
              <a:t>же.</a:t>
            </a:r>
            <a:r>
              <a:rPr lang="en-US" sz="6000" b="1" dirty="0" smtClean="0">
                <a:solidFill>
                  <a:schemeClr val="tx1"/>
                </a:solidFill>
                <a:latin typeface="Century Gothic" pitchFamily="1" charset="0"/>
                <a:sym typeface="Century Gothic" pitchFamily="1" charset="0"/>
              </a:rPr>
              <a:t> </a:t>
            </a:r>
            <a:endParaRPr lang="en-US" sz="60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3491" name="Rectangle 2"/>
          <p:cNvSpPr>
            <a:spLocks/>
          </p:cNvSpPr>
          <p:nvPr/>
        </p:nvSpPr>
        <p:spPr bwMode="auto">
          <a:xfrm>
            <a:off x="4787900" y="838200"/>
            <a:ext cx="5016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1 </a:t>
            </a:r>
            <a:r>
              <a:rPr lang="ru-RU" sz="3600" b="1">
                <a:solidFill>
                  <a:schemeClr val="tx1"/>
                </a:solidFill>
                <a:latin typeface="Century Gothic" pitchFamily="1" charset="0"/>
                <a:sym typeface="Century Gothic" pitchFamily="1" charset="0"/>
              </a:rPr>
              <a:t>Петра</a:t>
            </a:r>
            <a:r>
              <a:rPr lang="en-US" sz="3600" b="1">
                <a:solidFill>
                  <a:schemeClr val="tx1"/>
                </a:solidFill>
                <a:latin typeface="Century Gothic" pitchFamily="1" charset="0"/>
                <a:sym typeface="Century Gothic" pitchFamily="1" charset="0"/>
              </a:rPr>
              <a:t> 2:21</a:t>
            </a:r>
          </a:p>
        </p:txBody>
      </p:sp>
      <p:sp>
        <p:nvSpPr>
          <p:cNvPr id="63492" name="Rectangle 3"/>
          <p:cNvSpPr>
            <a:spLocks/>
          </p:cNvSpPr>
          <p:nvPr/>
        </p:nvSpPr>
        <p:spPr bwMode="auto">
          <a:xfrm>
            <a:off x="558800" y="4406900"/>
            <a:ext cx="10160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Оставив нам </a:t>
            </a:r>
            <a:r>
              <a:rPr lang="ru-RU" sz="4600" b="1" dirty="0">
                <a:solidFill>
                  <a:schemeClr val="tx1"/>
                </a:solidFill>
                <a:latin typeface="Century Gothic" pitchFamily="1" charset="0"/>
                <a:sym typeface="Century Gothic" pitchFamily="1" charset="0"/>
              </a:rPr>
              <a:t>пример, дабы мы шли по следам </a:t>
            </a:r>
            <a:r>
              <a:rPr lang="ru-RU" sz="4600" b="1" dirty="0" smtClean="0">
                <a:solidFill>
                  <a:schemeClr val="tx1"/>
                </a:solidFill>
                <a:latin typeface="Century Gothic" pitchFamily="1" charset="0"/>
                <a:sym typeface="Century Gothic" pitchFamily="1" charset="0"/>
              </a:rPr>
              <a:t>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5" name="Rectangle 2"/>
          <p:cNvSpPr>
            <a:spLocks/>
          </p:cNvSpPr>
          <p:nvPr/>
        </p:nvSpPr>
        <p:spPr bwMode="auto">
          <a:xfrm>
            <a:off x="4711700" y="838200"/>
            <a:ext cx="4127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24:20</a:t>
            </a:r>
          </a:p>
        </p:txBody>
      </p:sp>
      <p:sp>
        <p:nvSpPr>
          <p:cNvPr id="64516" name="Rectangle 3"/>
          <p:cNvSpPr>
            <a:spLocks/>
          </p:cNvSpPr>
          <p:nvPr/>
        </p:nvSpPr>
        <p:spPr bwMode="auto">
          <a:xfrm>
            <a:off x="1282700" y="4483100"/>
            <a:ext cx="85217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Молитесь</a:t>
            </a:r>
            <a:r>
              <a:rPr lang="ru-RU" sz="4600" b="1" dirty="0">
                <a:solidFill>
                  <a:schemeClr val="tx1"/>
                </a:solidFill>
                <a:latin typeface="Century Gothic" pitchFamily="1" charset="0"/>
                <a:sym typeface="Century Gothic" pitchFamily="1" charset="0"/>
              </a:rPr>
              <a:t>, чтобы не случилось бегство ваше зимою или в </a:t>
            </a:r>
            <a:r>
              <a:rPr lang="ru-RU" sz="4600" b="1" dirty="0" smtClean="0">
                <a:solidFill>
                  <a:schemeClr val="tx1"/>
                </a:solidFill>
                <a:latin typeface="Century Gothic" pitchFamily="1" charset="0"/>
                <a:sym typeface="Century Gothic" pitchFamily="1" charset="0"/>
              </a:rPr>
              <a:t>субботу.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9" name="Rectangle 2"/>
          <p:cNvSpPr>
            <a:spLocks/>
          </p:cNvSpPr>
          <p:nvPr/>
        </p:nvSpPr>
        <p:spPr bwMode="auto">
          <a:xfrm>
            <a:off x="4356100" y="228600"/>
            <a:ext cx="4864100" cy="635000"/>
          </a:xfrm>
          <a:prstGeom prst="rect">
            <a:avLst/>
          </a:prstGeom>
          <a:noFill/>
          <a:ln w="12700">
            <a:noFill/>
            <a:miter lim="800000"/>
            <a:headEnd/>
            <a:tailEnd/>
          </a:ln>
        </p:spPr>
        <p:txBody>
          <a:bodyPr lIns="0" tIns="0" rIns="457200" bIns="0" anchor="ctr"/>
          <a:lstStyle/>
          <a:p>
            <a:pPr algn="l"/>
            <a:r>
              <a:rPr lang="ru-RU" sz="3600" b="1" dirty="0" smtClean="0">
                <a:solidFill>
                  <a:schemeClr val="tx1"/>
                </a:solidFill>
                <a:latin typeface="Century Gothic" pitchFamily="1" charset="0"/>
                <a:sym typeface="Century Gothic" pitchFamily="1" charset="0"/>
              </a:rPr>
              <a:t>Д-р </a:t>
            </a:r>
            <a:r>
              <a:rPr lang="ru-RU" sz="3600" b="1" dirty="0" err="1" smtClean="0">
                <a:solidFill>
                  <a:schemeClr val="tx1"/>
                </a:solidFill>
                <a:latin typeface="Century Gothic" pitchFamily="1" charset="0"/>
                <a:sym typeface="Century Gothic" pitchFamily="1" charset="0"/>
              </a:rPr>
              <a:t>Лайман</a:t>
            </a:r>
            <a:r>
              <a:rPr lang="ru-RU" sz="3600" b="1" dirty="0" smtClean="0">
                <a:solidFill>
                  <a:schemeClr val="tx1"/>
                </a:solidFill>
                <a:latin typeface="Century Gothic" pitchFamily="1" charset="0"/>
                <a:sym typeface="Century Gothic" pitchFamily="1" charset="0"/>
              </a:rPr>
              <a:t> </a:t>
            </a:r>
            <a:r>
              <a:rPr lang="ru-RU" sz="3600" b="1" dirty="0" err="1" smtClean="0">
                <a:solidFill>
                  <a:schemeClr val="tx1"/>
                </a:solidFill>
                <a:latin typeface="Century Gothic" pitchFamily="1" charset="0"/>
                <a:sym typeface="Century Gothic" pitchFamily="1" charset="0"/>
              </a:rPr>
              <a:t>Аббо</a:t>
            </a:r>
            <a:endParaRPr lang="en-US" sz="3600" b="1" dirty="0">
              <a:solidFill>
                <a:schemeClr val="tx1"/>
              </a:solidFill>
              <a:latin typeface="Century Gothic" pitchFamily="1" charset="0"/>
              <a:sym typeface="Century Gothic" pitchFamily="1" charset="0"/>
            </a:endParaRPr>
          </a:p>
        </p:txBody>
      </p:sp>
      <p:sp>
        <p:nvSpPr>
          <p:cNvPr id="65540" name="Rectangle 3"/>
          <p:cNvSpPr>
            <a:spLocks/>
          </p:cNvSpPr>
          <p:nvPr/>
        </p:nvSpPr>
        <p:spPr bwMode="auto">
          <a:xfrm>
            <a:off x="4343400" y="1231900"/>
            <a:ext cx="5397500" cy="444500"/>
          </a:xfrm>
          <a:prstGeom prst="rect">
            <a:avLst/>
          </a:prstGeom>
          <a:noFill/>
          <a:ln w="12700">
            <a:noFill/>
            <a:miter lim="800000"/>
            <a:headEnd/>
            <a:tailEnd/>
          </a:ln>
        </p:spPr>
        <p:txBody>
          <a:bodyPr lIns="0" tIns="0" rIns="457200" bIns="0" anchor="ctr"/>
          <a:lstStyle/>
          <a:p>
            <a:pPr algn="l"/>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Christian Union</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r>
              <a:rPr lang="ru-RU" b="1" dirty="0" smtClean="0">
                <a:solidFill>
                  <a:schemeClr val="tx1"/>
                </a:solidFill>
                <a:latin typeface="Century Gothic" pitchFamily="1" charset="0"/>
                <a:sym typeface="Century Gothic" pitchFamily="1" charset="0"/>
              </a:rPr>
              <a:t>«Христианский союз», </a:t>
            </a:r>
          </a:p>
          <a:p>
            <a:pPr algn="l"/>
            <a:r>
              <a:rPr lang="ru-RU" b="1" dirty="0" smtClean="0">
                <a:solidFill>
                  <a:schemeClr val="tx1"/>
                </a:solidFill>
                <a:latin typeface="Century Gothic" pitchFamily="1" charset="0"/>
                <a:sym typeface="Century Gothic" pitchFamily="1" charset="0"/>
              </a:rPr>
              <a:t>19 января 1882</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
        <p:nvSpPr>
          <p:cNvPr id="65541" name="Rectangle 4"/>
          <p:cNvSpPr>
            <a:spLocks/>
          </p:cNvSpPr>
          <p:nvPr/>
        </p:nvSpPr>
        <p:spPr bwMode="auto">
          <a:xfrm>
            <a:off x="279400" y="3810000"/>
            <a:ext cx="9880600" cy="3733800"/>
          </a:xfrm>
          <a:prstGeom prst="rect">
            <a:avLst/>
          </a:prstGeom>
          <a:noFill/>
          <a:ln w="12700">
            <a:noFill/>
            <a:miter lim="800000"/>
            <a:headEnd/>
            <a:tailEnd/>
          </a:ln>
        </p:spPr>
        <p:txBody>
          <a:bodyPr lIns="0" tIns="0" rIns="457200" bIns="0" anchor="ctr"/>
          <a:lstStyle/>
          <a:p>
            <a:pPr algn="l">
              <a:lnSpc>
                <a:spcPct val="90000"/>
              </a:lnSpc>
            </a:pPr>
            <a:r>
              <a:rPr lang="ru-RU" sz="4600" b="1" dirty="0">
                <a:solidFill>
                  <a:schemeClr val="tx1"/>
                </a:solidFill>
                <a:latin typeface="Century Gothic" pitchFamily="1" charset="0"/>
                <a:sym typeface="Century Gothic" pitchFamily="1" charset="0"/>
              </a:rPr>
              <a:t>что Христос и Его ученики своим авторитетом изменили первый день недели на седьмой не имеет абсолютно никаких </a:t>
            </a:r>
            <a:r>
              <a:rPr lang="ru-RU" sz="4600" b="1" dirty="0" smtClean="0">
                <a:solidFill>
                  <a:schemeClr val="tx1"/>
                </a:solidFill>
                <a:latin typeface="Century Gothic" pitchFamily="1" charset="0"/>
                <a:sym typeface="Century Gothic" pitchFamily="1" charset="0"/>
              </a:rPr>
              <a:t>доказательств.</a:t>
            </a:r>
            <a:endParaRPr lang="en-US" sz="4600" b="1" dirty="0">
              <a:solidFill>
                <a:schemeClr val="tx1"/>
              </a:solidFill>
              <a:latin typeface="Century Gothic" pitchFamily="1" charset="0"/>
              <a:sym typeface="Century Gothic" pitchFamily="1" charset="0"/>
            </a:endParaRPr>
          </a:p>
        </p:txBody>
      </p:sp>
      <p:sp>
        <p:nvSpPr>
          <p:cNvPr id="65542" name="Rectangle 5"/>
          <p:cNvSpPr>
            <a:spLocks/>
          </p:cNvSpPr>
          <p:nvPr/>
        </p:nvSpPr>
        <p:spPr bwMode="auto">
          <a:xfrm>
            <a:off x="4432300" y="2755900"/>
            <a:ext cx="5537200" cy="1435100"/>
          </a:xfrm>
          <a:prstGeom prst="rect">
            <a:avLst/>
          </a:prstGeom>
          <a:noFill/>
          <a:ln w="12700">
            <a:noFill/>
            <a:miter lim="800000"/>
            <a:headEnd/>
            <a:tailEnd/>
          </a:ln>
        </p:spPr>
        <p:txBody>
          <a:bodyPr lIns="0" tIns="0" rIns="457200" bIns="0" anchor="ctr"/>
          <a:lstStyle/>
          <a:p>
            <a:pPr algn="l">
              <a:lnSpc>
                <a:spcPct val="90000"/>
              </a:lnSpc>
            </a:pPr>
            <a:r>
              <a:rPr lang="ru-RU" sz="4600" b="1" dirty="0" smtClean="0">
                <a:solidFill>
                  <a:schemeClr val="tx1"/>
                </a:solidFill>
                <a:latin typeface="Century Gothic" pitchFamily="1" charset="0"/>
                <a:sym typeface="Century Gothic" pitchFamily="1" charset="0"/>
              </a:rPr>
              <a:t>Современное </a:t>
            </a:r>
            <a:r>
              <a:rPr lang="ru-RU" sz="4600" b="1" dirty="0">
                <a:solidFill>
                  <a:schemeClr val="tx1"/>
                </a:solidFill>
                <a:latin typeface="Century Gothic" pitchFamily="1" charset="0"/>
                <a:sym typeface="Century Gothic" pitchFamily="1" charset="0"/>
              </a:rPr>
              <a:t>понятие о том,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6563" name="Rectangle 2"/>
          <p:cNvSpPr>
            <a:spLocks/>
          </p:cNvSpPr>
          <p:nvPr/>
        </p:nvSpPr>
        <p:spPr bwMode="auto">
          <a:xfrm>
            <a:off x="4394200" y="838200"/>
            <a:ext cx="5765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17:2</a:t>
            </a:r>
          </a:p>
        </p:txBody>
      </p:sp>
      <p:sp>
        <p:nvSpPr>
          <p:cNvPr id="66564" name="Rectangle 3"/>
          <p:cNvSpPr>
            <a:spLocks/>
          </p:cNvSpPr>
          <p:nvPr/>
        </p:nvSpPr>
        <p:spPr bwMode="auto">
          <a:xfrm>
            <a:off x="736600" y="4038600"/>
            <a:ext cx="9220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Павел</a:t>
            </a:r>
            <a:r>
              <a:rPr lang="ru-RU" sz="4600" b="1" dirty="0">
                <a:solidFill>
                  <a:schemeClr val="tx1"/>
                </a:solidFill>
                <a:latin typeface="Century Gothic" pitchFamily="1" charset="0"/>
                <a:sym typeface="Century Gothic" pitchFamily="1" charset="0"/>
              </a:rPr>
              <a:t>, по своему обыкновению, вошел к ним и три субботы говорил с ними из </a:t>
            </a:r>
            <a:r>
              <a:rPr lang="ru-RU" sz="4600" b="1" dirty="0" smtClean="0">
                <a:solidFill>
                  <a:schemeClr val="tx1"/>
                </a:solidFill>
                <a:latin typeface="Century Gothic" pitchFamily="1" charset="0"/>
                <a:sym typeface="Century Gothic" pitchFamily="1" charset="0"/>
              </a:rPr>
              <a:t>Писаний.</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7587" name="Rectangle 2"/>
          <p:cNvSpPr>
            <a:spLocks/>
          </p:cNvSpPr>
          <p:nvPr/>
        </p:nvSpPr>
        <p:spPr bwMode="auto">
          <a:xfrm>
            <a:off x="4381500" y="838200"/>
            <a:ext cx="4051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13:14</a:t>
            </a:r>
          </a:p>
        </p:txBody>
      </p:sp>
      <p:sp>
        <p:nvSpPr>
          <p:cNvPr id="67588" name="Rectangle 3"/>
          <p:cNvSpPr>
            <a:spLocks/>
          </p:cNvSpPr>
          <p:nvPr/>
        </p:nvSpPr>
        <p:spPr bwMode="auto">
          <a:xfrm>
            <a:off x="952500" y="4038600"/>
            <a:ext cx="9207500" cy="22860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err="1">
                <a:solidFill>
                  <a:schemeClr val="tx1"/>
                </a:solidFill>
                <a:latin typeface="Century Gothic" pitchFamily="1" charset="0"/>
                <a:sym typeface="Century Gothic" pitchFamily="1" charset="0"/>
              </a:rPr>
              <a:t>Антиохию</a:t>
            </a:r>
            <a:r>
              <a:rPr lang="ru-RU" sz="4600" b="1" dirty="0">
                <a:solidFill>
                  <a:schemeClr val="tx1"/>
                </a:solidFill>
                <a:latin typeface="Century Gothic" pitchFamily="1" charset="0"/>
                <a:sym typeface="Century Gothic" pitchFamily="1" charset="0"/>
              </a:rPr>
              <a:t> </a:t>
            </a:r>
            <a:r>
              <a:rPr lang="ru-RU" sz="4600" b="1" dirty="0" err="1">
                <a:solidFill>
                  <a:schemeClr val="tx1"/>
                </a:solidFill>
                <a:latin typeface="Century Gothic" pitchFamily="1" charset="0"/>
                <a:sym typeface="Century Gothic" pitchFamily="1" charset="0"/>
              </a:rPr>
              <a:t>Писидийскую</a:t>
            </a:r>
            <a:r>
              <a:rPr lang="ru-RU" sz="4600" b="1" dirty="0">
                <a:solidFill>
                  <a:schemeClr val="tx1"/>
                </a:solidFill>
                <a:latin typeface="Century Gothic" pitchFamily="1" charset="0"/>
                <a:sym typeface="Century Gothic" pitchFamily="1" charset="0"/>
              </a:rPr>
              <a:t> и, войдя в синагогу в день субботний, </a:t>
            </a:r>
            <a:r>
              <a:rPr lang="ru-RU" sz="4600" b="1" dirty="0" smtClean="0">
                <a:solidFill>
                  <a:schemeClr val="tx1"/>
                </a:solidFill>
                <a:latin typeface="Century Gothic" pitchFamily="1" charset="0"/>
                <a:sym typeface="Century Gothic" pitchFamily="1" charset="0"/>
              </a:rPr>
              <a:t>сели.</a:t>
            </a:r>
            <a:endParaRPr lang="en-US" sz="4600" b="1" dirty="0">
              <a:solidFill>
                <a:schemeClr val="tx1"/>
              </a:solidFill>
              <a:latin typeface="Century Gothic" pitchFamily="1" charset="0"/>
              <a:sym typeface="Century Gothic" pitchFamily="1" charset="0"/>
            </a:endParaRPr>
          </a:p>
        </p:txBody>
      </p:sp>
      <p:sp>
        <p:nvSpPr>
          <p:cNvPr id="67589" name="Rectangle 4"/>
          <p:cNvSpPr>
            <a:spLocks/>
          </p:cNvSpPr>
          <p:nvPr/>
        </p:nvSpPr>
        <p:spPr bwMode="auto">
          <a:xfrm>
            <a:off x="3784600" y="2832100"/>
            <a:ext cx="6375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Они </a:t>
            </a:r>
            <a:r>
              <a:rPr lang="ru-RU" sz="4600" b="1" dirty="0">
                <a:solidFill>
                  <a:schemeClr val="tx1"/>
                </a:solidFill>
                <a:latin typeface="Century Gothic" pitchFamily="1" charset="0"/>
                <a:sym typeface="Century Gothic" pitchFamily="1" charset="0"/>
              </a:rPr>
              <a:t>же, проходя </a:t>
            </a:r>
            <a:r>
              <a:rPr lang="ru-RU" sz="4600" b="1" dirty="0" smtClean="0">
                <a:solidFill>
                  <a:schemeClr val="tx1"/>
                </a:solidFill>
                <a:latin typeface="Century Gothic" pitchFamily="1" charset="0"/>
                <a:sym typeface="Century Gothic" pitchFamily="1" charset="0"/>
              </a:rPr>
              <a:t>от </a:t>
            </a:r>
            <a:r>
              <a:rPr lang="ru-RU" sz="4600" b="1" dirty="0" err="1" smtClean="0">
                <a:solidFill>
                  <a:schemeClr val="tx1"/>
                </a:solidFill>
                <a:latin typeface="Century Gothic" pitchFamily="1" charset="0"/>
                <a:sym typeface="Century Gothic" pitchFamily="1" charset="0"/>
              </a:rPr>
              <a:t>Пергии</a:t>
            </a:r>
            <a:r>
              <a:rPr lang="ru-RU" sz="4600" b="1" dirty="0" smtClean="0">
                <a:solidFill>
                  <a:schemeClr val="tx1"/>
                </a:solidFill>
                <a:latin typeface="Century Gothic" pitchFamily="1" charset="0"/>
                <a:sym typeface="Century Gothic" pitchFamily="1" charset="0"/>
              </a:rPr>
              <a:t>, прибыли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5194300" y="838200"/>
            <a:ext cx="4381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13:42, 44</a:t>
            </a:r>
          </a:p>
        </p:txBody>
      </p:sp>
      <p:sp>
        <p:nvSpPr>
          <p:cNvPr id="68612" name="Rectangle 3"/>
          <p:cNvSpPr>
            <a:spLocks/>
          </p:cNvSpPr>
          <p:nvPr/>
        </p:nvSpPr>
        <p:spPr bwMode="auto">
          <a:xfrm>
            <a:off x="1219200" y="4267200"/>
            <a:ext cx="8940800" cy="2336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синагоги </a:t>
            </a:r>
            <a:r>
              <a:rPr lang="ru-RU" sz="4600" b="1" dirty="0">
                <a:solidFill>
                  <a:schemeClr val="tx1"/>
                </a:solidFill>
                <a:latin typeface="Century Gothic" pitchFamily="1" charset="0"/>
                <a:sym typeface="Century Gothic" pitchFamily="1" charset="0"/>
              </a:rPr>
              <a:t>язычники просили их говорить о том же в следующую </a:t>
            </a:r>
            <a:r>
              <a:rPr lang="ru-RU" sz="4600" b="1" dirty="0" smtClean="0">
                <a:solidFill>
                  <a:schemeClr val="tx1"/>
                </a:solidFill>
                <a:latin typeface="Century Gothic" pitchFamily="1" charset="0"/>
                <a:sym typeface="Century Gothic" pitchFamily="1" charset="0"/>
              </a:rPr>
              <a:t>субботу...</a:t>
            </a:r>
            <a:endParaRPr lang="en-US" sz="4600" b="1" dirty="0">
              <a:solidFill>
                <a:schemeClr val="tx1"/>
              </a:solidFill>
              <a:latin typeface="Century Gothic" pitchFamily="1" charset="0"/>
              <a:sym typeface="Century Gothic" pitchFamily="1" charset="0"/>
            </a:endParaRPr>
          </a:p>
        </p:txBody>
      </p:sp>
      <p:sp>
        <p:nvSpPr>
          <p:cNvPr id="68613" name="Rectangle 4"/>
          <p:cNvSpPr>
            <a:spLocks/>
          </p:cNvSpPr>
          <p:nvPr/>
        </p:nvSpPr>
        <p:spPr bwMode="auto">
          <a:xfrm>
            <a:off x="5003800" y="3048000"/>
            <a:ext cx="4902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При </a:t>
            </a:r>
            <a:r>
              <a:rPr lang="ru-RU" sz="4600" b="1" dirty="0">
                <a:solidFill>
                  <a:schemeClr val="tx1"/>
                </a:solidFill>
                <a:latin typeface="Century Gothic" pitchFamily="1" charset="0"/>
                <a:sym typeface="Century Gothic" pitchFamily="1" charset="0"/>
              </a:rPr>
              <a:t>выходе их </a:t>
            </a:r>
            <a:r>
              <a:rPr lang="ru-RU" sz="4600" b="1" dirty="0" smtClean="0">
                <a:solidFill>
                  <a:schemeClr val="tx1"/>
                </a:solidFill>
                <a:latin typeface="Century Gothic" pitchFamily="1" charset="0"/>
                <a:sym typeface="Century Gothic" pitchFamily="1" charset="0"/>
              </a:rPr>
              <a:t>из Иудейской</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5194300" y="838200"/>
            <a:ext cx="4229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13:42, 44</a:t>
            </a:r>
          </a:p>
        </p:txBody>
      </p:sp>
      <p:sp>
        <p:nvSpPr>
          <p:cNvPr id="69636" name="Rectangle 3"/>
          <p:cNvSpPr>
            <a:spLocks/>
          </p:cNvSpPr>
          <p:nvPr/>
        </p:nvSpPr>
        <p:spPr bwMode="auto">
          <a:xfrm>
            <a:off x="660400" y="4648200"/>
            <a:ext cx="92329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следующую субботу почти весь город собрался слушать слово </a:t>
            </a:r>
            <a:r>
              <a:rPr lang="ru-RU" sz="4600" b="1" dirty="0" smtClean="0">
                <a:solidFill>
                  <a:schemeClr val="tx1"/>
                </a:solidFill>
                <a:latin typeface="Century Gothic" pitchFamily="1" charset="0"/>
                <a:sym typeface="Century Gothic" pitchFamily="1" charset="0"/>
              </a:rPr>
              <a:t>Божие.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4622800" y="838200"/>
            <a:ext cx="4140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15:42</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43</a:t>
            </a:r>
            <a:endParaRPr lang="en-US" sz="3600" b="1" dirty="0">
              <a:solidFill>
                <a:schemeClr val="tx1"/>
              </a:solidFill>
              <a:latin typeface="Century Gothic" pitchFamily="1" charset="0"/>
              <a:sym typeface="Century Gothic" pitchFamily="1" charset="0"/>
            </a:endParaRPr>
          </a:p>
        </p:txBody>
      </p:sp>
      <p:sp>
        <p:nvSpPr>
          <p:cNvPr id="71684" name="Rectangle 3"/>
          <p:cNvSpPr>
            <a:spLocks/>
          </p:cNvSpPr>
          <p:nvPr/>
        </p:nvSpPr>
        <p:spPr bwMode="auto">
          <a:xfrm>
            <a:off x="889000" y="3810000"/>
            <a:ext cx="8826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вечер, — потому что была пятница, то есть день перед субботою, — пришел Иосиф из </a:t>
            </a:r>
            <a:r>
              <a:rPr lang="ru-RU" sz="4600" b="1" dirty="0" err="1">
                <a:solidFill>
                  <a:schemeClr val="tx1"/>
                </a:solidFill>
                <a:latin typeface="Century Gothic" pitchFamily="1" charset="0"/>
                <a:sym typeface="Century Gothic" pitchFamily="1" charset="0"/>
              </a:rPr>
              <a:t>Аримафеи</a:t>
            </a:r>
            <a:r>
              <a:rPr lang="ru-RU" sz="4600" b="1" dirty="0">
                <a:solidFill>
                  <a:schemeClr val="tx1"/>
                </a:solidFill>
                <a:latin typeface="Century Gothic" pitchFamily="1" charset="0"/>
                <a:sym typeface="Century Gothic" pitchFamily="1" charset="0"/>
              </a:rPr>
              <a:t>, знаменитый член </a:t>
            </a:r>
            <a:r>
              <a:rPr lang="ru-RU" sz="4600" b="1" dirty="0" smtClean="0">
                <a:solidFill>
                  <a:schemeClr val="tx1"/>
                </a:solidFill>
                <a:latin typeface="Century Gothic" pitchFamily="1" charset="0"/>
                <a:sym typeface="Century Gothic" pitchFamily="1" charset="0"/>
              </a:rPr>
              <a:t>совета…</a:t>
            </a:r>
            <a:endParaRPr lang="en-US" sz="4600" b="1" dirty="0">
              <a:solidFill>
                <a:schemeClr val="tx1"/>
              </a:solidFill>
              <a:latin typeface="Century Gothic" pitchFamily="1" charset="0"/>
              <a:sym typeface="Century Gothic" pitchFamily="1" charset="0"/>
            </a:endParaRPr>
          </a:p>
        </p:txBody>
      </p:sp>
      <p:sp>
        <p:nvSpPr>
          <p:cNvPr id="71685" name="Rectangle 4"/>
          <p:cNvSpPr>
            <a:spLocks/>
          </p:cNvSpPr>
          <p:nvPr/>
        </p:nvSpPr>
        <p:spPr bwMode="auto">
          <a:xfrm>
            <a:off x="4699000" y="2209800"/>
            <a:ext cx="4597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 уже настал</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2707" name="Rectangle 2"/>
          <p:cNvSpPr>
            <a:spLocks/>
          </p:cNvSpPr>
          <p:nvPr/>
        </p:nvSpPr>
        <p:spPr bwMode="auto">
          <a:xfrm>
            <a:off x="889000" y="4191000"/>
            <a:ext cx="9067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Царствия Божия, осмелился войти к Пилату, и просил </a:t>
            </a:r>
            <a:r>
              <a:rPr lang="ru-RU" sz="4600" b="1" dirty="0" smtClean="0">
                <a:solidFill>
                  <a:schemeClr val="tx1"/>
                </a:solidFill>
                <a:latin typeface="Century Gothic" pitchFamily="1" charset="0"/>
                <a:sym typeface="Century Gothic" pitchFamily="1" charset="0"/>
              </a:rPr>
              <a:t>Тела </a:t>
            </a:r>
            <a:r>
              <a:rPr lang="ru-RU" sz="4600" b="1" dirty="0" err="1" smtClean="0">
                <a:solidFill>
                  <a:schemeClr val="tx1"/>
                </a:solidFill>
                <a:latin typeface="Century Gothic" pitchFamily="1" charset="0"/>
                <a:sym typeface="Century Gothic" pitchFamily="1" charset="0"/>
              </a:rPr>
              <a:t>Иисусова</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72708" name="Rectangle 3"/>
          <p:cNvSpPr>
            <a:spLocks/>
          </p:cNvSpPr>
          <p:nvPr/>
        </p:nvSpPr>
        <p:spPr bwMode="auto">
          <a:xfrm>
            <a:off x="965200" y="3810000"/>
            <a:ext cx="8534400" cy="9906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…который </a:t>
            </a:r>
            <a:r>
              <a:rPr lang="ru-RU" sz="4600" b="1" dirty="0">
                <a:solidFill>
                  <a:schemeClr val="tx1"/>
                </a:solidFill>
                <a:latin typeface="Century Gothic" pitchFamily="1" charset="0"/>
                <a:sym typeface="Century Gothic" pitchFamily="1" charset="0"/>
              </a:rPr>
              <a:t>и сам ожидал</a:t>
            </a:r>
            <a:endParaRPr lang="en-US" sz="4600" b="1" dirty="0">
              <a:solidFill>
                <a:schemeClr val="tx1"/>
              </a:solidFill>
              <a:latin typeface="Century Gothic" pitchFamily="1" charset="0"/>
              <a:sym typeface="Century Gothic" pitchFamily="1" charset="0"/>
            </a:endParaRPr>
          </a:p>
        </p:txBody>
      </p:sp>
      <p:sp>
        <p:nvSpPr>
          <p:cNvPr id="72709" name="Rectangle 4"/>
          <p:cNvSpPr>
            <a:spLocks/>
          </p:cNvSpPr>
          <p:nvPr/>
        </p:nvSpPr>
        <p:spPr bwMode="auto">
          <a:xfrm>
            <a:off x="4622800" y="838200"/>
            <a:ext cx="4191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15:42</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43</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2"/>
          <p:cNvSpPr>
            <a:spLocks/>
          </p:cNvSpPr>
          <p:nvPr/>
        </p:nvSpPr>
        <p:spPr bwMode="auto">
          <a:xfrm>
            <a:off x="4699000" y="838200"/>
            <a:ext cx="4343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Марка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16:1, 2</a:t>
            </a:r>
          </a:p>
        </p:txBody>
      </p:sp>
      <p:sp>
        <p:nvSpPr>
          <p:cNvPr id="73732" name="Rectangle 3"/>
          <p:cNvSpPr>
            <a:spLocks/>
          </p:cNvSpPr>
          <p:nvPr/>
        </p:nvSpPr>
        <p:spPr bwMode="auto">
          <a:xfrm>
            <a:off x="850900" y="4267200"/>
            <a:ext cx="93091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весьма </a:t>
            </a:r>
            <a:r>
              <a:rPr lang="ru-RU" sz="4600" b="1" dirty="0">
                <a:solidFill>
                  <a:schemeClr val="tx1"/>
                </a:solidFill>
                <a:latin typeface="Century Gothic" pitchFamily="1" charset="0"/>
                <a:sym typeface="Century Gothic" pitchFamily="1" charset="0"/>
              </a:rPr>
              <a:t>рано, в первый день недели, приходят ко гробу, при восходе </a:t>
            </a:r>
            <a:r>
              <a:rPr lang="ru-RU" sz="4600" b="1" dirty="0" smtClean="0">
                <a:solidFill>
                  <a:schemeClr val="tx1"/>
                </a:solidFill>
                <a:latin typeface="Century Gothic" pitchFamily="1" charset="0"/>
                <a:sym typeface="Century Gothic" pitchFamily="1" charset="0"/>
              </a:rPr>
              <a:t>солнца.</a:t>
            </a:r>
            <a:endParaRPr lang="en-US" sz="4600" b="1" dirty="0">
              <a:solidFill>
                <a:schemeClr val="tx1"/>
              </a:solidFill>
              <a:latin typeface="Century Gothic" pitchFamily="1" charset="0"/>
              <a:sym typeface="Century Gothic" pitchFamily="1" charset="0"/>
            </a:endParaRPr>
          </a:p>
        </p:txBody>
      </p:sp>
      <p:sp>
        <p:nvSpPr>
          <p:cNvPr id="73733" name="Rectangle 4"/>
          <p:cNvSpPr>
            <a:spLocks/>
          </p:cNvSpPr>
          <p:nvPr/>
        </p:nvSpPr>
        <p:spPr bwMode="auto">
          <a:xfrm>
            <a:off x="4667250" y="3276600"/>
            <a:ext cx="549275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 </a:t>
            </a:r>
            <a:r>
              <a:rPr lang="ru-RU" sz="4600" b="1" dirty="0">
                <a:solidFill>
                  <a:schemeClr val="tx1"/>
                </a:solidFill>
                <a:latin typeface="Century Gothic" pitchFamily="1" charset="0"/>
                <a:sym typeface="Century Gothic" pitchFamily="1" charset="0"/>
              </a:rPr>
              <a:t>прошествии субботы…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59" name="Rectangle 2"/>
          <p:cNvSpPr>
            <a:spLocks/>
          </p:cNvSpPr>
          <p:nvPr/>
        </p:nvSpPr>
        <p:spPr bwMode="auto">
          <a:xfrm>
            <a:off x="5092700" y="838200"/>
            <a:ext cx="4102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a:t>
            </a:r>
          </a:p>
        </p:txBody>
      </p:sp>
      <p:sp>
        <p:nvSpPr>
          <p:cNvPr id="19460" name="Rectangle 3"/>
          <p:cNvSpPr>
            <a:spLocks/>
          </p:cNvSpPr>
          <p:nvPr/>
        </p:nvSpPr>
        <p:spPr bwMode="auto">
          <a:xfrm>
            <a:off x="889000" y="3886200"/>
            <a:ext cx="8826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после сего видел я четырех Ангелов, стоящих на четырех углах земли, держащих четыре ветра </a:t>
            </a:r>
            <a:r>
              <a:rPr lang="ru-RU" sz="4600" b="1" dirty="0" smtClean="0">
                <a:solidFill>
                  <a:schemeClr val="tx1"/>
                </a:solidFill>
                <a:latin typeface="Century Gothic" pitchFamily="1" charset="0"/>
                <a:sym typeface="Century Gothic" pitchFamily="1" charset="0"/>
              </a:rPr>
              <a:t>земли…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4755" name="Rectangle 2"/>
          <p:cNvSpPr>
            <a:spLocks/>
          </p:cNvSpPr>
          <p:nvPr/>
        </p:nvSpPr>
        <p:spPr bwMode="auto">
          <a:xfrm>
            <a:off x="4559300" y="838200"/>
            <a:ext cx="3619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23:54-56</a:t>
            </a:r>
          </a:p>
        </p:txBody>
      </p:sp>
      <p:sp>
        <p:nvSpPr>
          <p:cNvPr id="74756" name="Rectangle 3"/>
          <p:cNvSpPr>
            <a:spLocks/>
          </p:cNvSpPr>
          <p:nvPr/>
        </p:nvSpPr>
        <p:spPr bwMode="auto">
          <a:xfrm>
            <a:off x="1219200" y="3886200"/>
            <a:ext cx="8356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наступала суббота.</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Последовали также и женщины, пришедшие с Иисусом из Галилеи, и смотрели </a:t>
            </a:r>
            <a:r>
              <a:rPr lang="ru-RU" sz="4600" b="1" dirty="0" smtClean="0">
                <a:solidFill>
                  <a:schemeClr val="tx1"/>
                </a:solidFill>
                <a:latin typeface="Century Gothic" pitchFamily="1" charset="0"/>
                <a:sym typeface="Century Gothic" pitchFamily="1" charset="0"/>
              </a:rPr>
              <a:t>гроб… </a:t>
            </a:r>
            <a:endParaRPr lang="en-US" sz="4600" b="1" dirty="0">
              <a:solidFill>
                <a:schemeClr val="tx1"/>
              </a:solidFill>
              <a:latin typeface="Century Gothic" pitchFamily="1" charset="0"/>
              <a:sym typeface="Century Gothic" pitchFamily="1" charset="0"/>
            </a:endParaRPr>
          </a:p>
        </p:txBody>
      </p:sp>
      <p:sp>
        <p:nvSpPr>
          <p:cNvPr id="74757" name="Rectangle 4"/>
          <p:cNvSpPr>
            <a:spLocks/>
          </p:cNvSpPr>
          <p:nvPr/>
        </p:nvSpPr>
        <p:spPr bwMode="auto">
          <a:xfrm>
            <a:off x="4470400" y="2514600"/>
            <a:ext cx="5422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День </a:t>
            </a:r>
            <a:r>
              <a:rPr lang="ru-RU" sz="4600" b="1" dirty="0">
                <a:solidFill>
                  <a:schemeClr val="tx1"/>
                </a:solidFill>
                <a:latin typeface="Century Gothic" pitchFamily="1" charset="0"/>
                <a:sym typeface="Century Gothic" pitchFamily="1" charset="0"/>
              </a:rPr>
              <a:t>тот был пятница, и</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5779" name="Rectangle 2"/>
          <p:cNvSpPr>
            <a:spLocks/>
          </p:cNvSpPr>
          <p:nvPr/>
        </p:nvSpPr>
        <p:spPr bwMode="auto">
          <a:xfrm>
            <a:off x="889000" y="3962400"/>
            <a:ext cx="90297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возвратившись же, приготовили благовония и масти; и в субботу остались в покое по </a:t>
            </a:r>
            <a:r>
              <a:rPr lang="ru-RU" sz="4600" b="1" dirty="0" smtClean="0">
                <a:solidFill>
                  <a:schemeClr val="tx1"/>
                </a:solidFill>
                <a:latin typeface="Century Gothic" pitchFamily="1" charset="0"/>
                <a:sym typeface="Century Gothic" pitchFamily="1" charset="0"/>
              </a:rPr>
              <a:t>заповеди.</a:t>
            </a:r>
            <a:endParaRPr lang="en-US" sz="4600" b="1" dirty="0">
              <a:solidFill>
                <a:schemeClr val="tx1"/>
              </a:solidFill>
              <a:latin typeface="Century Gothic" pitchFamily="1" charset="0"/>
              <a:sym typeface="Century Gothic" pitchFamily="1" charset="0"/>
            </a:endParaRPr>
          </a:p>
        </p:txBody>
      </p:sp>
      <p:sp>
        <p:nvSpPr>
          <p:cNvPr id="75780" name="Rectangle 3"/>
          <p:cNvSpPr>
            <a:spLocks/>
          </p:cNvSpPr>
          <p:nvPr/>
        </p:nvSpPr>
        <p:spPr bwMode="auto">
          <a:xfrm>
            <a:off x="4559300" y="838200"/>
            <a:ext cx="3784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23:54-56</a:t>
            </a:r>
          </a:p>
        </p:txBody>
      </p:sp>
      <p:sp>
        <p:nvSpPr>
          <p:cNvPr id="75781" name="Rectangle 4"/>
          <p:cNvSpPr>
            <a:spLocks/>
          </p:cNvSpPr>
          <p:nvPr/>
        </p:nvSpPr>
        <p:spPr bwMode="auto">
          <a:xfrm>
            <a:off x="4241800" y="2755900"/>
            <a:ext cx="6172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как полагалось тело Его;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6803" name="Rectangle 2"/>
          <p:cNvSpPr>
            <a:spLocks/>
          </p:cNvSpPr>
          <p:nvPr/>
        </p:nvSpPr>
        <p:spPr bwMode="auto">
          <a:xfrm>
            <a:off x="4521200" y="838200"/>
            <a:ext cx="3835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24:1</a:t>
            </a:r>
          </a:p>
        </p:txBody>
      </p:sp>
      <p:sp>
        <p:nvSpPr>
          <p:cNvPr id="76804" name="Rectangle 3"/>
          <p:cNvSpPr>
            <a:spLocks/>
          </p:cNvSpPr>
          <p:nvPr/>
        </p:nvSpPr>
        <p:spPr bwMode="auto">
          <a:xfrm>
            <a:off x="889000" y="3987800"/>
            <a:ext cx="8788400" cy="36322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очень рано, неся приготовленные ароматы, пришли они ко гробу, и вместе с ними некоторые </a:t>
            </a:r>
            <a:r>
              <a:rPr lang="ru-RU" sz="4600" b="1" dirty="0" smtClean="0">
                <a:solidFill>
                  <a:schemeClr val="tx1"/>
                </a:solidFill>
                <a:latin typeface="Century Gothic" pitchFamily="1" charset="0"/>
                <a:sym typeface="Century Gothic" pitchFamily="1" charset="0"/>
              </a:rPr>
              <a:t>другие.</a:t>
            </a:r>
            <a:endParaRPr lang="en-US" sz="4600" b="1" dirty="0">
              <a:solidFill>
                <a:schemeClr val="tx1"/>
              </a:solidFill>
              <a:latin typeface="Century Gothic" pitchFamily="1" charset="0"/>
              <a:sym typeface="Century Gothic" pitchFamily="1" charset="0"/>
            </a:endParaRPr>
          </a:p>
        </p:txBody>
      </p:sp>
      <p:sp>
        <p:nvSpPr>
          <p:cNvPr id="76805" name="Rectangle 4"/>
          <p:cNvSpPr>
            <a:spLocks/>
          </p:cNvSpPr>
          <p:nvPr/>
        </p:nvSpPr>
        <p:spPr bwMode="auto">
          <a:xfrm>
            <a:off x="4648200" y="3136900"/>
            <a:ext cx="5511800" cy="1358900"/>
          </a:xfrm>
          <a:prstGeom prst="rect">
            <a:avLst/>
          </a:prstGeom>
          <a:noFill/>
          <a:ln w="12700">
            <a:noFill/>
            <a:miter lim="800000"/>
            <a:headEnd/>
            <a:tailEnd/>
          </a:ln>
        </p:spPr>
        <p:txBody>
          <a:bodyPr lIns="0" tIns="0" rIns="457200" bIns="0" anchor="ctr"/>
          <a:lstStyle/>
          <a:p>
            <a:pPr algn="l">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первый же день недели,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8851" name="Rectangle 2"/>
          <p:cNvSpPr>
            <a:spLocks/>
          </p:cNvSpPr>
          <p:nvPr/>
        </p:nvSpPr>
        <p:spPr bwMode="auto">
          <a:xfrm>
            <a:off x="4914900" y="838200"/>
            <a:ext cx="4584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4:3, 4, 7</a:t>
            </a:r>
          </a:p>
        </p:txBody>
      </p:sp>
      <p:sp>
        <p:nvSpPr>
          <p:cNvPr id="78852" name="Rectangle 3"/>
          <p:cNvSpPr>
            <a:spLocks/>
          </p:cNvSpPr>
          <p:nvPr/>
        </p:nvSpPr>
        <p:spPr bwMode="auto">
          <a:xfrm>
            <a:off x="889000" y="3937000"/>
            <a:ext cx="8877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a:solidFill>
                  <a:schemeClr val="tx1"/>
                </a:solidFill>
                <a:latin typeface="Century Gothic" pitchFamily="1" charset="0"/>
                <a:sym typeface="Century Gothic" pitchFamily="1" charset="0"/>
              </a:rPr>
              <a:t> </a:t>
            </a:r>
            <a:r>
              <a:rPr lang="ru-RU" sz="4600" b="1">
                <a:solidFill>
                  <a:schemeClr val="tx1"/>
                </a:solidFill>
                <a:latin typeface="Century Gothic" pitchFamily="1" charset="0"/>
                <a:sym typeface="Century Gothic" pitchFamily="1" charset="0"/>
              </a:rPr>
              <a:t>уверовавшие, так как Он сказал</a:t>
            </a:r>
            <a:r>
              <a:rPr lang="en-US" sz="4600" b="1">
                <a:solidFill>
                  <a:schemeClr val="tx1"/>
                </a:solidFill>
                <a:latin typeface="Century Gothic" pitchFamily="1" charset="0"/>
                <a:sym typeface="Century Gothic" pitchFamily="1" charset="0"/>
              </a:rPr>
              <a:t>... </a:t>
            </a:r>
            <a:r>
              <a:rPr lang="ru-RU" sz="4600" b="1">
                <a:solidFill>
                  <a:schemeClr val="tx1"/>
                </a:solidFill>
                <a:latin typeface="Century Gothic" pitchFamily="1" charset="0"/>
                <a:sym typeface="Century Gothic" pitchFamily="1" charset="0"/>
              </a:rPr>
              <a:t>Ибо негде сказано о седьмом дне так…</a:t>
            </a:r>
            <a:r>
              <a:rPr lang="en-US" sz="4600" b="1">
                <a:solidFill>
                  <a:schemeClr val="tx1"/>
                </a:solidFill>
                <a:latin typeface="Century Gothic" pitchFamily="1" charset="0"/>
                <a:sym typeface="Century Gothic" pitchFamily="1" charset="0"/>
              </a:rPr>
              <a:t> </a:t>
            </a:r>
          </a:p>
        </p:txBody>
      </p:sp>
      <p:sp>
        <p:nvSpPr>
          <p:cNvPr id="78853" name="Rectangle 4"/>
          <p:cNvSpPr>
            <a:spLocks/>
          </p:cNvSpPr>
          <p:nvPr/>
        </p:nvSpPr>
        <p:spPr bwMode="auto">
          <a:xfrm>
            <a:off x="4889500" y="2984500"/>
            <a:ext cx="5295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А </a:t>
            </a:r>
            <a:r>
              <a:rPr lang="ru-RU" sz="4600" b="1" dirty="0">
                <a:solidFill>
                  <a:schemeClr val="tx1"/>
                </a:solidFill>
                <a:latin typeface="Century Gothic" pitchFamily="1" charset="0"/>
                <a:sym typeface="Century Gothic" pitchFamily="1" charset="0"/>
              </a:rPr>
              <a:t>входим в покой мы</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4914900" y="838200"/>
            <a:ext cx="4394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4:3, 4, 7</a:t>
            </a:r>
          </a:p>
        </p:txBody>
      </p:sp>
      <p:sp>
        <p:nvSpPr>
          <p:cNvPr id="79876" name="Rectangle 3"/>
          <p:cNvSpPr>
            <a:spLocks/>
          </p:cNvSpPr>
          <p:nvPr/>
        </p:nvSpPr>
        <p:spPr bwMode="auto">
          <a:xfrm>
            <a:off x="660400" y="4191000"/>
            <a:ext cx="92456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почил Бог в день седьмой от всех дел </a:t>
            </a:r>
            <a:r>
              <a:rPr lang="ru-RU" sz="4600" b="1" dirty="0" smtClean="0">
                <a:solidFill>
                  <a:schemeClr val="tx1"/>
                </a:solidFill>
                <a:latin typeface="Century Gothic" pitchFamily="1" charset="0"/>
                <a:sym typeface="Century Gothic" pitchFamily="1" charset="0"/>
              </a:rPr>
              <a:t>Своих»</a:t>
            </a: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еще </a:t>
            </a:r>
            <a:r>
              <a:rPr lang="ru-RU" sz="4600" b="1" dirty="0">
                <a:solidFill>
                  <a:schemeClr val="tx1"/>
                </a:solidFill>
                <a:latin typeface="Century Gothic" pitchFamily="1" charset="0"/>
                <a:sym typeface="Century Gothic" pitchFamily="1" charset="0"/>
              </a:rPr>
              <a:t>определяет некоторый </a:t>
            </a:r>
            <a:r>
              <a:rPr lang="ru-RU" sz="4600" b="1" dirty="0" smtClean="0">
                <a:solidFill>
                  <a:schemeClr val="tx1"/>
                </a:solidFill>
                <a:latin typeface="Century Gothic" pitchFamily="1" charset="0"/>
                <a:sym typeface="Century Gothic" pitchFamily="1" charset="0"/>
              </a:rPr>
              <a:t>день.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a:off x="3314700" y="838200"/>
            <a:ext cx="4381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4:9, 11</a:t>
            </a:r>
          </a:p>
        </p:txBody>
      </p:sp>
      <p:sp>
        <p:nvSpPr>
          <p:cNvPr id="80900" name="Rectangle 3"/>
          <p:cNvSpPr>
            <a:spLocks/>
          </p:cNvSpPr>
          <p:nvPr/>
        </p:nvSpPr>
        <p:spPr bwMode="auto">
          <a:xfrm>
            <a:off x="3403600" y="2298700"/>
            <a:ext cx="6019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Посему </a:t>
            </a:r>
            <a:r>
              <a:rPr lang="ru-RU" sz="4600" b="1" dirty="0">
                <a:solidFill>
                  <a:schemeClr val="tx1"/>
                </a:solidFill>
                <a:latin typeface="Century Gothic" pitchFamily="1" charset="0"/>
                <a:sym typeface="Century Gothic" pitchFamily="1" charset="0"/>
              </a:rPr>
              <a:t>для народа Божия</a:t>
            </a:r>
            <a:endParaRPr lang="en-US" sz="4600" b="1" dirty="0">
              <a:solidFill>
                <a:schemeClr val="tx1"/>
              </a:solidFill>
              <a:latin typeface="Century Gothic" pitchFamily="1" charset="0"/>
              <a:sym typeface="Century Gothic" pitchFamily="1" charset="0"/>
            </a:endParaRPr>
          </a:p>
        </p:txBody>
      </p:sp>
      <p:sp>
        <p:nvSpPr>
          <p:cNvPr id="80901" name="Rectangle 4"/>
          <p:cNvSpPr>
            <a:spLocks/>
          </p:cNvSpPr>
          <p:nvPr/>
        </p:nvSpPr>
        <p:spPr bwMode="auto">
          <a:xfrm>
            <a:off x="508000" y="3581400"/>
            <a:ext cx="91313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еще остается </a:t>
            </a:r>
            <a:r>
              <a:rPr lang="ru-RU" sz="4600" b="1" dirty="0" err="1">
                <a:solidFill>
                  <a:schemeClr val="tx1"/>
                </a:solidFill>
                <a:latin typeface="Century Gothic" pitchFamily="1" charset="0"/>
                <a:sym typeface="Century Gothic" pitchFamily="1" charset="0"/>
              </a:rPr>
              <a:t>субботство</a:t>
            </a:r>
            <a:r>
              <a:rPr lang="ru-RU" sz="4600" b="1" dirty="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Итак, постараемся войти в покой оный, чтобы кто по тому же примеру не впал в </a:t>
            </a:r>
            <a:r>
              <a:rPr lang="ru-RU" sz="4600" b="1" dirty="0" smtClean="0">
                <a:solidFill>
                  <a:schemeClr val="tx1"/>
                </a:solidFill>
                <a:latin typeface="Century Gothic" pitchFamily="1" charset="0"/>
                <a:sym typeface="Century Gothic" pitchFamily="1" charset="0"/>
              </a:rPr>
              <a:t>непокорность.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3949700" y="838200"/>
            <a:ext cx="4000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66:22, 23</a:t>
            </a:r>
          </a:p>
        </p:txBody>
      </p:sp>
      <p:sp>
        <p:nvSpPr>
          <p:cNvPr id="81924" name="Rectangle 3"/>
          <p:cNvSpPr>
            <a:spLocks/>
          </p:cNvSpPr>
          <p:nvPr/>
        </p:nvSpPr>
        <p:spPr bwMode="auto">
          <a:xfrm>
            <a:off x="896938" y="4038600"/>
            <a:ext cx="91567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земля, которые Я сотворю, всегда будут пред </a:t>
            </a:r>
            <a:r>
              <a:rPr lang="ru-RU" sz="4600" b="1" dirty="0" err="1" smtClean="0">
                <a:solidFill>
                  <a:schemeClr val="tx1"/>
                </a:solidFill>
                <a:latin typeface="Century Gothic" pitchFamily="1" charset="0"/>
                <a:sym typeface="Century Gothic" pitchFamily="1" charset="0"/>
              </a:rPr>
              <a:t>лицем</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Моим, говорит Господь, так будет и семя ваше и имя </a:t>
            </a:r>
            <a:r>
              <a:rPr lang="ru-RU" sz="4600" b="1" dirty="0" smtClean="0">
                <a:solidFill>
                  <a:schemeClr val="tx1"/>
                </a:solidFill>
                <a:latin typeface="Century Gothic" pitchFamily="1" charset="0"/>
                <a:sym typeface="Century Gothic" pitchFamily="1" charset="0"/>
              </a:rPr>
              <a:t>ваше..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81925" name="Rectangle 4"/>
          <p:cNvSpPr>
            <a:spLocks/>
          </p:cNvSpPr>
          <p:nvPr/>
        </p:nvSpPr>
        <p:spPr bwMode="auto">
          <a:xfrm>
            <a:off x="3951288" y="2755900"/>
            <a:ext cx="5956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a:t>
            </a:r>
            <a:r>
              <a:rPr lang="ru-RU" sz="4600" b="1" dirty="0">
                <a:solidFill>
                  <a:schemeClr val="tx1"/>
                </a:solidFill>
                <a:latin typeface="Century Gothic" pitchFamily="1" charset="0"/>
                <a:sym typeface="Century Gothic" pitchFamily="1" charset="0"/>
              </a:rPr>
              <a:t>, как новое небо и новая</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2947" name="Rectangle 2"/>
          <p:cNvSpPr>
            <a:spLocks/>
          </p:cNvSpPr>
          <p:nvPr/>
        </p:nvSpPr>
        <p:spPr bwMode="auto">
          <a:xfrm>
            <a:off x="889000" y="4445000"/>
            <a:ext cx="8890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субботу будет </a:t>
            </a:r>
            <a:r>
              <a:rPr lang="ru-RU" sz="4600" b="1" dirty="0">
                <a:solidFill>
                  <a:schemeClr val="tx1"/>
                </a:solidFill>
                <a:latin typeface="Century Gothic" pitchFamily="1" charset="0"/>
                <a:sym typeface="Century Gothic" pitchFamily="1" charset="0"/>
              </a:rPr>
              <a:t>приходить всякая плоть пред лицо Мое на поклонение, говорит </a:t>
            </a:r>
            <a:r>
              <a:rPr lang="ru-RU" sz="4600" b="1" dirty="0" smtClean="0">
                <a:solidFill>
                  <a:schemeClr val="tx1"/>
                </a:solidFill>
                <a:latin typeface="Century Gothic" pitchFamily="1" charset="0"/>
                <a:sym typeface="Century Gothic" pitchFamily="1" charset="0"/>
              </a:rPr>
              <a:t>Господь.</a:t>
            </a:r>
            <a:endParaRPr lang="en-US" sz="4600" b="1" dirty="0">
              <a:solidFill>
                <a:schemeClr val="tx1"/>
              </a:solidFill>
              <a:latin typeface="Century Gothic" pitchFamily="1" charset="0"/>
              <a:sym typeface="Century Gothic" pitchFamily="1" charset="0"/>
            </a:endParaRPr>
          </a:p>
        </p:txBody>
      </p:sp>
      <p:sp>
        <p:nvSpPr>
          <p:cNvPr id="82948" name="Rectangle 3"/>
          <p:cNvSpPr>
            <a:spLocks/>
          </p:cNvSpPr>
          <p:nvPr/>
        </p:nvSpPr>
        <p:spPr bwMode="auto">
          <a:xfrm>
            <a:off x="4089400" y="2578100"/>
            <a:ext cx="6324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…Тогда </a:t>
            </a:r>
            <a:r>
              <a:rPr lang="ru-RU" sz="4600" b="1" dirty="0">
                <a:solidFill>
                  <a:schemeClr val="tx1"/>
                </a:solidFill>
                <a:latin typeface="Century Gothic" pitchFamily="1" charset="0"/>
                <a:sym typeface="Century Gothic" pitchFamily="1" charset="0"/>
              </a:rPr>
              <a:t>из месяца </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месяц и из субботы в</a:t>
            </a:r>
            <a:endParaRPr lang="en-US" sz="4600" b="1" dirty="0">
              <a:solidFill>
                <a:schemeClr val="tx1"/>
              </a:solidFill>
              <a:latin typeface="Century Gothic" pitchFamily="1" charset="0"/>
              <a:sym typeface="Century Gothic" pitchFamily="1" charset="0"/>
            </a:endParaRPr>
          </a:p>
        </p:txBody>
      </p:sp>
      <p:sp>
        <p:nvSpPr>
          <p:cNvPr id="82949" name="Rectangle 4"/>
          <p:cNvSpPr>
            <a:spLocks/>
          </p:cNvSpPr>
          <p:nvPr/>
        </p:nvSpPr>
        <p:spPr bwMode="auto">
          <a:xfrm>
            <a:off x="3949700" y="838200"/>
            <a:ext cx="4457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Исаия</a:t>
            </a:r>
            <a:r>
              <a:rPr lang="en-US" sz="3600" b="1">
                <a:solidFill>
                  <a:schemeClr val="tx1"/>
                </a:solidFill>
                <a:latin typeface="Century Gothic" pitchFamily="1" charset="0"/>
                <a:sym typeface="Century Gothic" pitchFamily="1" charset="0"/>
              </a:rPr>
              <a:t> 66:22, 23</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889000" y="3733800"/>
            <a:ext cx="8636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не дул ветер ни на землю, ни на море, ни на какое </a:t>
            </a:r>
            <a:r>
              <a:rPr lang="ru-RU" sz="4600" b="1" dirty="0" smtClean="0">
                <a:solidFill>
                  <a:schemeClr val="tx1"/>
                </a:solidFill>
                <a:latin typeface="Century Gothic" pitchFamily="1" charset="0"/>
                <a:sym typeface="Century Gothic" pitchFamily="1" charset="0"/>
              </a:rPr>
              <a:t>дерево.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20484" name="Rectangle 3"/>
          <p:cNvSpPr>
            <a:spLocks/>
          </p:cNvSpPr>
          <p:nvPr/>
        </p:nvSpPr>
        <p:spPr bwMode="auto">
          <a:xfrm>
            <a:off x="5092700" y="838200"/>
            <a:ext cx="42672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850900" y="3962400"/>
            <a:ext cx="93091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субботы от исполнения прихотей твоих во святой день Мой, и будешь называть субботу отрадою, святым днем Господним, </a:t>
            </a:r>
            <a:r>
              <a:rPr lang="ru-RU" sz="4600" b="1" dirty="0" smtClean="0">
                <a:solidFill>
                  <a:schemeClr val="tx1"/>
                </a:solidFill>
                <a:latin typeface="Century Gothic" pitchFamily="1" charset="0"/>
                <a:sym typeface="Century Gothic" pitchFamily="1" charset="0"/>
              </a:rPr>
              <a:t>чествуемым…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84996" name="Rectangle 3"/>
          <p:cNvSpPr>
            <a:spLocks/>
          </p:cNvSpPr>
          <p:nvPr/>
        </p:nvSpPr>
        <p:spPr bwMode="auto">
          <a:xfrm>
            <a:off x="4114800" y="1752600"/>
            <a:ext cx="50800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ты удержишь ногу твою ради</a:t>
            </a:r>
            <a:endParaRPr lang="en-US" sz="4600" b="1" dirty="0">
              <a:solidFill>
                <a:schemeClr val="tx1"/>
              </a:solidFill>
              <a:latin typeface="Century Gothic" pitchFamily="1" charset="0"/>
              <a:sym typeface="Century Gothic" pitchFamily="1" charset="0"/>
            </a:endParaRPr>
          </a:p>
        </p:txBody>
      </p:sp>
      <p:sp>
        <p:nvSpPr>
          <p:cNvPr id="84997" name="Rectangle 4"/>
          <p:cNvSpPr>
            <a:spLocks/>
          </p:cNvSpPr>
          <p:nvPr/>
        </p:nvSpPr>
        <p:spPr bwMode="auto">
          <a:xfrm>
            <a:off x="4191000" y="838200"/>
            <a:ext cx="416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58:13</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965200" y="3810000"/>
            <a:ext cx="87630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будешь заниматься обычными твоими делами, угождать твоей прихоти и пустословить, — то будешь иметь радость в </a:t>
            </a:r>
            <a:r>
              <a:rPr lang="ru-RU" sz="4600" b="1" dirty="0" smtClean="0">
                <a:solidFill>
                  <a:schemeClr val="tx1"/>
                </a:solidFill>
                <a:latin typeface="Century Gothic" pitchFamily="1" charset="0"/>
                <a:sym typeface="Century Gothic" pitchFamily="1" charset="0"/>
              </a:rPr>
              <a:t>Господе…</a:t>
            </a:r>
            <a:endParaRPr lang="en-US" sz="4600" b="1" dirty="0">
              <a:solidFill>
                <a:schemeClr val="tx1"/>
              </a:solidFill>
              <a:latin typeface="Century Gothic" pitchFamily="1" charset="0"/>
              <a:sym typeface="Century Gothic" pitchFamily="1" charset="0"/>
            </a:endParaRPr>
          </a:p>
        </p:txBody>
      </p:sp>
      <p:sp>
        <p:nvSpPr>
          <p:cNvPr id="86020" name="Rectangle 3"/>
          <p:cNvSpPr>
            <a:spLocks/>
          </p:cNvSpPr>
          <p:nvPr/>
        </p:nvSpPr>
        <p:spPr bwMode="auto">
          <a:xfrm>
            <a:off x="4305300" y="2298700"/>
            <a:ext cx="56515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почтишь ее тем, что не</a:t>
            </a:r>
            <a:endParaRPr lang="en-US" sz="4600" b="1" dirty="0">
              <a:solidFill>
                <a:schemeClr val="tx1"/>
              </a:solidFill>
              <a:latin typeface="Century Gothic" pitchFamily="1" charset="0"/>
              <a:sym typeface="Century Gothic" pitchFamily="1" charset="0"/>
            </a:endParaRPr>
          </a:p>
        </p:txBody>
      </p:sp>
      <p:sp>
        <p:nvSpPr>
          <p:cNvPr id="86021" name="Rectangle 4"/>
          <p:cNvSpPr>
            <a:spLocks/>
          </p:cNvSpPr>
          <p:nvPr/>
        </p:nvSpPr>
        <p:spPr bwMode="auto">
          <a:xfrm>
            <a:off x="4191000" y="838200"/>
            <a:ext cx="4241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58:13</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939800" y="4216400"/>
            <a:ext cx="9220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тебе наследие Иакова, отца твоего: уста Господни изрекли </a:t>
            </a:r>
            <a:r>
              <a:rPr lang="ru-RU" sz="4600" b="1" dirty="0" smtClean="0">
                <a:solidFill>
                  <a:schemeClr val="tx1"/>
                </a:solidFill>
                <a:latin typeface="Century Gothic" pitchFamily="1" charset="0"/>
                <a:sym typeface="Century Gothic" pitchFamily="1" charset="0"/>
              </a:rPr>
              <a:t>это.</a:t>
            </a:r>
            <a:endParaRPr lang="en-US" sz="4600" b="1" dirty="0">
              <a:solidFill>
                <a:schemeClr val="tx1"/>
              </a:solidFill>
              <a:latin typeface="Century Gothic" pitchFamily="1" charset="0"/>
              <a:sym typeface="Century Gothic" pitchFamily="1" charset="0"/>
            </a:endParaRPr>
          </a:p>
        </p:txBody>
      </p:sp>
      <p:sp>
        <p:nvSpPr>
          <p:cNvPr id="87044" name="Rectangle 3"/>
          <p:cNvSpPr>
            <a:spLocks/>
          </p:cNvSpPr>
          <p:nvPr/>
        </p:nvSpPr>
        <p:spPr bwMode="auto">
          <a:xfrm>
            <a:off x="4237038" y="2578100"/>
            <a:ext cx="6176962"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 возведу тебя на высоты земли и дам вкусить</a:t>
            </a:r>
            <a:endParaRPr lang="en-US" sz="4600" b="1" dirty="0">
              <a:solidFill>
                <a:schemeClr val="tx1"/>
              </a:solidFill>
              <a:latin typeface="Century Gothic" pitchFamily="1" charset="0"/>
              <a:sym typeface="Century Gothic" pitchFamily="1" charset="0"/>
            </a:endParaRPr>
          </a:p>
        </p:txBody>
      </p:sp>
      <p:sp>
        <p:nvSpPr>
          <p:cNvPr id="87045" name="Rectangle 4"/>
          <p:cNvSpPr>
            <a:spLocks/>
          </p:cNvSpPr>
          <p:nvPr/>
        </p:nvSpPr>
        <p:spPr bwMode="auto">
          <a:xfrm>
            <a:off x="4191000" y="838200"/>
            <a:ext cx="4381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Исаия</a:t>
            </a:r>
            <a:r>
              <a:rPr lang="en-US" sz="3600" b="1" dirty="0">
                <a:solidFill>
                  <a:schemeClr val="tx1"/>
                </a:solidFill>
                <a:latin typeface="Century Gothic" pitchFamily="1" charset="0"/>
                <a:sym typeface="Century Gothic" pitchFamily="1" charset="0"/>
              </a:rPr>
              <a:t> 58:13</a:t>
            </a:r>
            <a:r>
              <a:rPr lang="en-US" sz="3600" b="1" dirty="0" smtClean="0">
                <a:solidFill>
                  <a:schemeClr val="tx1"/>
                </a:solidFill>
                <a:latin typeface="Century Gothic" pitchFamily="1" charset="0"/>
                <a:sym typeface="Century Gothic" pitchFamily="1" charset="0"/>
              </a:rPr>
              <a:t>,</a:t>
            </a:r>
            <a:r>
              <a:rPr lang="ru-RU" sz="3600" b="1" dirty="0" smtClean="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14</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2679700" y="952500"/>
            <a:ext cx="7048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Д-р Александр </a:t>
            </a:r>
            <a:r>
              <a:rPr lang="ru-RU" sz="3600" b="1" dirty="0" err="1" smtClean="0">
                <a:solidFill>
                  <a:schemeClr val="tx1"/>
                </a:solidFill>
                <a:latin typeface="Century Gothic" pitchFamily="1" charset="0"/>
                <a:sym typeface="Century Gothic" pitchFamily="1" charset="0"/>
              </a:rPr>
              <a:t>Кэмпбелл</a:t>
            </a:r>
            <a:endParaRPr lang="en-US" sz="3600" b="1" dirty="0">
              <a:solidFill>
                <a:schemeClr val="tx1"/>
              </a:solidFill>
              <a:latin typeface="Century Gothic" pitchFamily="1" charset="0"/>
              <a:sym typeface="Century Gothic" pitchFamily="1" charset="0"/>
            </a:endParaRPr>
          </a:p>
        </p:txBody>
      </p:sp>
      <p:sp>
        <p:nvSpPr>
          <p:cNvPr id="88068" name="Rectangle 3"/>
          <p:cNvSpPr>
            <a:spLocks/>
          </p:cNvSpPr>
          <p:nvPr/>
        </p:nvSpPr>
        <p:spPr bwMode="auto">
          <a:xfrm>
            <a:off x="2717800" y="1739900"/>
            <a:ext cx="7442200" cy="8509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Washington</a:t>
            </a:r>
            <a:r>
              <a:rPr lang="en-US" sz="1800" b="1" dirty="0">
                <a:solidFill>
                  <a:schemeClr val="tx1"/>
                </a:solidFill>
                <a:latin typeface="Century Gothic" pitchFamily="1" charset="0"/>
                <a:sym typeface="Century Gothic" pitchFamily="1" charset="0"/>
              </a:rPr>
              <a:t>, PA. </a:t>
            </a:r>
            <a:r>
              <a:rPr lang="en-US" sz="1800" b="1" dirty="0" smtClean="0">
                <a:solidFill>
                  <a:schemeClr val="tx1"/>
                </a:solidFill>
                <a:latin typeface="Century Gothic" pitchFamily="1" charset="0"/>
                <a:sym typeface="Century Gothic" pitchFamily="1" charset="0"/>
              </a:rPr>
              <a:t>Report </a:t>
            </a:r>
            <a:r>
              <a:rPr lang="en-US" sz="1800" b="1" dirty="0">
                <a:solidFill>
                  <a:schemeClr val="tx1"/>
                </a:solidFill>
                <a:latin typeface="Century Gothic" pitchFamily="1" charset="0"/>
                <a:sym typeface="Century Gothic" pitchFamily="1" charset="0"/>
              </a:rPr>
              <a:t>on Acts 8:18, </a:t>
            </a:r>
            <a:r>
              <a:rPr lang="en-US" sz="1800" b="1" dirty="0" smtClean="0">
                <a:solidFill>
                  <a:schemeClr val="tx1"/>
                </a:solidFill>
                <a:latin typeface="Century Gothic" pitchFamily="1" charset="0"/>
                <a:sym typeface="Century Gothic" pitchFamily="1" charset="0"/>
              </a:rPr>
              <a:t>21</a:t>
            </a:r>
            <a:r>
              <a:rPr lang="ru-RU" sz="1800" b="1" dirty="0" smtClean="0">
                <a:solidFill>
                  <a:schemeClr val="tx1"/>
                </a:solidFill>
                <a:latin typeface="Century Gothic" pitchFamily="1" charset="0"/>
                <a:sym typeface="Century Gothic" pitchFamily="1" charset="0"/>
              </a:rPr>
              <a:t>)</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Вашингтон, штат Пенсильвания. Сообщение о Деяниях 8:18, 21</a:t>
            </a:r>
            <a:endParaRPr lang="en-US" b="1" dirty="0">
              <a:solidFill>
                <a:schemeClr val="tx1"/>
              </a:solidFill>
              <a:latin typeface="Century Gothic" pitchFamily="1" charset="0"/>
              <a:sym typeface="Century Gothic" pitchFamily="1" charset="0"/>
            </a:endParaRPr>
          </a:p>
        </p:txBody>
      </p:sp>
      <p:sp>
        <p:nvSpPr>
          <p:cNvPr id="88069" name="Rectangle 4"/>
          <p:cNvSpPr>
            <a:spLocks/>
          </p:cNvSpPr>
          <p:nvPr/>
        </p:nvSpPr>
        <p:spPr bwMode="auto">
          <a:xfrm>
            <a:off x="330200" y="3276600"/>
            <a:ext cx="10160000" cy="39624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Нет </a:t>
            </a:r>
            <a:r>
              <a:rPr lang="ru-RU" sz="4600" b="1" dirty="0">
                <a:solidFill>
                  <a:schemeClr val="tx1"/>
                </a:solidFill>
                <a:latin typeface="Century Gothic" pitchFamily="1" charset="0"/>
                <a:sym typeface="Century Gothic" pitchFamily="1" charset="0"/>
              </a:rPr>
              <a:t>Божественного свидетельства о том, что </a:t>
            </a:r>
            <a:r>
              <a:rPr lang="ru-RU" sz="4600" b="1" dirty="0" smtClean="0">
                <a:solidFill>
                  <a:schemeClr val="tx1"/>
                </a:solidFill>
                <a:latin typeface="Century Gothic" pitchFamily="1" charset="0"/>
                <a:sym typeface="Century Gothic" pitchFamily="1" charset="0"/>
              </a:rPr>
              <a:t>суббота </a:t>
            </a:r>
            <a:r>
              <a:rPr lang="ru-RU" sz="4600" b="1" dirty="0">
                <a:solidFill>
                  <a:schemeClr val="tx1"/>
                </a:solidFill>
                <a:latin typeface="Century Gothic" pitchFamily="1" charset="0"/>
                <a:sym typeface="Century Gothic" pitchFamily="1" charset="0"/>
              </a:rPr>
              <a:t>была изменена или того, что Господний день (воскресенье) занял ее </a:t>
            </a:r>
            <a:r>
              <a:rPr lang="ru-RU" sz="4600" b="1" dirty="0" smtClean="0">
                <a:solidFill>
                  <a:schemeClr val="tx1"/>
                </a:solidFill>
                <a:latin typeface="Century Gothic" pitchFamily="1" charset="0"/>
                <a:sym typeface="Century Gothic" pitchFamily="1" charset="0"/>
              </a:rPr>
              <a:t>место.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9091" name="Rectangle 2"/>
          <p:cNvSpPr>
            <a:spLocks/>
          </p:cNvSpPr>
          <p:nvPr/>
        </p:nvSpPr>
        <p:spPr bwMode="auto">
          <a:xfrm>
            <a:off x="3098800" y="2057400"/>
            <a:ext cx="7251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Нет </a:t>
            </a:r>
            <a:r>
              <a:rPr lang="ru-RU" sz="4400" b="1" dirty="0">
                <a:solidFill>
                  <a:schemeClr val="tx1"/>
                </a:solidFill>
                <a:latin typeface="Century Gothic" pitchFamily="1" charset="0"/>
                <a:sym typeface="Century Gothic" pitchFamily="1" charset="0"/>
              </a:rPr>
              <a:t>ни одного записанного Божественного</a:t>
            </a:r>
            <a:endParaRPr lang="en-US" sz="4400" b="1" dirty="0">
              <a:solidFill>
                <a:schemeClr val="tx1"/>
              </a:solidFill>
              <a:latin typeface="Century Gothic" pitchFamily="1" charset="0"/>
              <a:sym typeface="Century Gothic" pitchFamily="1" charset="0"/>
            </a:endParaRPr>
          </a:p>
        </p:txBody>
      </p:sp>
      <p:sp>
        <p:nvSpPr>
          <p:cNvPr id="89092" name="Rectangle 3"/>
          <p:cNvSpPr>
            <a:spLocks/>
          </p:cNvSpPr>
          <p:nvPr/>
        </p:nvSpPr>
        <p:spPr bwMode="auto">
          <a:xfrm>
            <a:off x="2565400" y="381000"/>
            <a:ext cx="7696200" cy="889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Богословский институт Уотсона</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том 2, с. 511</a:t>
            </a:r>
            <a:endParaRPr lang="en-US" b="1" dirty="0">
              <a:solidFill>
                <a:schemeClr val="tx1"/>
              </a:solidFill>
              <a:latin typeface="Century Gothic" pitchFamily="1" charset="0"/>
              <a:sym typeface="Century Gothic" pitchFamily="1" charset="0"/>
            </a:endParaRPr>
          </a:p>
        </p:txBody>
      </p:sp>
      <p:sp>
        <p:nvSpPr>
          <p:cNvPr id="89093" name="Rectangle 4"/>
          <p:cNvSpPr>
            <a:spLocks/>
          </p:cNvSpPr>
          <p:nvPr/>
        </p:nvSpPr>
        <p:spPr bwMode="auto">
          <a:xfrm>
            <a:off x="882650" y="3886200"/>
            <a:ext cx="8851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a:solidFill>
                  <a:schemeClr val="tx1"/>
                </a:solidFill>
                <a:latin typeface="Century Gothic" pitchFamily="1" charset="0"/>
                <a:sym typeface="Century Gothic" pitchFamily="1" charset="0"/>
              </a:rPr>
              <a:t>постановления, данного апостолам, чтобы изменить </a:t>
            </a:r>
            <a:r>
              <a:rPr lang="ru-RU" sz="4400" b="1" dirty="0" smtClean="0">
                <a:solidFill>
                  <a:schemeClr val="tx1"/>
                </a:solidFill>
                <a:latin typeface="Century Gothic" pitchFamily="1" charset="0"/>
                <a:sym typeface="Century Gothic" pitchFamily="1" charset="0"/>
              </a:rPr>
              <a:t>субботу </a:t>
            </a:r>
            <a:r>
              <a:rPr lang="ru-RU" sz="4400" b="1" dirty="0">
                <a:solidFill>
                  <a:schemeClr val="tx1"/>
                </a:solidFill>
                <a:latin typeface="Century Gothic" pitchFamily="1" charset="0"/>
                <a:sym typeface="Century Gothic" pitchFamily="1" charset="0"/>
              </a:rPr>
              <a:t>с того дня, в который она соблюдалась евреями, на первый день </a:t>
            </a:r>
            <a:r>
              <a:rPr lang="ru-RU" sz="4400" b="1" dirty="0" smtClean="0">
                <a:solidFill>
                  <a:schemeClr val="tx1"/>
                </a:solidFill>
                <a:latin typeface="Century Gothic" pitchFamily="1" charset="0"/>
                <a:sym typeface="Century Gothic" pitchFamily="1" charset="0"/>
              </a:rPr>
              <a:t>недели.</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2755900" y="381000"/>
            <a:ext cx="4038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Р. У. Дейл</a:t>
            </a:r>
            <a:endParaRPr lang="en-US" sz="3600" b="1" dirty="0">
              <a:solidFill>
                <a:schemeClr val="tx1"/>
              </a:solidFill>
              <a:latin typeface="Century Gothic" pitchFamily="1" charset="0"/>
              <a:sym typeface="Century Gothic" pitchFamily="1" charset="0"/>
            </a:endParaRPr>
          </a:p>
        </p:txBody>
      </p:sp>
      <p:sp>
        <p:nvSpPr>
          <p:cNvPr id="90116" name="Rectangle 3"/>
          <p:cNvSpPr>
            <a:spLocks/>
          </p:cNvSpPr>
          <p:nvPr/>
        </p:nvSpPr>
        <p:spPr bwMode="auto">
          <a:xfrm>
            <a:off x="965200" y="4114800"/>
            <a:ext cx="91948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Довольно </a:t>
            </a:r>
            <a:r>
              <a:rPr lang="ru-RU" sz="4600" b="1" dirty="0">
                <a:solidFill>
                  <a:schemeClr val="tx1"/>
                </a:solidFill>
                <a:latin typeface="Century Gothic" pitchFamily="1" charset="0"/>
                <a:sym typeface="Century Gothic" pitchFamily="1" charset="0"/>
              </a:rPr>
              <a:t>ясно то, что как бы строго или </a:t>
            </a:r>
            <a:r>
              <a:rPr lang="ru-RU" sz="4600" b="1" dirty="0" err="1">
                <a:solidFill>
                  <a:schemeClr val="tx1"/>
                </a:solidFill>
                <a:latin typeface="Century Gothic" pitchFamily="1" charset="0"/>
                <a:sym typeface="Century Gothic" pitchFamily="1" charset="0"/>
              </a:rPr>
              <a:t>посвященно</a:t>
            </a:r>
            <a:r>
              <a:rPr lang="ru-RU" sz="4600" b="1" dirty="0">
                <a:solidFill>
                  <a:schemeClr val="tx1"/>
                </a:solidFill>
                <a:latin typeface="Century Gothic" pitchFamily="1" charset="0"/>
                <a:sym typeface="Century Gothic" pitchFamily="1" charset="0"/>
              </a:rPr>
              <a:t> мы ни соблюдали воскресенье, мы не соблюдаем </a:t>
            </a:r>
            <a:r>
              <a:rPr lang="ru-RU" sz="4600" b="1" dirty="0" smtClean="0">
                <a:solidFill>
                  <a:schemeClr val="tx1"/>
                </a:solidFill>
                <a:latin typeface="Century Gothic" pitchFamily="1" charset="0"/>
                <a:sym typeface="Century Gothic" pitchFamily="1" charset="0"/>
              </a:rPr>
              <a:t>субботу.</a:t>
            </a:r>
            <a:endParaRPr lang="en-US" sz="4600" b="1" dirty="0">
              <a:solidFill>
                <a:schemeClr val="tx1"/>
              </a:solidFill>
              <a:latin typeface="Century Gothic" pitchFamily="1" charset="0"/>
              <a:sym typeface="Century Gothic" pitchFamily="1" charset="0"/>
            </a:endParaRPr>
          </a:p>
        </p:txBody>
      </p:sp>
      <p:sp>
        <p:nvSpPr>
          <p:cNvPr id="90117" name="Rectangle 4"/>
          <p:cNvSpPr>
            <a:spLocks/>
          </p:cNvSpPr>
          <p:nvPr/>
        </p:nvSpPr>
        <p:spPr bwMode="auto">
          <a:xfrm>
            <a:off x="2794000" y="1117600"/>
            <a:ext cx="5740400" cy="4826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Ten </a:t>
            </a:r>
            <a:r>
              <a:rPr lang="en-US" sz="1800" b="1" dirty="0" smtClean="0">
                <a:solidFill>
                  <a:schemeClr val="tx1"/>
                </a:solidFill>
                <a:latin typeface="Century Gothic" pitchFamily="1" charset="0"/>
                <a:sym typeface="Century Gothic" pitchFamily="1" charset="0"/>
              </a:rPr>
              <a:t>Commandments</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Десять заповедей, с. 108</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39" name="Rectangle 2"/>
          <p:cNvSpPr>
            <a:spLocks/>
          </p:cNvSpPr>
          <p:nvPr/>
        </p:nvSpPr>
        <p:spPr bwMode="auto">
          <a:xfrm>
            <a:off x="4762500" y="279400"/>
            <a:ext cx="367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Д-р С. Стоун</a:t>
            </a:r>
            <a:endParaRPr lang="en-US" sz="3600" b="1" dirty="0">
              <a:solidFill>
                <a:schemeClr val="tx1"/>
              </a:solidFill>
              <a:latin typeface="Century Gothic" pitchFamily="1" charset="0"/>
              <a:sym typeface="Century Gothic" pitchFamily="1" charset="0"/>
            </a:endParaRPr>
          </a:p>
        </p:txBody>
      </p:sp>
      <p:sp>
        <p:nvSpPr>
          <p:cNvPr id="91140" name="Rectangle 3"/>
          <p:cNvSpPr>
            <a:spLocks/>
          </p:cNvSpPr>
          <p:nvPr/>
        </p:nvSpPr>
        <p:spPr bwMode="auto">
          <a:xfrm>
            <a:off x="965200" y="4343400"/>
            <a:ext cx="89789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a:solidFill>
                  <a:schemeClr val="tx1"/>
                </a:solidFill>
                <a:latin typeface="Century Gothic" pitchFamily="1" charset="0"/>
                <a:sym typeface="Century Gothic" pitchFamily="1" charset="0"/>
              </a:rPr>
              <a:t>с седьмого на первый день недели, то почему об этом не упоминается в Новом Завете</a:t>
            </a:r>
            <a:r>
              <a:rPr lang="en-US" sz="4600" b="1">
                <a:solidFill>
                  <a:schemeClr val="tx1"/>
                </a:solidFill>
                <a:latin typeface="Century Gothic" pitchFamily="1" charset="0"/>
                <a:sym typeface="Century Gothic" pitchFamily="1" charset="0"/>
              </a:rPr>
              <a:t>?</a:t>
            </a:r>
          </a:p>
        </p:txBody>
      </p:sp>
      <p:sp>
        <p:nvSpPr>
          <p:cNvPr id="91141" name="Rectangle 4"/>
          <p:cNvSpPr>
            <a:spLocks/>
          </p:cNvSpPr>
          <p:nvPr/>
        </p:nvSpPr>
        <p:spPr bwMode="auto">
          <a:xfrm>
            <a:off x="4724400" y="1041400"/>
            <a:ext cx="5842000" cy="482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Divine Rest</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Священный покой, с. 142</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
        <p:nvSpPr>
          <p:cNvPr id="91142" name="Rectangle 5"/>
          <p:cNvSpPr>
            <a:spLocks/>
          </p:cNvSpPr>
          <p:nvPr/>
        </p:nvSpPr>
        <p:spPr bwMode="auto">
          <a:xfrm>
            <a:off x="5003800" y="2984500"/>
            <a:ext cx="53975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Если </a:t>
            </a:r>
            <a:r>
              <a:rPr lang="ru-RU" sz="4600" b="1" dirty="0">
                <a:solidFill>
                  <a:schemeClr val="tx1"/>
                </a:solidFill>
                <a:latin typeface="Century Gothic" pitchFamily="1" charset="0"/>
                <a:sym typeface="Century Gothic" pitchFamily="1" charset="0"/>
              </a:rPr>
              <a:t>Суббота была изменена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4" name="Rectangle 3"/>
          <p:cNvSpPr>
            <a:spLocks/>
          </p:cNvSpPr>
          <p:nvPr/>
        </p:nvSpPr>
        <p:spPr bwMode="auto">
          <a:xfrm>
            <a:off x="889000" y="4648200"/>
            <a:ext cx="8991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…Нет </a:t>
            </a:r>
            <a:r>
              <a:rPr lang="ru-RU" sz="4600" b="1" dirty="0">
                <a:solidFill>
                  <a:schemeClr val="tx1"/>
                </a:solidFill>
                <a:latin typeface="Century Gothic" pitchFamily="1" charset="0"/>
                <a:sym typeface="Century Gothic" pitchFamily="1" charset="0"/>
              </a:rPr>
              <a:t>ни заповеди, предписывающей это изменение, ни комментария по этому </a:t>
            </a:r>
            <a:r>
              <a:rPr lang="ru-RU" sz="4600" b="1" dirty="0" smtClean="0">
                <a:solidFill>
                  <a:schemeClr val="tx1"/>
                </a:solidFill>
                <a:latin typeface="Century Gothic" pitchFamily="1" charset="0"/>
                <a:sym typeface="Century Gothic" pitchFamily="1" charset="0"/>
              </a:rPr>
              <a:t>поводу.</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4762500" y="279400"/>
            <a:ext cx="367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Д-р С. Стоун</a:t>
            </a:r>
            <a:endParaRPr lang="en-US" sz="3600" b="1" dirty="0">
              <a:solidFill>
                <a:schemeClr val="tx1"/>
              </a:solidFill>
              <a:latin typeface="Century Gothic" pitchFamily="1" charset="0"/>
              <a:sym typeface="Century Gothic" pitchFamily="1" charset="0"/>
            </a:endParaRPr>
          </a:p>
        </p:txBody>
      </p:sp>
      <p:sp>
        <p:nvSpPr>
          <p:cNvPr id="7" name="Rectangle 4"/>
          <p:cNvSpPr>
            <a:spLocks/>
          </p:cNvSpPr>
          <p:nvPr/>
        </p:nvSpPr>
        <p:spPr bwMode="auto">
          <a:xfrm>
            <a:off x="4724400" y="1041400"/>
            <a:ext cx="5842000" cy="4826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Divine Rest</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t>
            </a:r>
            <a:endParaRPr lang="ru-RU" sz="1800" b="1" dirty="0" smtClean="0">
              <a:solidFill>
                <a:schemeClr val="tx1"/>
              </a:solidFill>
              <a:latin typeface="Century Gothic" pitchFamily="1" charset="0"/>
              <a:sym typeface="Century Gothic" pitchFamily="1" charset="0"/>
            </a:endParaRPr>
          </a:p>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Священный покой, с. 142</a:t>
            </a:r>
            <a:r>
              <a:rPr lang="en-US" b="1" dirty="0" smtClean="0">
                <a:solidFill>
                  <a:schemeClr val="tx1"/>
                </a:solidFill>
                <a:latin typeface="Century Gothic" pitchFamily="1" charset="0"/>
                <a:sym typeface="Century Gothic" pitchFamily="1" charset="0"/>
              </a:rPr>
              <a:t> </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4216400" y="838200"/>
            <a:ext cx="4597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
        <p:nvSpPr>
          <p:cNvPr id="93188" name="Rectangle 3"/>
          <p:cNvSpPr>
            <a:spLocks/>
          </p:cNvSpPr>
          <p:nvPr/>
        </p:nvSpPr>
        <p:spPr bwMode="auto">
          <a:xfrm>
            <a:off x="812800" y="3886200"/>
            <a:ext cx="8953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его</a:t>
            </a:r>
            <a:r>
              <a:rPr lang="ru-RU" sz="4600" b="1" dirty="0" smtClean="0">
                <a:solidFill>
                  <a:schemeClr val="tx1"/>
                </a:solidFill>
                <a:latin typeface="Century Gothic" pitchFamily="1" charset="0"/>
                <a:sym typeface="Century Gothic" pitchFamily="1" charset="0"/>
              </a:rPr>
              <a:t>; шесть </a:t>
            </a:r>
            <a:r>
              <a:rPr lang="ru-RU" sz="4600" b="1" dirty="0">
                <a:solidFill>
                  <a:schemeClr val="tx1"/>
                </a:solidFill>
                <a:latin typeface="Century Gothic" pitchFamily="1" charset="0"/>
                <a:sym typeface="Century Gothic" pitchFamily="1" charset="0"/>
              </a:rPr>
              <a:t>дней работай и </a:t>
            </a:r>
            <a:r>
              <a:rPr lang="ru-RU" sz="4600" b="1" dirty="0" smtClean="0">
                <a:solidFill>
                  <a:schemeClr val="tx1"/>
                </a:solidFill>
                <a:latin typeface="Century Gothic" pitchFamily="1" charset="0"/>
                <a:sym typeface="Century Gothic" pitchFamily="1" charset="0"/>
              </a:rPr>
              <a:t>делай </a:t>
            </a:r>
            <a:r>
              <a:rPr lang="ru-RU" sz="4600" b="1" dirty="0">
                <a:solidFill>
                  <a:schemeClr val="tx1"/>
                </a:solidFill>
                <a:latin typeface="Century Gothic" pitchFamily="1" charset="0"/>
                <a:sym typeface="Century Gothic" pitchFamily="1" charset="0"/>
              </a:rPr>
              <a:t>всякие дела твои, а день седьмой — суббота Господу, Богу твоему:</a:t>
            </a:r>
            <a:r>
              <a:rPr lang="en-US" sz="4600" b="1" dirty="0">
                <a:solidFill>
                  <a:schemeClr val="tx1"/>
                </a:solidFill>
                <a:latin typeface="Century Gothic" pitchFamily="1" charset="0"/>
                <a:sym typeface="Century Gothic" pitchFamily="1" charset="0"/>
              </a:rPr>
              <a:t> </a:t>
            </a:r>
          </a:p>
        </p:txBody>
      </p:sp>
      <p:sp>
        <p:nvSpPr>
          <p:cNvPr id="93189" name="Rectangle 4"/>
          <p:cNvSpPr>
            <a:spLocks/>
          </p:cNvSpPr>
          <p:nvPr/>
        </p:nvSpPr>
        <p:spPr bwMode="auto">
          <a:xfrm>
            <a:off x="4165600" y="2590800"/>
            <a:ext cx="57404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Помни </a:t>
            </a:r>
            <a:r>
              <a:rPr lang="ru-RU" sz="4600" b="1" dirty="0">
                <a:solidFill>
                  <a:schemeClr val="tx1"/>
                </a:solidFill>
                <a:latin typeface="Century Gothic" pitchFamily="1" charset="0"/>
                <a:sym typeface="Century Gothic" pitchFamily="1" charset="0"/>
              </a:rPr>
              <a:t>день субботний, чтобы святить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927100" y="3886200"/>
            <a:ext cx="92329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ты, ни сын твой, ни дочь твоя, ни раб твой, ни рабыня твоя, ни скот твой, ни пришелец, который в жилищах </a:t>
            </a:r>
            <a:r>
              <a:rPr lang="ru-RU" sz="4600" b="1" dirty="0" smtClean="0">
                <a:solidFill>
                  <a:schemeClr val="tx1"/>
                </a:solidFill>
                <a:latin typeface="Century Gothic" pitchFamily="1" charset="0"/>
                <a:sym typeface="Century Gothic" pitchFamily="1" charset="0"/>
              </a:rPr>
              <a:t>твоих…</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94212" name="Rectangle 3"/>
          <p:cNvSpPr>
            <a:spLocks/>
          </p:cNvSpPr>
          <p:nvPr/>
        </p:nvSpPr>
        <p:spPr bwMode="auto">
          <a:xfrm>
            <a:off x="4279900" y="2603500"/>
            <a:ext cx="62103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…не </a:t>
            </a:r>
            <a:r>
              <a:rPr lang="ru-RU" sz="4600" b="1" dirty="0">
                <a:solidFill>
                  <a:schemeClr val="tx1"/>
                </a:solidFill>
                <a:latin typeface="Century Gothic" pitchFamily="1" charset="0"/>
                <a:sym typeface="Century Gothic" pitchFamily="1" charset="0"/>
              </a:rPr>
              <a:t>делай в оный никакого дела ни</a:t>
            </a:r>
            <a:endParaRPr lang="en-US" sz="4600" b="1" dirty="0">
              <a:solidFill>
                <a:schemeClr val="tx1"/>
              </a:solidFill>
              <a:latin typeface="Century Gothic" pitchFamily="1" charset="0"/>
              <a:sym typeface="Century Gothic" pitchFamily="1" charset="0"/>
            </a:endParaRPr>
          </a:p>
        </p:txBody>
      </p:sp>
      <p:sp>
        <p:nvSpPr>
          <p:cNvPr id="94213" name="Rectangle 4"/>
          <p:cNvSpPr>
            <a:spLocks/>
          </p:cNvSpPr>
          <p:nvPr/>
        </p:nvSpPr>
        <p:spPr bwMode="auto">
          <a:xfrm>
            <a:off x="4292600" y="838200"/>
            <a:ext cx="3987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876300" y="4279900"/>
            <a:ext cx="9207500" cy="3263900"/>
          </a:xfrm>
          <a:prstGeom prst="rect">
            <a:avLst/>
          </a:prstGeom>
          <a:noFill/>
          <a:ln w="12700">
            <a:noFill/>
            <a:miter lim="800000"/>
            <a:headEnd/>
            <a:tailEnd/>
          </a:ln>
        </p:spPr>
        <p:txBody>
          <a:bodyPr lIns="0" tIns="0" rIns="457200" bIns="0" anchor="ctr"/>
          <a:lstStyle/>
          <a:p>
            <a:pPr algn="l">
              <a:lnSpc>
                <a:spcPct val="87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море и все, что в них, а в день седьмой почил; посему благословил Господь день субботний и освятил </a:t>
            </a:r>
            <a:r>
              <a:rPr lang="ru-RU" sz="4600" b="1" dirty="0" smtClean="0">
                <a:solidFill>
                  <a:schemeClr val="tx1"/>
                </a:solidFill>
                <a:latin typeface="Century Gothic" pitchFamily="1" charset="0"/>
                <a:sym typeface="Century Gothic" pitchFamily="1" charset="0"/>
              </a:rPr>
              <a:t>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95236" name="Rectangle 3"/>
          <p:cNvSpPr>
            <a:spLocks/>
          </p:cNvSpPr>
          <p:nvPr/>
        </p:nvSpPr>
        <p:spPr bwMode="auto">
          <a:xfrm>
            <a:off x="3784600" y="2768600"/>
            <a:ext cx="6375400" cy="2032000"/>
          </a:xfrm>
          <a:prstGeom prst="rect">
            <a:avLst/>
          </a:prstGeom>
          <a:noFill/>
          <a:ln w="12700">
            <a:noFill/>
            <a:miter lim="800000"/>
            <a:headEnd/>
            <a:tailEnd/>
          </a:ln>
        </p:spPr>
        <p:txBody>
          <a:bodyPr lIns="0" tIns="0" rIns="457200" bIns="0" anchor="ctr"/>
          <a:lstStyle/>
          <a:p>
            <a:pPr algn="l">
              <a:lnSpc>
                <a:spcPct val="87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в шесть дней создал Господь небо и землю,</a:t>
            </a:r>
            <a:endParaRPr lang="en-US" sz="4600" b="1" dirty="0">
              <a:solidFill>
                <a:schemeClr val="tx1"/>
              </a:solidFill>
              <a:latin typeface="Century Gothic" pitchFamily="1" charset="0"/>
              <a:sym typeface="Century Gothic" pitchFamily="1" charset="0"/>
            </a:endParaRPr>
          </a:p>
        </p:txBody>
      </p:sp>
      <p:sp>
        <p:nvSpPr>
          <p:cNvPr id="95237" name="Rectangle 4"/>
          <p:cNvSpPr>
            <a:spLocks/>
          </p:cNvSpPr>
          <p:nvPr/>
        </p:nvSpPr>
        <p:spPr bwMode="auto">
          <a:xfrm>
            <a:off x="4076700" y="838200"/>
            <a:ext cx="4203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Исход</a:t>
            </a:r>
            <a:r>
              <a:rPr lang="en-US" sz="3600" b="1">
                <a:solidFill>
                  <a:schemeClr val="tx1"/>
                </a:solidFill>
                <a:latin typeface="Century Gothic" pitchFamily="1" charset="0"/>
                <a:sym typeface="Century Gothic" pitchFamily="1" charset="0"/>
              </a:rPr>
              <a:t> 20:8-11</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4813300" y="838200"/>
            <a:ext cx="3721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15:9</a:t>
            </a:r>
          </a:p>
        </p:txBody>
      </p:sp>
      <p:sp>
        <p:nvSpPr>
          <p:cNvPr id="97284" name="Rectangle 3"/>
          <p:cNvSpPr>
            <a:spLocks/>
          </p:cNvSpPr>
          <p:nvPr/>
        </p:nvSpPr>
        <p:spPr bwMode="auto">
          <a:xfrm>
            <a:off x="889000" y="4267200"/>
            <a:ext cx="89154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тщетно чтут Меня,</a:t>
            </a: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уча </a:t>
            </a:r>
            <a:r>
              <a:rPr lang="ru-RU" sz="4600" b="1" dirty="0">
                <a:solidFill>
                  <a:schemeClr val="tx1"/>
                </a:solidFill>
                <a:latin typeface="Century Gothic" pitchFamily="1" charset="0"/>
                <a:sym typeface="Century Gothic" pitchFamily="1" charset="0"/>
              </a:rPr>
              <a:t>учениям, заповедям </a:t>
            </a:r>
            <a:r>
              <a:rPr lang="ru-RU" sz="4600" b="1" dirty="0" smtClean="0">
                <a:solidFill>
                  <a:schemeClr val="tx1"/>
                </a:solidFill>
                <a:latin typeface="Century Gothic" pitchFamily="1" charset="0"/>
                <a:sym typeface="Century Gothic" pitchFamily="1" charset="0"/>
              </a:rPr>
              <a:t>человеческим.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7" name="Rectangle 2"/>
          <p:cNvSpPr>
            <a:spLocks/>
          </p:cNvSpPr>
          <p:nvPr/>
        </p:nvSpPr>
        <p:spPr bwMode="auto">
          <a:xfrm>
            <a:off x="4292600" y="838200"/>
            <a:ext cx="5511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3:2, 3</a:t>
            </a:r>
          </a:p>
        </p:txBody>
      </p:sp>
      <p:sp>
        <p:nvSpPr>
          <p:cNvPr id="98308" name="Rectangle 3"/>
          <p:cNvSpPr>
            <a:spLocks/>
          </p:cNvSpPr>
          <p:nvPr/>
        </p:nvSpPr>
        <p:spPr bwMode="auto">
          <a:xfrm>
            <a:off x="279400" y="4191000"/>
            <a:ext cx="101600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сердцах наших, узнаваемое и читаемое всеми человеками; вы показываете собою, что вы — письмо Христово, через служение </a:t>
            </a:r>
            <a:r>
              <a:rPr lang="ru-RU" sz="4600" b="1" dirty="0" smtClean="0">
                <a:solidFill>
                  <a:schemeClr val="tx1"/>
                </a:solidFill>
                <a:latin typeface="Century Gothic" pitchFamily="1" charset="0"/>
                <a:sym typeface="Century Gothic" pitchFamily="1" charset="0"/>
              </a:rPr>
              <a:t>наше…</a:t>
            </a:r>
            <a:endParaRPr lang="en-US" sz="4600" b="1" dirty="0">
              <a:solidFill>
                <a:schemeClr val="tx1"/>
              </a:solidFill>
              <a:latin typeface="Century Gothic" pitchFamily="1" charset="0"/>
              <a:sym typeface="Century Gothic" pitchFamily="1" charset="0"/>
            </a:endParaRPr>
          </a:p>
        </p:txBody>
      </p:sp>
      <p:sp>
        <p:nvSpPr>
          <p:cNvPr id="98309" name="Rectangle 4"/>
          <p:cNvSpPr>
            <a:spLocks/>
          </p:cNvSpPr>
          <p:nvPr/>
        </p:nvSpPr>
        <p:spPr bwMode="auto">
          <a:xfrm>
            <a:off x="4394200" y="2286000"/>
            <a:ext cx="50292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Вы </a:t>
            </a:r>
            <a:r>
              <a:rPr lang="ru-RU" sz="4600" b="1" dirty="0">
                <a:solidFill>
                  <a:schemeClr val="tx1"/>
                </a:solidFill>
                <a:latin typeface="Century Gothic" pitchFamily="1" charset="0"/>
                <a:sym typeface="Century Gothic" pitchFamily="1" charset="0"/>
              </a:rPr>
              <a:t>— наше письмо, написанное в</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9331" name="Rectangle 2"/>
          <p:cNvSpPr>
            <a:spLocks/>
          </p:cNvSpPr>
          <p:nvPr/>
        </p:nvSpPr>
        <p:spPr bwMode="auto">
          <a:xfrm>
            <a:off x="889000" y="4419600"/>
            <a:ext cx="8966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но Духом Бога живого, не на скрижалях каменных, но на </a:t>
            </a:r>
            <a:r>
              <a:rPr lang="ru-RU" sz="4600" b="1" dirty="0" err="1">
                <a:solidFill>
                  <a:schemeClr val="tx1"/>
                </a:solidFill>
                <a:latin typeface="Century Gothic" pitchFamily="1" charset="0"/>
                <a:sym typeface="Century Gothic" pitchFamily="1" charset="0"/>
              </a:rPr>
              <a:t>плотяных</a:t>
            </a:r>
            <a:r>
              <a:rPr lang="ru-RU" sz="4600" b="1" dirty="0">
                <a:solidFill>
                  <a:schemeClr val="tx1"/>
                </a:solidFill>
                <a:latin typeface="Century Gothic" pitchFamily="1" charset="0"/>
                <a:sym typeface="Century Gothic" pitchFamily="1" charset="0"/>
              </a:rPr>
              <a:t> скрижалях </a:t>
            </a:r>
            <a:r>
              <a:rPr lang="ru-RU" sz="4600" b="1" dirty="0" smtClean="0">
                <a:solidFill>
                  <a:schemeClr val="tx1"/>
                </a:solidFill>
                <a:latin typeface="Century Gothic" pitchFamily="1" charset="0"/>
                <a:sym typeface="Century Gothic" pitchFamily="1" charset="0"/>
              </a:rPr>
              <a:t>сердца.</a:t>
            </a:r>
            <a:endParaRPr lang="en-US" sz="4600" b="1" dirty="0">
              <a:solidFill>
                <a:schemeClr val="tx1"/>
              </a:solidFill>
              <a:latin typeface="Century Gothic" pitchFamily="1" charset="0"/>
              <a:sym typeface="Century Gothic" pitchFamily="1" charset="0"/>
            </a:endParaRPr>
          </a:p>
        </p:txBody>
      </p:sp>
      <p:sp>
        <p:nvSpPr>
          <p:cNvPr id="99332" name="Rectangle 3"/>
          <p:cNvSpPr>
            <a:spLocks/>
          </p:cNvSpPr>
          <p:nvPr/>
        </p:nvSpPr>
        <p:spPr bwMode="auto">
          <a:xfrm>
            <a:off x="4292600" y="838200"/>
            <a:ext cx="5435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Коринфянам</a:t>
            </a:r>
            <a:r>
              <a:rPr lang="en-US" sz="3600" b="1">
                <a:solidFill>
                  <a:schemeClr val="tx1"/>
                </a:solidFill>
                <a:latin typeface="Century Gothic" pitchFamily="1" charset="0"/>
                <a:sym typeface="Century Gothic" pitchFamily="1" charset="0"/>
              </a:rPr>
              <a:t> 3:2, 3</a:t>
            </a:r>
          </a:p>
        </p:txBody>
      </p:sp>
      <p:sp>
        <p:nvSpPr>
          <p:cNvPr id="99333" name="Rectangle 4"/>
          <p:cNvSpPr>
            <a:spLocks/>
          </p:cNvSpPr>
          <p:nvPr/>
        </p:nvSpPr>
        <p:spPr bwMode="auto">
          <a:xfrm>
            <a:off x="4165600" y="3124200"/>
            <a:ext cx="5661025"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…написанное </a:t>
            </a:r>
            <a:r>
              <a:rPr lang="ru-RU" sz="4600" b="1" dirty="0">
                <a:solidFill>
                  <a:schemeClr val="tx1"/>
                </a:solidFill>
                <a:latin typeface="Century Gothic" pitchFamily="1" charset="0"/>
                <a:sym typeface="Century Gothic" pitchFamily="1" charset="0"/>
              </a:rPr>
              <a:t>не чернилами,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3835400" y="838200"/>
            <a:ext cx="3721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8:10</a:t>
            </a:r>
          </a:p>
        </p:txBody>
      </p:sp>
      <p:sp>
        <p:nvSpPr>
          <p:cNvPr id="100356" name="Rectangle 3"/>
          <p:cNvSpPr>
            <a:spLocks/>
          </p:cNvSpPr>
          <p:nvPr/>
        </p:nvSpPr>
        <p:spPr bwMode="auto">
          <a:xfrm>
            <a:off x="812800" y="5575300"/>
            <a:ext cx="8686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err="1">
                <a:solidFill>
                  <a:schemeClr val="tx1"/>
                </a:solidFill>
                <a:latin typeface="Century Gothic" pitchFamily="1" charset="0"/>
                <a:sym typeface="Century Gothic" pitchFamily="1" charset="0"/>
              </a:rPr>
              <a:t>Израилеву</a:t>
            </a:r>
            <a:r>
              <a:rPr lang="ru-RU" sz="4600" b="1" dirty="0">
                <a:solidFill>
                  <a:schemeClr val="tx1"/>
                </a:solidFill>
                <a:latin typeface="Century Gothic" pitchFamily="1" charset="0"/>
                <a:sym typeface="Century Gothic" pitchFamily="1" charset="0"/>
              </a:rPr>
              <a:t> после тех дней, говорит Господь:</a:t>
            </a:r>
            <a:endParaRPr lang="en-US" sz="4600" b="1" dirty="0">
              <a:solidFill>
                <a:schemeClr val="tx1"/>
              </a:solidFill>
              <a:latin typeface="Century Gothic" pitchFamily="1" charset="0"/>
              <a:sym typeface="Century Gothic" pitchFamily="1" charset="0"/>
            </a:endParaRPr>
          </a:p>
        </p:txBody>
      </p:sp>
      <p:sp>
        <p:nvSpPr>
          <p:cNvPr id="100357" name="Rectangle 4"/>
          <p:cNvSpPr>
            <a:spLocks/>
          </p:cNvSpPr>
          <p:nvPr/>
        </p:nvSpPr>
        <p:spPr bwMode="auto">
          <a:xfrm>
            <a:off x="3708400" y="3568700"/>
            <a:ext cx="51943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Вот </a:t>
            </a:r>
            <a:r>
              <a:rPr lang="ru-RU" sz="4600" b="1" dirty="0">
                <a:solidFill>
                  <a:schemeClr val="tx1"/>
                </a:solidFill>
                <a:latin typeface="Century Gothic" pitchFamily="1" charset="0"/>
                <a:sym typeface="Century Gothic" pitchFamily="1" charset="0"/>
              </a:rPr>
              <a:t>завет, который завещаю дому</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79" name="Rectangle 2"/>
          <p:cNvSpPr>
            <a:spLocks/>
          </p:cNvSpPr>
          <p:nvPr/>
        </p:nvSpPr>
        <p:spPr bwMode="auto">
          <a:xfrm>
            <a:off x="3835400" y="838200"/>
            <a:ext cx="3949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Евреям</a:t>
            </a:r>
            <a:r>
              <a:rPr lang="en-US" sz="3600" b="1">
                <a:solidFill>
                  <a:schemeClr val="tx1"/>
                </a:solidFill>
                <a:latin typeface="Century Gothic" pitchFamily="1" charset="0"/>
                <a:sym typeface="Century Gothic" pitchFamily="1" charset="0"/>
              </a:rPr>
              <a:t> 8:10</a:t>
            </a:r>
          </a:p>
        </p:txBody>
      </p:sp>
      <p:sp>
        <p:nvSpPr>
          <p:cNvPr id="101380" name="Rectangle 4"/>
          <p:cNvSpPr>
            <a:spLocks/>
          </p:cNvSpPr>
          <p:nvPr/>
        </p:nvSpPr>
        <p:spPr bwMode="auto">
          <a:xfrm>
            <a:off x="850900" y="4648200"/>
            <a:ext cx="93345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…вложу </a:t>
            </a:r>
            <a:r>
              <a:rPr lang="ru-RU" sz="4600" b="1" dirty="0">
                <a:solidFill>
                  <a:schemeClr val="tx1"/>
                </a:solidFill>
                <a:latin typeface="Century Gothic" pitchFamily="1" charset="0"/>
                <a:sym typeface="Century Gothic" pitchFamily="1" charset="0"/>
              </a:rPr>
              <a:t>законы Мои в мысли их, и напишу их на сердцах их; и буду их Богом, а они будут Моим </a:t>
            </a:r>
            <a:r>
              <a:rPr lang="ru-RU" sz="4600" b="1" dirty="0" smtClean="0">
                <a:solidFill>
                  <a:schemeClr val="tx1"/>
                </a:solidFill>
                <a:latin typeface="Century Gothic" pitchFamily="1" charset="0"/>
                <a:sym typeface="Century Gothic" pitchFamily="1" charset="0"/>
              </a:rPr>
              <a:t>народом.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2403" name="Rectangle 2"/>
          <p:cNvSpPr>
            <a:spLocks/>
          </p:cNvSpPr>
          <p:nvPr/>
        </p:nvSpPr>
        <p:spPr bwMode="auto">
          <a:xfrm>
            <a:off x="4343400" y="838200"/>
            <a:ext cx="53086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3:12</a:t>
            </a:r>
          </a:p>
        </p:txBody>
      </p:sp>
      <p:sp>
        <p:nvSpPr>
          <p:cNvPr id="102404" name="Rectangle 3"/>
          <p:cNvSpPr>
            <a:spLocks/>
          </p:cNvSpPr>
          <p:nvPr/>
        </p:nvSpPr>
        <p:spPr bwMode="auto">
          <a:xfrm>
            <a:off x="812800" y="4343400"/>
            <a:ext cx="86995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 храме Бога Моего, и он уже не выйдет вон; и напишу на нем имя Бога </a:t>
            </a:r>
            <a:r>
              <a:rPr lang="ru-RU" sz="4600" b="1" dirty="0" smtClean="0">
                <a:solidFill>
                  <a:schemeClr val="tx1"/>
                </a:solidFill>
                <a:latin typeface="Century Gothic" pitchFamily="1" charset="0"/>
                <a:sym typeface="Century Gothic" pitchFamily="1" charset="0"/>
              </a:rPr>
              <a:t>Моего…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02405" name="Rectangle 4"/>
          <p:cNvSpPr>
            <a:spLocks/>
          </p:cNvSpPr>
          <p:nvPr/>
        </p:nvSpPr>
        <p:spPr bwMode="auto">
          <a:xfrm>
            <a:off x="4470400" y="2654300"/>
            <a:ext cx="5689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Побеждающего </a:t>
            </a:r>
            <a:r>
              <a:rPr lang="ru-RU" sz="4600" b="1" dirty="0">
                <a:solidFill>
                  <a:schemeClr val="tx1"/>
                </a:solidFill>
                <a:latin typeface="Century Gothic" pitchFamily="1" charset="0"/>
                <a:sym typeface="Century Gothic" pitchFamily="1" charset="0"/>
              </a:rPr>
              <a:t>сделаю столпом</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3427" name="Rectangle 2"/>
          <p:cNvSpPr>
            <a:spLocks/>
          </p:cNvSpPr>
          <p:nvPr/>
        </p:nvSpPr>
        <p:spPr bwMode="auto">
          <a:xfrm>
            <a:off x="889000" y="4368800"/>
            <a:ext cx="91567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Иерусалима, нисходящего с неба от Бога Моего, и имя Мое </a:t>
            </a:r>
            <a:r>
              <a:rPr lang="ru-RU" sz="4600" b="1" dirty="0" smtClean="0">
                <a:solidFill>
                  <a:schemeClr val="tx1"/>
                </a:solidFill>
                <a:latin typeface="Century Gothic" pitchFamily="1" charset="0"/>
                <a:sym typeface="Century Gothic" pitchFamily="1" charset="0"/>
              </a:rPr>
              <a:t>новое.</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103428" name="Rectangle 3"/>
          <p:cNvSpPr>
            <a:spLocks/>
          </p:cNvSpPr>
          <p:nvPr/>
        </p:nvSpPr>
        <p:spPr bwMode="auto">
          <a:xfrm>
            <a:off x="4165600" y="3441700"/>
            <a:ext cx="60960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имя града Бога Моего, нового</a:t>
            </a:r>
            <a:endParaRPr lang="en-US" sz="4600" b="1" dirty="0">
              <a:solidFill>
                <a:schemeClr val="tx1"/>
              </a:solidFill>
              <a:latin typeface="Century Gothic" pitchFamily="1" charset="0"/>
              <a:sym typeface="Century Gothic" pitchFamily="1" charset="0"/>
            </a:endParaRPr>
          </a:p>
        </p:txBody>
      </p:sp>
      <p:sp>
        <p:nvSpPr>
          <p:cNvPr id="103429" name="Rectangle 4"/>
          <p:cNvSpPr>
            <a:spLocks/>
          </p:cNvSpPr>
          <p:nvPr/>
        </p:nvSpPr>
        <p:spPr bwMode="auto">
          <a:xfrm>
            <a:off x="4343400" y="838200"/>
            <a:ext cx="5003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3:12</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2"/>
          <p:cNvSpPr>
            <a:spLocks/>
          </p:cNvSpPr>
          <p:nvPr/>
        </p:nvSpPr>
        <p:spPr bwMode="auto">
          <a:xfrm>
            <a:off x="4508500" y="838200"/>
            <a:ext cx="4457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14:1-3</a:t>
            </a:r>
          </a:p>
        </p:txBody>
      </p:sp>
      <p:sp>
        <p:nvSpPr>
          <p:cNvPr id="104452" name="Rectangle 3"/>
          <p:cNvSpPr>
            <a:spLocks/>
          </p:cNvSpPr>
          <p:nvPr/>
        </p:nvSpPr>
        <p:spPr bwMode="auto">
          <a:xfrm>
            <a:off x="812800" y="3810000"/>
            <a:ext cx="88646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веруйте </a:t>
            </a:r>
            <a:r>
              <a:rPr lang="ru-RU" sz="4600" b="1" dirty="0">
                <a:solidFill>
                  <a:schemeClr val="tx1"/>
                </a:solidFill>
                <a:latin typeface="Century Gothic" pitchFamily="1" charset="0"/>
                <a:sym typeface="Century Gothic" pitchFamily="1" charset="0"/>
              </a:rPr>
              <a:t>в Бога и в Меня веруйте. В доме Отца Моего обителей много. А если бы не так, Я сказал бы вам:</a:t>
            </a:r>
            <a:endParaRPr lang="en-US" sz="4600" b="1" dirty="0">
              <a:solidFill>
                <a:schemeClr val="tx1"/>
              </a:solidFill>
              <a:latin typeface="Century Gothic" pitchFamily="1" charset="0"/>
              <a:sym typeface="Century Gothic" pitchFamily="1" charset="0"/>
            </a:endParaRPr>
          </a:p>
        </p:txBody>
      </p:sp>
      <p:sp>
        <p:nvSpPr>
          <p:cNvPr id="104453" name="Rectangle 4"/>
          <p:cNvSpPr>
            <a:spLocks/>
          </p:cNvSpPr>
          <p:nvPr/>
        </p:nvSpPr>
        <p:spPr bwMode="auto">
          <a:xfrm>
            <a:off x="4546600" y="2209800"/>
            <a:ext cx="4876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Да </a:t>
            </a:r>
            <a:r>
              <a:rPr lang="ru-RU" sz="4600" b="1" dirty="0">
                <a:solidFill>
                  <a:schemeClr val="tx1"/>
                </a:solidFill>
                <a:latin typeface="Century Gothic" pitchFamily="1" charset="0"/>
                <a:sym typeface="Century Gothic" pitchFamily="1" charset="0"/>
              </a:rPr>
              <a:t>не смущается </a:t>
            </a:r>
            <a:r>
              <a:rPr lang="ru-RU" sz="4600" b="1" dirty="0" smtClean="0">
                <a:solidFill>
                  <a:schemeClr val="tx1"/>
                </a:solidFill>
                <a:latin typeface="Century Gothic" pitchFamily="1" charset="0"/>
                <a:sym typeface="Century Gothic" pitchFamily="1" charset="0"/>
              </a:rPr>
              <a:t>сердце ваше;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4406900" y="838200"/>
            <a:ext cx="49403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7:2, 3</a:t>
            </a:r>
          </a:p>
        </p:txBody>
      </p:sp>
      <p:sp>
        <p:nvSpPr>
          <p:cNvPr id="22532" name="Rectangle 3"/>
          <p:cNvSpPr>
            <a:spLocks/>
          </p:cNvSpPr>
          <p:nvPr/>
        </p:nvSpPr>
        <p:spPr bwMode="auto">
          <a:xfrm>
            <a:off x="889000" y="5422900"/>
            <a:ext cx="91948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востока солнца и имеющего печать Бога живого. И воскликнул </a:t>
            </a:r>
            <a:r>
              <a:rPr lang="ru-RU" sz="4600" b="1" dirty="0" smtClean="0">
                <a:solidFill>
                  <a:schemeClr val="tx1"/>
                </a:solidFill>
                <a:latin typeface="Century Gothic" pitchFamily="1" charset="0"/>
                <a:sym typeface="Century Gothic" pitchFamily="1" charset="0"/>
              </a:rPr>
              <a:t>он…</a:t>
            </a:r>
            <a:endParaRPr lang="en-US" sz="4600" b="1" dirty="0">
              <a:solidFill>
                <a:schemeClr val="tx1"/>
              </a:solidFill>
              <a:latin typeface="Century Gothic" pitchFamily="1" charset="0"/>
              <a:sym typeface="Century Gothic" pitchFamily="1" charset="0"/>
            </a:endParaRPr>
          </a:p>
        </p:txBody>
      </p:sp>
      <p:sp>
        <p:nvSpPr>
          <p:cNvPr id="22533" name="Rectangle 4"/>
          <p:cNvSpPr>
            <a:spLocks/>
          </p:cNvSpPr>
          <p:nvPr/>
        </p:nvSpPr>
        <p:spPr bwMode="auto">
          <a:xfrm>
            <a:off x="4406900" y="3263900"/>
            <a:ext cx="54864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видел я иного Ангела, восходящего от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2"/>
          <p:cNvSpPr>
            <a:spLocks/>
          </p:cNvSpPr>
          <p:nvPr/>
        </p:nvSpPr>
        <p:spPr bwMode="auto">
          <a:xfrm>
            <a:off x="889000" y="4419600"/>
            <a:ext cx="88392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когда пойду и приготовлю вам место, приду опять и возьму вас к Себе, чтобы и вы были, где </a:t>
            </a:r>
            <a:r>
              <a:rPr lang="ru-RU" sz="4600" b="1" dirty="0" smtClean="0">
                <a:solidFill>
                  <a:schemeClr val="tx1"/>
                </a:solidFill>
                <a:latin typeface="Century Gothic" pitchFamily="1" charset="0"/>
                <a:sym typeface="Century Gothic" pitchFamily="1" charset="0"/>
              </a:rPr>
              <a:t>Я.</a:t>
            </a:r>
            <a:endParaRPr lang="en-US" sz="4600" b="1" dirty="0">
              <a:solidFill>
                <a:schemeClr val="tx1"/>
              </a:solidFill>
              <a:latin typeface="Century Gothic" pitchFamily="1" charset="0"/>
              <a:sym typeface="Century Gothic" pitchFamily="1" charset="0"/>
            </a:endParaRPr>
          </a:p>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105476" name="Rectangle 3"/>
          <p:cNvSpPr>
            <a:spLocks/>
          </p:cNvSpPr>
          <p:nvPr/>
        </p:nvSpPr>
        <p:spPr bwMode="auto">
          <a:xfrm>
            <a:off x="4327525" y="2832100"/>
            <a:ext cx="56007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иду приготовить место вам. И</a:t>
            </a:r>
            <a:endParaRPr lang="en-US" sz="4600" b="1" dirty="0">
              <a:solidFill>
                <a:schemeClr val="tx1"/>
              </a:solidFill>
              <a:latin typeface="Century Gothic" pitchFamily="1" charset="0"/>
              <a:sym typeface="Century Gothic" pitchFamily="1" charset="0"/>
            </a:endParaRPr>
          </a:p>
        </p:txBody>
      </p:sp>
      <p:sp>
        <p:nvSpPr>
          <p:cNvPr id="105477" name="Rectangle 4"/>
          <p:cNvSpPr>
            <a:spLocks/>
          </p:cNvSpPr>
          <p:nvPr/>
        </p:nvSpPr>
        <p:spPr bwMode="auto">
          <a:xfrm>
            <a:off x="4508500" y="838200"/>
            <a:ext cx="43815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Евангелие от Иоанна</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14:1-3</a:t>
            </a:r>
            <a:r>
              <a:rPr lang="ru-RU" sz="3600" b="1" dirty="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6499" name="Rectangle 2"/>
          <p:cNvSpPr>
            <a:spLocks/>
          </p:cNvSpPr>
          <p:nvPr/>
        </p:nvSpPr>
        <p:spPr bwMode="auto">
          <a:xfrm>
            <a:off x="4737100" y="838200"/>
            <a:ext cx="4724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a:solidFill>
                  <a:schemeClr val="tx1"/>
                </a:solidFill>
                <a:latin typeface="Century Gothic" pitchFamily="1" charset="0"/>
                <a:sym typeface="Century Gothic" pitchFamily="1" charset="0"/>
              </a:rPr>
              <a:t>Ефесянам</a:t>
            </a:r>
            <a:r>
              <a:rPr lang="en-US" sz="3600" b="1" dirty="0">
                <a:solidFill>
                  <a:schemeClr val="tx1"/>
                </a:solidFill>
                <a:latin typeface="Century Gothic" pitchFamily="1" charset="0"/>
                <a:sym typeface="Century Gothic" pitchFamily="1" charset="0"/>
              </a:rPr>
              <a:t> 5:25-27</a:t>
            </a:r>
          </a:p>
        </p:txBody>
      </p:sp>
      <p:sp>
        <p:nvSpPr>
          <p:cNvPr id="106500" name="Rectangle 3"/>
          <p:cNvSpPr>
            <a:spLocks/>
          </p:cNvSpPr>
          <p:nvPr/>
        </p:nvSpPr>
        <p:spPr bwMode="auto">
          <a:xfrm>
            <a:off x="812800" y="4343400"/>
            <a:ext cx="8686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Мужья</a:t>
            </a:r>
            <a:r>
              <a:rPr lang="ru-RU" sz="4600" b="1" dirty="0">
                <a:solidFill>
                  <a:schemeClr val="tx1"/>
                </a:solidFill>
                <a:latin typeface="Century Gothic" pitchFamily="1" charset="0"/>
                <a:sym typeface="Century Gothic" pitchFamily="1" charset="0"/>
              </a:rPr>
              <a:t>, любите своих жен, как и Христос возлюбил Церковь и предал Себя за </a:t>
            </a:r>
            <a:r>
              <a:rPr lang="ru-RU" sz="4600" b="1" dirty="0" smtClean="0">
                <a:solidFill>
                  <a:schemeClr val="tx1"/>
                </a:solidFill>
                <a:latin typeface="Century Gothic" pitchFamily="1" charset="0"/>
                <a:sym typeface="Century Gothic" pitchFamily="1" charset="0"/>
              </a:rPr>
              <a:t>нее…</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7523" name="Rectangle 2"/>
          <p:cNvSpPr>
            <a:spLocks/>
          </p:cNvSpPr>
          <p:nvPr/>
        </p:nvSpPr>
        <p:spPr bwMode="auto">
          <a:xfrm>
            <a:off x="4775200" y="838200"/>
            <a:ext cx="50927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err="1" smtClean="0">
                <a:solidFill>
                  <a:schemeClr val="tx1"/>
                </a:solidFill>
                <a:latin typeface="Century Gothic" pitchFamily="1" charset="0"/>
                <a:sym typeface="Century Gothic" pitchFamily="1" charset="0"/>
              </a:rPr>
              <a:t>Ефесянам</a:t>
            </a:r>
            <a:r>
              <a:rPr lang="en-US" sz="3600" b="1" dirty="0" smtClean="0">
                <a:solidFill>
                  <a:schemeClr val="tx1"/>
                </a:solidFill>
                <a:latin typeface="Century Gothic" pitchFamily="1" charset="0"/>
                <a:sym typeface="Century Gothic" pitchFamily="1" charset="0"/>
              </a:rPr>
              <a:t> 5:25-27</a:t>
            </a:r>
            <a:endParaRPr lang="en-US" sz="3600" b="1" dirty="0">
              <a:solidFill>
                <a:schemeClr val="tx1"/>
              </a:solidFill>
              <a:latin typeface="Century Gothic" pitchFamily="1" charset="0"/>
              <a:sym typeface="Century Gothic" pitchFamily="1" charset="0"/>
            </a:endParaRPr>
          </a:p>
        </p:txBody>
      </p:sp>
      <p:sp>
        <p:nvSpPr>
          <p:cNvPr id="107524" name="Rectangle 3"/>
          <p:cNvSpPr>
            <a:spLocks/>
          </p:cNvSpPr>
          <p:nvPr/>
        </p:nvSpPr>
        <p:spPr bwMode="auto">
          <a:xfrm>
            <a:off x="889000" y="4267200"/>
            <a:ext cx="88773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освятить ее, очистив банею водною, посредством </a:t>
            </a:r>
            <a:r>
              <a:rPr lang="ru-RU" sz="4600" b="1" dirty="0" smtClean="0">
                <a:solidFill>
                  <a:schemeClr val="tx1"/>
                </a:solidFill>
                <a:latin typeface="Century Gothic" pitchFamily="1" charset="0"/>
                <a:sym typeface="Century Gothic" pitchFamily="1" charset="0"/>
              </a:rPr>
              <a:t>слова…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8547" name="Rectangle 2"/>
          <p:cNvSpPr>
            <a:spLocks/>
          </p:cNvSpPr>
          <p:nvPr/>
        </p:nvSpPr>
        <p:spPr bwMode="auto">
          <a:xfrm>
            <a:off x="889000" y="4216400"/>
            <a:ext cx="92583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славною Церковью, не имеющею пятна, или порока, или чего-либо подобного, но дабы она была свята и </a:t>
            </a:r>
            <a:r>
              <a:rPr lang="ru-RU" sz="4600" b="1" dirty="0" smtClean="0">
                <a:solidFill>
                  <a:schemeClr val="tx1"/>
                </a:solidFill>
                <a:latin typeface="Century Gothic" pitchFamily="1" charset="0"/>
                <a:sym typeface="Century Gothic" pitchFamily="1" charset="0"/>
              </a:rPr>
              <a:t>непорочна.</a:t>
            </a:r>
            <a:endParaRPr lang="en-US" sz="4600" b="1" dirty="0">
              <a:solidFill>
                <a:schemeClr val="tx1"/>
              </a:solidFill>
              <a:latin typeface="Century Gothic" pitchFamily="1" charset="0"/>
              <a:sym typeface="Century Gothic" pitchFamily="1" charset="0"/>
            </a:endParaRPr>
          </a:p>
        </p:txBody>
      </p:sp>
      <p:sp>
        <p:nvSpPr>
          <p:cNvPr id="108548" name="Rectangle 3"/>
          <p:cNvSpPr>
            <a:spLocks/>
          </p:cNvSpPr>
          <p:nvPr/>
        </p:nvSpPr>
        <p:spPr bwMode="auto">
          <a:xfrm>
            <a:off x="5003800" y="2362200"/>
            <a:ext cx="51816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представить ее Себе</a:t>
            </a:r>
            <a:endParaRPr lang="en-US" sz="4600" b="1" dirty="0">
              <a:solidFill>
                <a:schemeClr val="tx1"/>
              </a:solidFill>
              <a:latin typeface="Century Gothic" pitchFamily="1" charset="0"/>
              <a:sym typeface="Century Gothic" pitchFamily="1" charset="0"/>
            </a:endParaRPr>
          </a:p>
        </p:txBody>
      </p:sp>
      <p:sp>
        <p:nvSpPr>
          <p:cNvPr id="108549" name="Rectangle 4"/>
          <p:cNvSpPr>
            <a:spLocks/>
          </p:cNvSpPr>
          <p:nvPr/>
        </p:nvSpPr>
        <p:spPr bwMode="auto">
          <a:xfrm>
            <a:off x="4737100" y="838200"/>
            <a:ext cx="47498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Ефесянам</a:t>
            </a:r>
            <a:r>
              <a:rPr lang="en-US" sz="3600" b="1">
                <a:solidFill>
                  <a:schemeClr val="tx1"/>
                </a:solidFill>
                <a:latin typeface="Century Gothic" pitchFamily="1" charset="0"/>
                <a:sym typeface="Century Gothic" pitchFamily="1" charset="0"/>
              </a:rPr>
              <a:t> 5:25-27</a:t>
            </a: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9571" name="Rectangle 2"/>
          <p:cNvSpPr>
            <a:spLocks/>
          </p:cNvSpPr>
          <p:nvPr/>
        </p:nvSpPr>
        <p:spPr bwMode="auto">
          <a:xfrm>
            <a:off x="4470400" y="838200"/>
            <a:ext cx="48260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
        <p:nvSpPr>
          <p:cNvPr id="109572" name="Rectangle 3"/>
          <p:cNvSpPr>
            <a:spLocks/>
          </p:cNvSpPr>
          <p:nvPr/>
        </p:nvSpPr>
        <p:spPr bwMode="auto">
          <a:xfrm>
            <a:off x="889000" y="4648200"/>
            <a:ext cx="8864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Ангелов, стоящих на четырех углах земли, держащих четыре ветра </a:t>
            </a:r>
            <a:r>
              <a:rPr lang="ru-RU" sz="4600" b="1" dirty="0" smtClean="0">
                <a:solidFill>
                  <a:schemeClr val="tx1"/>
                </a:solidFill>
                <a:latin typeface="Century Gothic" pitchFamily="1" charset="0"/>
                <a:sym typeface="Century Gothic" pitchFamily="1" charset="0"/>
              </a:rPr>
              <a:t>земли…</a:t>
            </a:r>
            <a:endParaRPr lang="en-US" sz="4600" b="1" dirty="0">
              <a:solidFill>
                <a:schemeClr val="tx1"/>
              </a:solidFill>
              <a:latin typeface="Century Gothic" pitchFamily="1" charset="0"/>
              <a:sym typeface="Century Gothic" pitchFamily="1" charset="0"/>
            </a:endParaRPr>
          </a:p>
        </p:txBody>
      </p:sp>
      <p:sp>
        <p:nvSpPr>
          <p:cNvPr id="109573" name="Rectangle 4"/>
          <p:cNvSpPr>
            <a:spLocks/>
          </p:cNvSpPr>
          <p:nvPr/>
        </p:nvSpPr>
        <p:spPr bwMode="auto">
          <a:xfrm>
            <a:off x="4546600" y="3060700"/>
            <a:ext cx="5422900" cy="1435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после сего видел я четырех</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4470400" y="838200"/>
            <a:ext cx="46101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
        <p:nvSpPr>
          <p:cNvPr id="110596" name="Rectangle 3"/>
          <p:cNvSpPr>
            <a:spLocks/>
          </p:cNvSpPr>
          <p:nvPr/>
        </p:nvSpPr>
        <p:spPr bwMode="auto">
          <a:xfrm>
            <a:off x="889000" y="4191000"/>
            <a:ext cx="8610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…чтобы </a:t>
            </a:r>
            <a:r>
              <a:rPr lang="ru-RU" sz="4600" b="1" dirty="0">
                <a:solidFill>
                  <a:schemeClr val="tx1"/>
                </a:solidFill>
                <a:latin typeface="Century Gothic" pitchFamily="1" charset="0"/>
                <a:sym typeface="Century Gothic" pitchFamily="1" charset="0"/>
              </a:rPr>
              <a:t>не дул ветер ни на землю, ни на море, ни на какое </a:t>
            </a:r>
            <a:r>
              <a:rPr lang="ru-RU" sz="4600" b="1" dirty="0" smtClean="0">
                <a:solidFill>
                  <a:schemeClr val="tx1"/>
                </a:solidFill>
                <a:latin typeface="Century Gothic" pitchFamily="1" charset="0"/>
                <a:sym typeface="Century Gothic" pitchFamily="1" charset="0"/>
              </a:rPr>
              <a:t>дерево...</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31800" y="4419600"/>
            <a:ext cx="9728200" cy="2717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востока солнца и имеющего печать Бога живого. И воскликнул он громким голосом к четырем </a:t>
            </a:r>
            <a:r>
              <a:rPr lang="ru-RU" sz="4600" b="1" dirty="0" smtClean="0">
                <a:solidFill>
                  <a:schemeClr val="tx1"/>
                </a:solidFill>
                <a:latin typeface="Century Gothic" pitchFamily="1" charset="0"/>
                <a:sym typeface="Century Gothic" pitchFamily="1" charset="0"/>
              </a:rPr>
              <a:t>Ангелам…</a:t>
            </a:r>
            <a:endParaRPr lang="en-US" sz="4600" b="1" dirty="0">
              <a:solidFill>
                <a:schemeClr val="tx1"/>
              </a:solidFill>
              <a:latin typeface="Century Gothic" pitchFamily="1" charset="0"/>
              <a:sym typeface="Century Gothic" pitchFamily="1" charset="0"/>
            </a:endParaRPr>
          </a:p>
        </p:txBody>
      </p:sp>
      <p:sp>
        <p:nvSpPr>
          <p:cNvPr id="111620" name="Rectangle 3"/>
          <p:cNvSpPr>
            <a:spLocks/>
          </p:cNvSpPr>
          <p:nvPr/>
        </p:nvSpPr>
        <p:spPr bwMode="auto">
          <a:xfrm>
            <a:off x="4470400" y="838200"/>
            <a:ext cx="46609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
        <p:nvSpPr>
          <p:cNvPr id="111621" name="Rectangle 4"/>
          <p:cNvSpPr>
            <a:spLocks/>
          </p:cNvSpPr>
          <p:nvPr/>
        </p:nvSpPr>
        <p:spPr bwMode="auto">
          <a:xfrm>
            <a:off x="4521200" y="2438400"/>
            <a:ext cx="56388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видел я иного Ангела, восходящего от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2643" name="Rectangle 2"/>
          <p:cNvSpPr>
            <a:spLocks/>
          </p:cNvSpPr>
          <p:nvPr/>
        </p:nvSpPr>
        <p:spPr bwMode="auto">
          <a:xfrm>
            <a:off x="889000" y="4495800"/>
            <a:ext cx="9334500" cy="33528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делайте вреда ни земле, ни морю, ни деревам, доколе не положим печати на челах рабов Бога </a:t>
            </a:r>
            <a:r>
              <a:rPr lang="ru-RU" sz="4600" b="1" dirty="0" smtClean="0">
                <a:solidFill>
                  <a:schemeClr val="tx1"/>
                </a:solidFill>
                <a:latin typeface="Century Gothic" pitchFamily="1" charset="0"/>
                <a:sym typeface="Century Gothic" pitchFamily="1" charset="0"/>
              </a:rPr>
              <a:t>нашего.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4600" b="1" dirty="0">
              <a:solidFill>
                <a:schemeClr val="tx1"/>
              </a:solidFill>
              <a:latin typeface="Century Gothic" pitchFamily="1" charset="0"/>
              <a:sym typeface="Century Gothic" pitchFamily="1" charset="0"/>
            </a:endParaRPr>
          </a:p>
        </p:txBody>
      </p:sp>
      <p:sp>
        <p:nvSpPr>
          <p:cNvPr id="112644" name="Rectangle 3"/>
          <p:cNvSpPr>
            <a:spLocks/>
          </p:cNvSpPr>
          <p:nvPr/>
        </p:nvSpPr>
        <p:spPr bwMode="auto">
          <a:xfrm>
            <a:off x="3505200" y="2501900"/>
            <a:ext cx="6451600" cy="2070100"/>
          </a:xfrm>
          <a:prstGeom prst="rect">
            <a:avLst/>
          </a:prstGeom>
          <a:noFill/>
          <a:ln w="12700">
            <a:noFill/>
            <a:miter lim="800000"/>
            <a:headEnd/>
            <a:tailEnd/>
          </a:ln>
        </p:spPr>
        <p:txBody>
          <a:bodyPr lIns="0" tIns="0" rIns="457200" bIns="0" anchor="ctr"/>
          <a:lstStyle/>
          <a:p>
            <a:pPr algn="l">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…которым </a:t>
            </a:r>
            <a:r>
              <a:rPr lang="ru-RU" sz="4600" b="1" dirty="0">
                <a:solidFill>
                  <a:schemeClr val="tx1"/>
                </a:solidFill>
                <a:latin typeface="Century Gothic" pitchFamily="1" charset="0"/>
                <a:sym typeface="Century Gothic" pitchFamily="1" charset="0"/>
              </a:rPr>
              <a:t>дано вредить земле и морю, говоря: не</a:t>
            </a:r>
            <a:endParaRPr lang="en-US" sz="4600" b="1" dirty="0">
              <a:solidFill>
                <a:schemeClr val="tx1"/>
              </a:solidFill>
              <a:latin typeface="Century Gothic" pitchFamily="1" charset="0"/>
              <a:sym typeface="Century Gothic" pitchFamily="1" charset="0"/>
            </a:endParaRPr>
          </a:p>
        </p:txBody>
      </p:sp>
      <p:sp>
        <p:nvSpPr>
          <p:cNvPr id="112645" name="Rectangle 4"/>
          <p:cNvSpPr>
            <a:spLocks/>
          </p:cNvSpPr>
          <p:nvPr/>
        </p:nvSpPr>
        <p:spPr bwMode="auto">
          <a:xfrm>
            <a:off x="4470400" y="838200"/>
            <a:ext cx="5105400" cy="635000"/>
          </a:xfrm>
          <a:prstGeom prst="rect">
            <a:avLst/>
          </a:prstGeom>
          <a:noFill/>
          <a:ln w="12700">
            <a:noFill/>
            <a:miter lim="800000"/>
            <a:headEnd/>
            <a:tailEnd/>
          </a:ln>
        </p:spPr>
        <p:txBody>
          <a:bodyPr lIns="0" tIns="0" rIns="45720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7:1-3</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558800" y="12700000"/>
            <a:ext cx="10160000" cy="7620000"/>
          </a:xfrm>
          <a:prstGeom prst="rect">
            <a:avLst/>
          </a:prstGeom>
          <a:noFill/>
          <a:ln w="12700">
            <a:noFill/>
            <a:miter lim="800000"/>
            <a:headEnd/>
            <a:tailEnd/>
          </a:ln>
        </p:spPr>
      </p:pic>
      <p:pic>
        <p:nvPicPr>
          <p:cNvPr id="114691" name="Picture 2"/>
          <p:cNvPicPr>
            <a:picLocks noChangeAspect="1" noChangeArrowheads="1"/>
          </p:cNvPicPr>
          <p:nvPr/>
        </p:nvPicPr>
        <p:blipFill>
          <a:blip r:embed="rId4"/>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850</TotalTime>
  <Pages>0</Pages>
  <Words>4327</Words>
  <Characters>0</Characters>
  <Application>Microsoft Office PowerPoint</Application>
  <PresentationFormat>Произвольный</PresentationFormat>
  <Lines>0</Lines>
  <Paragraphs>648</Paragraphs>
  <Slides>100</Slides>
  <Notes>99</Notes>
  <HiddenSlides>0</HiddenSlides>
  <MMClips>0</MMClips>
  <ScaleCrop>false</ScaleCrop>
  <HeadingPairs>
    <vt:vector size="4" baseType="variant">
      <vt:variant>
        <vt:lpstr>Тема</vt:lpstr>
      </vt:variant>
      <vt:variant>
        <vt:i4>14</vt:i4>
      </vt:variant>
      <vt:variant>
        <vt:lpstr>Заголовки слайдов</vt:lpstr>
      </vt:variant>
      <vt:variant>
        <vt:i4>100</vt:i4>
      </vt:variant>
    </vt:vector>
  </HeadingPairs>
  <TitlesOfParts>
    <vt:vector size="114"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92</cp:revision>
  <dcterms:modified xsi:type="dcterms:W3CDTF">2012-08-14T12:30:06Z</dcterms:modified>
</cp:coreProperties>
</file>