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02"/>
  </p:notesMasterIdLst>
  <p:sldIdLst>
    <p:sldId id="349" r:id="rId15"/>
    <p:sldId id="350" r:id="rId16"/>
    <p:sldId id="257" r:id="rId17"/>
    <p:sldId id="279" r:id="rId18"/>
    <p:sldId id="261" r:id="rId19"/>
    <p:sldId id="336" r:id="rId20"/>
    <p:sldId id="337" r:id="rId21"/>
    <p:sldId id="319" r:id="rId22"/>
    <p:sldId id="320" r:id="rId23"/>
    <p:sldId id="338" r:id="rId24"/>
    <p:sldId id="339" r:id="rId25"/>
    <p:sldId id="321" r:id="rId26"/>
    <p:sldId id="343" r:id="rId27"/>
    <p:sldId id="345" r:id="rId28"/>
    <p:sldId id="346" r:id="rId29"/>
    <p:sldId id="322" r:id="rId30"/>
    <p:sldId id="347" r:id="rId31"/>
    <p:sldId id="323" r:id="rId32"/>
    <p:sldId id="258" r:id="rId33"/>
    <p:sldId id="259" r:id="rId34"/>
    <p:sldId id="329" r:id="rId35"/>
    <p:sldId id="260" r:id="rId36"/>
    <p:sldId id="262" r:id="rId37"/>
    <p:sldId id="263" r:id="rId38"/>
    <p:sldId id="264" r:id="rId39"/>
    <p:sldId id="265" r:id="rId40"/>
    <p:sldId id="266" r:id="rId41"/>
    <p:sldId id="267" r:id="rId42"/>
    <p:sldId id="268" r:id="rId43"/>
    <p:sldId id="269" r:id="rId44"/>
    <p:sldId id="270" r:id="rId45"/>
    <p:sldId id="271" r:id="rId46"/>
    <p:sldId id="272" r:id="rId47"/>
    <p:sldId id="274" r:id="rId48"/>
    <p:sldId id="275" r:id="rId49"/>
    <p:sldId id="276" r:id="rId50"/>
    <p:sldId id="277" r:id="rId51"/>
    <p:sldId id="278" r:id="rId52"/>
    <p:sldId id="280" r:id="rId53"/>
    <p:sldId id="281" r:id="rId54"/>
    <p:sldId id="282" r:id="rId55"/>
    <p:sldId id="283" r:id="rId56"/>
    <p:sldId id="284" r:id="rId57"/>
    <p:sldId id="324" r:id="rId58"/>
    <p:sldId id="330" r:id="rId59"/>
    <p:sldId id="285" r:id="rId60"/>
    <p:sldId id="286" r:id="rId61"/>
    <p:sldId id="287" r:id="rId62"/>
    <p:sldId id="288" r:id="rId63"/>
    <p:sldId id="289" r:id="rId64"/>
    <p:sldId id="290" r:id="rId65"/>
    <p:sldId id="291" r:id="rId66"/>
    <p:sldId id="292" r:id="rId67"/>
    <p:sldId id="293" r:id="rId68"/>
    <p:sldId id="341" r:id="rId69"/>
    <p:sldId id="294" r:id="rId70"/>
    <p:sldId id="295" r:id="rId71"/>
    <p:sldId id="296" r:id="rId72"/>
    <p:sldId id="297" r:id="rId73"/>
    <p:sldId id="298" r:id="rId74"/>
    <p:sldId id="299" r:id="rId75"/>
    <p:sldId id="300" r:id="rId76"/>
    <p:sldId id="301" r:id="rId77"/>
    <p:sldId id="302" r:id="rId78"/>
    <p:sldId id="303" r:id="rId79"/>
    <p:sldId id="304" r:id="rId80"/>
    <p:sldId id="305" r:id="rId81"/>
    <p:sldId id="331" r:id="rId82"/>
    <p:sldId id="306" r:id="rId83"/>
    <p:sldId id="307" r:id="rId84"/>
    <p:sldId id="308" r:id="rId85"/>
    <p:sldId id="344" r:id="rId86"/>
    <p:sldId id="309" r:id="rId87"/>
    <p:sldId id="310" r:id="rId88"/>
    <p:sldId id="311" r:id="rId89"/>
    <p:sldId id="312" r:id="rId90"/>
    <p:sldId id="313" r:id="rId91"/>
    <p:sldId id="314" r:id="rId92"/>
    <p:sldId id="315" r:id="rId93"/>
    <p:sldId id="316" r:id="rId94"/>
    <p:sldId id="317" r:id="rId95"/>
    <p:sldId id="348" r:id="rId96"/>
    <p:sldId id="325" r:id="rId97"/>
    <p:sldId id="326" r:id="rId98"/>
    <p:sldId id="327" r:id="rId99"/>
    <p:sldId id="318" r:id="rId100"/>
    <p:sldId id="328" r:id="rId101"/>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64" autoAdjust="0"/>
  </p:normalViewPr>
  <p:slideViewPr>
    <p:cSldViewPr>
      <p:cViewPr>
        <p:scale>
          <a:sx n="50" d="100"/>
          <a:sy n="50" d="100"/>
        </p:scale>
        <p:origin x="-1578" y="-318"/>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24578"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Вести от Иисуса для последнего времени</a:t>
            </a:r>
            <a:endParaRPr lang="ru-RU" sz="1200" kern="1200" dirty="0" smtClean="0">
              <a:solidFill>
                <a:schemeClr val="tx1"/>
              </a:solidFill>
              <a:latin typeface="Gill Sans" pitchFamily="1" charset="0"/>
              <a:ea typeface="ＭＳ Ｐゴシック" pitchFamily="1" charset="-128"/>
              <a:cs typeface="+mn-cs"/>
            </a:endParaRPr>
          </a:p>
          <a:p>
            <a:endParaRPr lang="ru-RU" sz="1200" b="1" i="0" kern="1200" dirty="0" smtClean="0">
              <a:solidFill>
                <a:schemeClr val="tx1"/>
              </a:solidFill>
              <a:latin typeface="Gill Sans" pitchFamily="1" charset="0"/>
              <a:ea typeface="ＭＳ Ｐゴシック" pitchFamily="1" charset="-128"/>
              <a:cs typeface="+mn-cs"/>
            </a:endParaRPr>
          </a:p>
          <a:p>
            <a:r>
              <a:rPr lang="ru-RU" sz="1200" i="1" kern="1200" dirty="0" smtClean="0">
                <a:solidFill>
                  <a:schemeClr val="tx1"/>
                </a:solidFill>
                <a:latin typeface="Gill Sans" pitchFamily="1" charset="0"/>
                <a:ea typeface="ＭＳ Ｐゴシック" pitchFamily="1" charset="-128"/>
                <a:cs typeface="+mn-cs"/>
              </a:rPr>
              <a:t>«</a:t>
            </a:r>
            <a:r>
              <a:rPr lang="ru-RU" sz="1200" kern="1200" dirty="0" smtClean="0">
                <a:solidFill>
                  <a:schemeClr val="tx1"/>
                </a:solidFill>
                <a:latin typeface="Gill Sans" pitchFamily="1" charset="0"/>
                <a:ea typeface="ＭＳ Ｐゴシック" pitchFamily="1" charset="-128"/>
                <a:cs typeface="+mn-cs"/>
              </a:rPr>
              <a:t>Уча их соблюдать все, что Я повелел вам; и се, Я с вами во все дни до скончания века» (Мф. 28:20).</a:t>
            </a: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 примеру один из разбойников, что был распят рядом с Иисусом на кресте. Перед смертью он попросил Иисуса вспомнить о нем, когда Он придет в Свое Царство. В этот же момент Иисус заверил его, что он будет принят в Его Царство. Вот пример вора, рецидивиста, который пережил новое рождение и отдал свое сердце Христу в тот момент, когда крещение было невозможно совершить. Но, если у разбойника была бы ​​возможность принять крещение, все было бы по-другому. Многие указывают на разбойника на кресте и говорят: «Он будет спасен и без крещения, возможно, и я тоже могу на это рассчитывать». Давайте не будем заходить так далеко и испытывать милость Божию. С другой стороны, мы не хотим ограничивать милость и справедливость Бога. Если человек принял Христа в его последние минуты жизни, и искренно уверовал, то он будет спасен. Однако, не стоит рисковать и ждать до последнего момента.</a:t>
            </a:r>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Вы можете погибнуть в результате несчастного случая или умереть от сердечного приступа. Вряд ли грешник будет спасен без крещения, если он сам себе так решил. Но если человек, подходя к концу жизненного пути, искренно уверовал, и уже не может быть крещен, мы, конечно же, не хотим ограничивать милость Божию, сказав, что такой человек не может быть спасен. Исходя из таких рассуждений, и разбойник на кресте не мог бы спастись.</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b="1"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ＭＳ Ｐゴシック" pitchFamily="1" charset="-128"/>
                <a:cs typeface="+mn-cs"/>
              </a:rPr>
              <a:t>Возможно, вы спросите: «Я верю в крещение, но как мы должны быть крещены?» Есть люди, которые полагают, что достаточно окропления или обливания, некоторые верят в крещение в младенческом возрасте, одни верят в крещение лицом вверх, другие лицом вниз, одни считают, что мы должны быть погружены под воду несколько раз, а другие полагают, что мы должны быть погружены только один раз. </a:t>
            </a:r>
            <a:endParaRPr lang="en-US" sz="1600" dirty="0" smtClean="0">
              <a:latin typeface="Lucida Grande" pitchFamily="1" charset="0"/>
              <a:sym typeface="Lucida Grande"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Для того, чтобы отыскать правильный способ крещения, мы должны понять символику и какой опыт оно собою представляет. Во-первых, крещение — один из важных шагов к спасению. Иисус говорит: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Марка 16:16</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Кто будет веровать и креститься, спасен будет; а кто не будет веровать, осужден будет».</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Как может кто-либо сказать: «Я не думаю, что это играет роль». Мы таким образом легкомысленно относимся к Слову Божьему и к прямым постановлениям Бога! Есть люди, которые так относятся и к заповеди о субботе. Они говорят: «Я не считаю, что это играет роль, какой день мы соблюдаем! И переживать об этом я не буду». </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Когда Иисус придет, многие скажут: «Разве мы не ходили в церковь каждую неделю, и не давали хорошие приношения и не пророчествовали во имя Твое?». Давайте прочитаем, что написано в</a:t>
            </a:r>
          </a:p>
          <a:p>
            <a:r>
              <a:rPr lang="ru-RU" sz="1200" kern="1200" dirty="0" smtClean="0">
                <a:solidFill>
                  <a:schemeClr val="tx1"/>
                </a:solidFill>
                <a:latin typeface="Gill Sans" pitchFamily="1" charset="0"/>
                <a:ea typeface="ＭＳ Ｐゴシック" pitchFamily="1" charset="-128"/>
                <a:cs typeface="+mn-cs"/>
              </a:rPr>
              <a:t>Евангелии от Матфея 7:22</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«Многие скажут Мне в тот день: Господи! Господи! не от Твоего ли имени мы пророчествовали? и не Твоим ли именем бесов изгоняли? и не Твоим ли именем многие чудеса творили</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Обратите внимание, эти люди выглядели как христиане, они казались ревностными тружениками Церкви, и считали себя хорошими люди.</a:t>
            </a:r>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Но Иисус скажет им в ответ: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Матфея 7:23</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«...Я никогда не знал вас; отойдите от Меня, делающие беззаконие».</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Беззаконие — это грех, а грех — это нарушение Закона Божьего! Многие люди сознательно отказываются принять учение Слова Божьего о крещении, субботе, и другие библейские истины.</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говорит: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Матфея 7:21</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«Не всякий, говорящий Мне: „Господи, Господи!”, войдет в Царство Небесное, но исполняющий волю Отца Моего Небесного».</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Есть только один способ познать волю Божию, и это — через изучение Библии. Именно в Библии открывается воля Божья. Есть люди, которые верят в то, во что верили их отцы, а эти отцы верили в то, во что верили их отцы, и если идти так достаточно далеко, то эти ошибочные убеждения приведут нас к Римской Церкви и в, конечном итоге, к язычеству. Поэтому, единственный надежный способ — это исследование Библии.</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Желаете ли вы последовать примеру Иисуса? Давайте прочитаем, как поступил Иисус.</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Марка 1:9: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И было в те дни, пришел Иисус из </a:t>
            </a:r>
            <a:r>
              <a:rPr lang="ru-RU" sz="1200" b="1" kern="1200" dirty="0" err="1" smtClean="0">
                <a:solidFill>
                  <a:schemeClr val="tx1"/>
                </a:solidFill>
                <a:latin typeface="Gill Sans" pitchFamily="1" charset="0"/>
                <a:ea typeface="ＭＳ Ｐゴシック" pitchFamily="1" charset="-128"/>
                <a:cs typeface="+mn-cs"/>
              </a:rPr>
              <a:t>Назарета</a:t>
            </a:r>
            <a:r>
              <a:rPr lang="ru-RU" sz="1200" b="1" kern="1200" dirty="0" smtClean="0">
                <a:solidFill>
                  <a:schemeClr val="tx1"/>
                </a:solidFill>
                <a:latin typeface="Gill Sans" pitchFamily="1" charset="0"/>
                <a:ea typeface="ＭＳ Ｐゴシック" pitchFamily="1" charset="-128"/>
                <a:cs typeface="+mn-cs"/>
              </a:rPr>
              <a:t> </a:t>
            </a:r>
            <a:r>
              <a:rPr lang="ru-RU" sz="1200" b="1" kern="1200" dirty="0" err="1" smtClean="0">
                <a:solidFill>
                  <a:schemeClr val="tx1"/>
                </a:solidFill>
                <a:latin typeface="Gill Sans" pitchFamily="1" charset="0"/>
                <a:ea typeface="ＭＳ Ｐゴシック" pitchFamily="1" charset="-128"/>
                <a:cs typeface="+mn-cs"/>
              </a:rPr>
              <a:t>Галилейского</a:t>
            </a:r>
            <a:r>
              <a:rPr lang="ru-RU" sz="1200" b="1" kern="1200" dirty="0" smtClean="0">
                <a:solidFill>
                  <a:schemeClr val="tx1"/>
                </a:solidFill>
                <a:latin typeface="Gill Sans" pitchFamily="1" charset="0"/>
                <a:ea typeface="ＭＳ Ｐゴシック" pitchFamily="1" charset="-128"/>
                <a:cs typeface="+mn-cs"/>
              </a:rPr>
              <a:t> и крестился от Иоанна в Иордане».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Иоанн Креститель крестил Его погружением под воду. А если не так, то почему он крестил в реке Иордан? Если бы он крестил окроплением, то ему понабился бы только сосуд с водой. И он мог бы крестить людей в любом месте, даже в пустыне.</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Библия говорит, что Иисус вошел в реку Иордан и был крещен. В Евангелии от Марка 1:10, читаем:</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И когда выходил из воды, тотчас увидел Иоанн разверзающиеся небеса и Духа, как голубя, сходящего на Него».</a:t>
            </a:r>
            <a:r>
              <a:rPr lang="ru-RU" sz="1200" kern="1200" dirty="0" smtClean="0">
                <a:solidFill>
                  <a:schemeClr val="tx1"/>
                </a:solidFill>
                <a:latin typeface="Gill Sans" pitchFamily="1" charset="0"/>
                <a:ea typeface="ＭＳ Ｐゴシック" pitchFamily="1" charset="-128"/>
                <a:cs typeface="+mn-cs"/>
              </a:rPr>
              <a:t>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Заметьте, в Библии сказано: выходил из воды. Если Иисус был окроплен, то Ему не было необходимости входить в воду, а затем выходить из нее. Если бы Он был окроплен, то Иоанн мог бы окропить Его, стоя на берегу реки Иордан. </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Когда Иисус вышел из воды, Он получил Святого Духа. И Бог Отец сказал:</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Марка 1:11</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И глас был с небес: Ты Сын Мой возлюбленный, в Котором Мое благоволение</a:t>
            </a:r>
            <a:r>
              <a:rPr lang="ru-RU" sz="1200" kern="1200" dirty="0" smtClean="0">
                <a:solidFill>
                  <a:schemeClr val="tx1"/>
                </a:solidFill>
                <a:latin typeface="Gill Sans" pitchFamily="1" charset="0"/>
                <a:ea typeface="ＭＳ Ｐゴシック" pitchFamily="1" charset="-128"/>
                <a:cs typeface="+mn-cs"/>
              </a:rPr>
              <a:t>».</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mn-cs"/>
              </a:rPr>
              <a:t>РЕЦЕПТ ЛИЧНОГО СЧАСТЬЯ</a:t>
            </a:r>
            <a:endParaRPr lang="ru-R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Богу было угодно, чтобы Иисус крестился, потому что, как только Он был крещен, Бог сказал Ему об этом. И Богу также угодно, когда мы принимаем крещение таким же образом. Обратите внимание, что в то время когда Иисус тихо на коленях молился на берегу реки Иордан, Он был помазан Святым Духом. Он не впал в транс. Дух Святой сошел на Него, чтобы дать Ему силы жить победоносной жизнью и совершать Его служение.</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Да, Библия говорит, что Иисус был крещен. Он вошел в воду, и вышел из воды. Церковь следовала этому методу крещения на протяжении многих веков.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Доктор Стэнли (</a:t>
            </a:r>
            <a:r>
              <a:rPr lang="en-US" sz="1200" kern="1200" dirty="0" smtClean="0">
                <a:solidFill>
                  <a:schemeClr val="tx1"/>
                </a:solidFill>
                <a:latin typeface="Gill Sans" pitchFamily="1" charset="0"/>
                <a:ea typeface="ＭＳ Ｐゴシック" pitchFamily="1" charset="-128"/>
                <a:cs typeface="+mn-cs"/>
              </a:rPr>
              <a:t>Dr</a:t>
            </a:r>
            <a:r>
              <a:rPr lang="ru-RU" sz="1200" kern="1200" dirty="0" smtClean="0">
                <a:solidFill>
                  <a:schemeClr val="tx1"/>
                </a:solidFill>
                <a:latin typeface="Gill Sans" pitchFamily="1" charset="0"/>
                <a:ea typeface="ＭＳ Ｐゴシック" pitchFamily="1" charset="-128"/>
                <a:cs typeface="+mn-cs"/>
              </a:rPr>
              <a:t>. </a:t>
            </a:r>
            <a:r>
              <a:rPr lang="en-US" sz="1200" kern="1200" dirty="0" smtClean="0">
                <a:solidFill>
                  <a:schemeClr val="tx1"/>
                </a:solidFill>
                <a:latin typeface="Gill Sans" pitchFamily="1" charset="0"/>
                <a:ea typeface="ＭＳ Ｐゴシック" pitchFamily="1" charset="-128"/>
                <a:cs typeface="+mn-cs"/>
              </a:rPr>
              <a:t>Stanley</a:t>
            </a:r>
            <a:r>
              <a:rPr lang="ru-RU" sz="1200" kern="1200" dirty="0" smtClean="0">
                <a:solidFill>
                  <a:schemeClr val="tx1"/>
                </a:solidFill>
                <a:latin typeface="Gill Sans" pitchFamily="1" charset="0"/>
                <a:ea typeface="ＭＳ Ｐゴシック" pitchFamily="1" charset="-128"/>
                <a:cs typeface="+mn-cs"/>
              </a:rPr>
              <a:t>)</a:t>
            </a:r>
          </a:p>
          <a:p>
            <a:r>
              <a:rPr lang="ru-RU" sz="1200" kern="1200" dirty="0" smtClean="0">
                <a:solidFill>
                  <a:schemeClr val="tx1"/>
                </a:solidFill>
                <a:latin typeface="Gill Sans" pitchFamily="1" charset="0"/>
                <a:ea typeface="ＭＳ Ｐゴシック" pitchFamily="1" charset="-128"/>
                <a:cs typeface="+mn-cs"/>
              </a:rPr>
              <a:t>«Христианские постановления», глава 1, пункт 2. стр.19.</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 течение более 13 веков практически повсеместным методом крещения был тот, который описан в Новом Завете, и который…</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
          <p:cNvSpPr>
            <a:spLocks noGrp="1" noRot="1" noChangeAspect="1" noChangeArrowheads="1" noTextEdit="1"/>
          </p:cNvSpPr>
          <p:nvPr>
            <p:ph type="sldImg"/>
          </p:nvPr>
        </p:nvSpPr>
        <p:spPr>
          <a:solidFill>
            <a:srgbClr val="FFFFFF"/>
          </a:solidFill>
          <a:ln/>
        </p:spPr>
      </p:sp>
      <p:sp>
        <p:nvSpPr>
          <p:cNvPr id="107523" name="Rectangle 2"/>
          <p:cNvSpPr>
            <a:spLocks noGrp="1" noChangeArrowheads="1"/>
          </p:cNvSpPr>
          <p:nvPr>
            <p:ph type="body" idx="1"/>
          </p:nvPr>
        </p:nvSpPr>
        <p:spPr>
          <a:noFill/>
          <a:ln/>
        </p:spPr>
        <p:txBody>
          <a:bodyPr/>
          <a:lstStyle/>
          <a:p>
            <a:pPr eaLnBrk="1" hangingPunct="1"/>
            <a:endParaRPr lang="en-US" sz="1400" dirty="0" smtClean="0">
              <a:latin typeface="Times" pitchFamily="1" charset="0"/>
              <a:cs typeface="Times" pitchFamily="1" charset="0"/>
              <a:sym typeface="Times" pitchFamily="1" charset="0"/>
            </a:endParaRPr>
          </a:p>
          <a:p>
            <a:r>
              <a:rPr lang="ru-RU" sz="1200" b="1" kern="1200" dirty="0" smtClean="0">
                <a:solidFill>
                  <a:schemeClr val="tx1"/>
                </a:solidFill>
                <a:latin typeface="Gill Sans" pitchFamily="1" charset="0"/>
                <a:ea typeface="ＭＳ Ｐゴシック" pitchFamily="1" charset="-128"/>
                <a:cs typeface="+mn-cs"/>
              </a:rPr>
              <a:t>…означал то, что само слово „крещение” означает: </a:t>
            </a:r>
            <a:r>
              <a:rPr lang="ru-RU" sz="1200" b="1" kern="1200" dirty="0" err="1" smtClean="0">
                <a:solidFill>
                  <a:schemeClr val="tx1"/>
                </a:solidFill>
                <a:latin typeface="Gill Sans" pitchFamily="1" charset="0"/>
                <a:ea typeface="ＭＳ Ｐゴシック" pitchFamily="1" charset="-128"/>
                <a:cs typeface="+mn-cs"/>
              </a:rPr>
              <a:t>крещаемых</a:t>
            </a:r>
            <a:r>
              <a:rPr lang="ru-RU" sz="1200" b="1" kern="1200" dirty="0" smtClean="0">
                <a:solidFill>
                  <a:schemeClr val="tx1"/>
                </a:solidFill>
                <a:latin typeface="Gill Sans" pitchFamily="1" charset="0"/>
                <a:ea typeface="ＭＳ Ｐゴシック" pitchFamily="1" charset="-128"/>
                <a:cs typeface="+mn-cs"/>
              </a:rPr>
              <a:t> погружали, окунали, опускали под воду».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Слово «крестить» происходит от греческого слова „</a:t>
            </a:r>
            <a:r>
              <a:rPr lang="ru-RU" sz="1200" kern="1200" dirty="0" err="1" smtClean="0">
                <a:solidFill>
                  <a:schemeClr val="tx1"/>
                </a:solidFill>
                <a:latin typeface="Gill Sans" pitchFamily="1" charset="0"/>
                <a:ea typeface="ＭＳ Ｐゴシック" pitchFamily="1" charset="-128"/>
                <a:cs typeface="+mn-cs"/>
              </a:rPr>
              <a:t>baptizo</a:t>
            </a:r>
            <a:r>
              <a:rPr lang="ru-RU" sz="1200" kern="1200" dirty="0" smtClean="0">
                <a:solidFill>
                  <a:schemeClr val="tx1"/>
                </a:solidFill>
                <a:latin typeface="Gill Sans" pitchFamily="1" charset="0"/>
                <a:ea typeface="ＭＳ Ｐゴシック" pitchFamily="1" charset="-128"/>
                <a:cs typeface="+mn-cs"/>
              </a:rPr>
              <a:t>”, что означает погрузить или покрыть. Мы не можем быть погружены окроплением несколькими каплями воды на голову.</a:t>
            </a:r>
            <a:endParaRPr lang="en-US" sz="1600" dirty="0" smtClean="0">
              <a:latin typeface="Lucida Grande" pitchFamily="1" charset="0"/>
              <a:sym typeface="Lucida Grande" pitchFamily="1"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Давайте прочитаем историю Филиппа, когда он крестил </a:t>
            </a:r>
            <a:r>
              <a:rPr lang="ru-RU" sz="1200" kern="1200" dirty="0" err="1" smtClean="0">
                <a:solidFill>
                  <a:schemeClr val="tx1"/>
                </a:solidFill>
                <a:latin typeface="Gill Sans" pitchFamily="1" charset="0"/>
                <a:ea typeface="ＭＳ Ｐゴシック" pitchFamily="1" charset="-128"/>
                <a:cs typeface="+mn-cs"/>
              </a:rPr>
              <a:t>эфиоплянина</a:t>
            </a:r>
            <a:r>
              <a:rPr lang="ru-RU" sz="1200" kern="1200" dirty="0" smtClean="0">
                <a:solidFill>
                  <a:schemeClr val="tx1"/>
                </a:solidFill>
                <a:latin typeface="Gill Sans" pitchFamily="1" charset="0"/>
                <a:ea typeface="ＭＳ Ｐゴシック" pitchFamily="1" charset="-128"/>
                <a:cs typeface="+mn-cs"/>
              </a:rPr>
              <a:t> после того, как тот послушав благовествование из Священного Писания, принял Иисуса.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 8:36, 37</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…Они приехали к воде; и евнух сказал: вот вода; что препятствует мне креститься? Филипп же сказал ему:</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Деяния 8:36, 37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…Если веруешь от всего сердца, можно. Он сказал в ответ: верую, что Иисус Христос есть Сын Божий».</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В этих стихах подчеркивается необходимость исследования Библии, веры в Иисуса до крещения. Верить во Христа означает принять Его и следовать Его примеру во всем. Когда мы верим в Иисуса Христа всем своим сердцем, как этот </a:t>
            </a:r>
            <a:r>
              <a:rPr lang="ru-RU" sz="1200" kern="1200" dirty="0" err="1" smtClean="0">
                <a:solidFill>
                  <a:schemeClr val="tx1"/>
                </a:solidFill>
                <a:latin typeface="Gill Sans" pitchFamily="1" charset="0"/>
                <a:ea typeface="ＭＳ Ｐゴシック" pitchFamily="1" charset="-128"/>
                <a:cs typeface="+mn-cs"/>
              </a:rPr>
              <a:t>эфиоплянин</a:t>
            </a:r>
            <a:r>
              <a:rPr lang="ru-RU" sz="1200" kern="1200" dirty="0" smtClean="0">
                <a:solidFill>
                  <a:schemeClr val="tx1"/>
                </a:solidFill>
                <a:latin typeface="Gill Sans" pitchFamily="1" charset="0"/>
                <a:ea typeface="ＭＳ Ｐゴシック" pitchFamily="1" charset="-128"/>
                <a:cs typeface="+mn-cs"/>
              </a:rPr>
              <a:t>, мы с радостью будем повиноваться Ему во всем. </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Обратите внимание на последовательность. Филипп наставлял </a:t>
            </a:r>
            <a:r>
              <a:rPr lang="ru-RU" sz="1200" kern="1200" dirty="0" err="1" smtClean="0">
                <a:solidFill>
                  <a:schemeClr val="tx1"/>
                </a:solidFill>
                <a:latin typeface="Gill Sans" pitchFamily="1" charset="0"/>
                <a:ea typeface="ＭＳ Ｐゴシック" pitchFamily="1" charset="-128"/>
                <a:cs typeface="+mn-cs"/>
              </a:rPr>
              <a:t>эфиопляниа</a:t>
            </a:r>
            <a:r>
              <a:rPr lang="ru-RU" sz="1200" kern="1200" dirty="0" smtClean="0">
                <a:solidFill>
                  <a:schemeClr val="tx1"/>
                </a:solidFill>
                <a:latin typeface="Gill Sans" pitchFamily="1" charset="0"/>
                <a:ea typeface="ＭＳ Ｐゴシック" pitchFamily="1" charset="-128"/>
                <a:cs typeface="+mn-cs"/>
              </a:rPr>
              <a:t>, а тот откликнулся и поверил всем сердцем в то, что услышал, и принял Иисуса как своего Спасителя. Что было дальше?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 8:38</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приказал остановить колесницу, и сошли оба в воду, Филипп и евнух; и крестил его»</a:t>
            </a:r>
            <a:r>
              <a:rPr lang="ru-RU" sz="1200" kern="1200" dirty="0" smtClean="0">
                <a:solidFill>
                  <a:schemeClr val="tx1"/>
                </a:solidFill>
                <a:latin typeface="Gill Sans" pitchFamily="1" charset="0"/>
                <a:ea typeface="ＭＳ Ｐゴシック" pitchFamily="1" charset="-128"/>
                <a:cs typeface="+mn-cs"/>
              </a:rPr>
              <a:t>.</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Если бы Филипп крестил его окроплением, то не нужно было бы им сходить в воду. Он хотел следовать повелению и примеру Господа, и спустился в воду, как и Иисус он был крещен погружением. Мы должны всегда говорить: «Если так поступал Иисус, то должен и я». </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Колоссянам 2:12</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Быв погребены с Ним в крещении, в Нем вы и </a:t>
            </a:r>
            <a:r>
              <a:rPr lang="ru-RU" sz="1200" b="1" kern="1200" dirty="0" err="1" smtClean="0">
                <a:solidFill>
                  <a:schemeClr val="tx1"/>
                </a:solidFill>
                <a:latin typeface="Gill Sans" pitchFamily="1" charset="0"/>
                <a:ea typeface="ＭＳ Ｐゴシック" pitchFamily="1" charset="-128"/>
                <a:cs typeface="+mn-cs"/>
              </a:rPr>
              <a:t>совоскресли</a:t>
            </a:r>
            <a:r>
              <a:rPr lang="ru-RU" sz="1200" b="1" kern="1200" dirty="0" smtClean="0">
                <a:solidFill>
                  <a:schemeClr val="tx1"/>
                </a:solidFill>
                <a:latin typeface="Gill Sans" pitchFamily="1" charset="0"/>
                <a:ea typeface="ＭＳ Ｐゴシック" pitchFamily="1" charset="-128"/>
                <a:cs typeface="+mn-cs"/>
              </a:rPr>
              <a:t> верою в силу Бога, Который воскресил Его из мертвых</a:t>
            </a:r>
            <a:r>
              <a:rPr lang="ru-RU" sz="1200" kern="1200" dirty="0" smtClean="0">
                <a:solidFill>
                  <a:schemeClr val="tx1"/>
                </a:solidFill>
                <a:latin typeface="Gill Sans" pitchFamily="1" charset="0"/>
                <a:ea typeface="ＭＳ Ｐゴシック" pitchFamily="1" charset="-128"/>
                <a:cs typeface="+mn-cs"/>
              </a:rPr>
              <a:t>».</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Многие не хотят принимать то, что говорит Бог. Они не хотят хранить день, который говорит им Бог. Они заменяют его другим днем. Они не хотят принять крещение, как говорит Бог, и заменяют окроплением, говоря: «Бог не так щепетилен по отношению к этим деталям». Но Бог говорит, что мы погребены с Ним. Как можно крестить, погрузить или похоронить кого-то окроплением?</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Иллюстрация: Предположим, что один из ваших близких умер, вы пришли на кладбище и видите, что гроб лежит на земле, а могилы нет. После службы гробовщик посыпает гроб горстью земли и говорит: «Все, я похоронил этого человека». Вы были бы возмущены, не так ли? Как кто-либо может быть похоронен, будучи посыпан горстью земли на гроб? А как можно похоронить бедного грешника, который умер для греха, покропив несколькими каплями воды на его голову?</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пишет: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Римлянам 6:4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«Итак, мы </a:t>
            </a:r>
            <a:r>
              <a:rPr lang="ru-RU" sz="1200" b="1" kern="1200" dirty="0" err="1" smtClean="0">
                <a:solidFill>
                  <a:schemeClr val="tx1"/>
                </a:solidFill>
                <a:latin typeface="Gill Sans" pitchFamily="1" charset="0"/>
                <a:ea typeface="ＭＳ Ｐゴシック" pitchFamily="1" charset="-128"/>
                <a:cs typeface="+mn-cs"/>
              </a:rPr>
              <a:t>погреблись</a:t>
            </a:r>
            <a:r>
              <a:rPr lang="ru-RU" sz="1200" b="1" kern="1200" dirty="0" smtClean="0">
                <a:solidFill>
                  <a:schemeClr val="tx1"/>
                </a:solidFill>
                <a:latin typeface="Gill Sans" pitchFamily="1" charset="0"/>
                <a:ea typeface="ＭＳ Ｐゴシック" pitchFamily="1" charset="-128"/>
                <a:cs typeface="+mn-cs"/>
              </a:rPr>
              <a:t> с Ним крещением в смерть, дабы, как Христос воскрес из мертвых славою </a:t>
            </a:r>
            <a:r>
              <a:rPr lang="en-US" sz="1200" b="1" kern="1200" dirty="0" err="1" smtClean="0">
                <a:solidFill>
                  <a:schemeClr val="tx1"/>
                </a:solidFill>
                <a:latin typeface="Gill Sans" pitchFamily="1" charset="0"/>
                <a:ea typeface="ＭＳ Ｐゴシック" pitchFamily="1" charset="-128"/>
                <a:cs typeface="+mn-cs"/>
              </a:rPr>
              <a:t>Отца</a:t>
            </a:r>
            <a:r>
              <a:rPr lang="ru-RU" sz="1200" b="1" kern="1200" dirty="0" smtClean="0">
                <a:solidFill>
                  <a:schemeClr val="tx1"/>
                </a:solidFill>
                <a:latin typeface="Gill Sans" pitchFamily="1" charset="0"/>
                <a:ea typeface="ＭＳ Ｐゴシック" pitchFamily="1" charset="-128"/>
                <a:cs typeface="+mn-cs"/>
              </a:rPr>
              <a:t>…</a:t>
            </a:r>
            <a:r>
              <a:rPr lang="en-US" sz="1200" b="1" kern="1200" dirty="0" smtClean="0">
                <a:solidFill>
                  <a:schemeClr val="tx1"/>
                </a:solidFill>
                <a:latin typeface="Gill Sans" pitchFamily="1" charset="0"/>
                <a:ea typeface="ＭＳ Ｐゴシック" pitchFamily="1" charset="-128"/>
                <a:cs typeface="+mn-cs"/>
              </a:rPr>
              <a:t> </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Римлянам 6:4</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…так и нам ходить в обновленной жизни».</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Обратите внимание, мы также должны встать из водной могилы для новой жизни, как Иисус воскрес из мертвых, чтобы получить жизнь вечную. Поэтому, крещение – это и символ Воскресения Иисуса, также как Его смерти и погребения.</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dirty="0" smtClean="0"/>
              <a:t> </a:t>
            </a:r>
            <a:r>
              <a:rPr lang="ru-RU" sz="1200" b="1" kern="1200" dirty="0" smtClean="0">
                <a:solidFill>
                  <a:schemeClr val="tx1"/>
                </a:solidFill>
                <a:latin typeface="Gill Sans" pitchFamily="1" charset="0"/>
                <a:ea typeface="ＭＳ Ｐゴシック" pitchFamily="1" charset="-128"/>
                <a:cs typeface="+mn-cs"/>
              </a:rPr>
              <a:t>То, что вы хотите больше всего на свете. То, что даст вам душевный покой в неспокойном мире. То, что обеспечит безопасность во всех сферах жизни.</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продолжает в следующих стихах: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Римлянам 6:5,</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6</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 «Ибо если мы соединены с Ним подобием смерти Его, то должны быть соединены и подобием воскресения…</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Римлянам 6:5,</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6</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…зная то, что ветхий наш человек распят с Ним, чтобы упразднено было тело греховное, дабы нам не быть уже рабами греху».</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Друзья, когда вы что-либо садите в огороде, вы закапываете. Мы не можем быть крещены в погребение Иисуса через окропление или обливание. Наша старая жизнь греха должна быть погребена с Ним, после чего нам дана обновленная жизнь нового человека в Христе Иисусе.</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Давайте будем соблюдать этот замечательный символ крещения в том виде, как учил и практиковал Иисус и Его ученики. Верующий погребен под водой, с закрытыми глазами, и с задержанным дыханием, на время он исчезает из нашего вида под водой, этим имитируя подобие захоронения. Потом, когда он поднимается из воды, он открывает глаза, делает глубокий вдох, и встречается со своими друзьями, образно представляя воскресение. Таким образом, крещение символизирует смерть, погребение и воскресение Иисуса Христа, и оно символизирует нашу смерть для греха, погребение старой греховной жизни, новое рождение и воскресение для жизни нового человека во Христе Иисусе.</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Есть люди, которые крестят лицом вниз, но я никогда не слышал, чтобы хоронили вниз лицом. Некоторые считают, что должно быть три погружения. Что бы вы подумали, если бы на кладбище гроб опускали и поднимали три раза? Вы бы, наверное, сказали, что, это, мягко говоря, не очень разумно. Троекратное погружение не является Библейским постановлением, и не соответствует примеру Христа, ибо Он был похоронен только один раз. Иисус был похоронен и вышел из гроба, для обновленной жизни, поэтому и мы должны быть похоронены, как Иисус. Мы должны умереть для греха и быть похороненными в водную могилу. Мы должны выйти из воды как воскрешенные для жизни по примеру Христа. Это настоящее крещение! Это — библейское крещение.</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Мы нашли правильный способ крещения, а теперь давайте поговорим о шагах, которые предшествуют этому удивительному опыту. Иисус сказал Своим ученикам:</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Евангелие от Марка 16:15, 16</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«...Идите по всему миру и проповедуйте Евангелие всей твари. Кто будет веровать и креститься, спасен будет; а кто не будет веровать, осужден будет</a:t>
            </a:r>
            <a:r>
              <a:rPr lang="ru-RU" sz="1200" kern="1200" dirty="0" smtClean="0">
                <a:solidFill>
                  <a:schemeClr val="tx1"/>
                </a:solidFill>
                <a:latin typeface="Gill Sans" pitchFamily="1" charset="0"/>
                <a:ea typeface="ＭＳ Ｐゴシック" pitchFamily="1" charset="-128"/>
                <a:cs typeface="+mn-cs"/>
              </a:rPr>
              <a:t>».</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Мы видим из прочитанного, что важно, чтобы каждый человек, который слышит Евангелие — поверил. Библия говорит, что мы должны поверить в Господа Иисуса Христа и принять Его как Спасителя от греха. Это означает гораздо больше, чем просто теоретически принять Иисуса как Сына Божьего. Это значит, верить настолько, чтобы быть готовыми следовать и слушаться Иисуса в том, что Он поручил Своим последователям. Кто будет веровать и креститься, спасен будет.</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сказал:</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Евангелие от</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Матфея 28:19,</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20</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«Итак идите, научите все народы, крестя их во имя Отца и Сына и Святого Духа…</a:t>
            </a:r>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Евангелие от Матфея 28:19, 20</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…уча их соблюдать все, что Я повелел вам; и се, Я с вами во все дни до скончания века».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Мы должны учить тому, что повелел Иисус, а лидер, священник, или кто-либо другой. Первый шаг к крещению — это услышать Евангелие полностью. Второй шаг — это поверить в то, что услышали. Если мы крестим людей, не обучая их всему Евангелию, и они не понимают и не верят всему, то мы совершаем ошибку</a:t>
            </a:r>
            <a:r>
              <a:rPr lang="ru-RU" sz="1200" b="1" kern="1200" dirty="0" smtClean="0">
                <a:solidFill>
                  <a:schemeClr val="tx1"/>
                </a:solidFill>
                <a:latin typeface="Gill Sans" pitchFamily="1" charset="0"/>
                <a:ea typeface="ＭＳ Ｐゴシック" pitchFamily="1" charset="-128"/>
                <a:cs typeface="+mn-cs"/>
              </a:rPr>
              <a:t>.</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Мы узнали, что первый шаг — это услышать, второй шаг — поверить, и третий шаг — это покаяние и отвращение от греха. В день Пятидесятницы апостол Петр сказал собравшимся слушателям:</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 2:38</a:t>
            </a:r>
          </a:p>
          <a:p>
            <a:r>
              <a:rPr lang="ru-RU" sz="1200" b="1" kern="1200" dirty="0" smtClean="0">
                <a:solidFill>
                  <a:schemeClr val="tx1"/>
                </a:solidFill>
                <a:latin typeface="Gill Sans" pitchFamily="1" charset="0"/>
                <a:ea typeface="ＭＳ Ｐゴシック" pitchFamily="1" charset="-128"/>
                <a:cs typeface="+mn-cs"/>
              </a:rPr>
              <a:t> «Покайтесь, и да крестится каждый из вас...».</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Когда Дух Святой нисходит в наше сердце и обличает нас в грехе, и мы чувствуем тяжесть и вину своих грехов, но жаждем освободиться — это опыт покаяния. Это печаль Бога из-за греха. Библия также говорит, что нам надобно исповедовать наши грехи.</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Нам надо склониться в молитве пред Богом и просить Его о прощении, полагаясь на обетование</a:t>
            </a:r>
            <a:r>
              <a:rPr lang="ru-RU" sz="1200" b="1" kern="1200" dirty="0" smtClean="0">
                <a:solidFill>
                  <a:schemeClr val="tx1"/>
                </a:solidFill>
                <a:latin typeface="Gill Sans" pitchFamily="1" charset="0"/>
                <a:ea typeface="ＭＳ Ｐゴシック" pitchFamily="1" charset="-128"/>
                <a:cs typeface="+mn-cs"/>
              </a:rPr>
              <a:t>.</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1 Иоанна 1:9</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«Если исповедуем грехи наши, то Он, будучи верен и праведен, простит нам грехи наши и очистит нас от всякой неправды». </a:t>
            </a:r>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Иногда люди спрашивают, необходимо ли и можно ли креститься во второй раз. Писание повествует нам о верующих, которые по указанию Господа были крещены во второй раз. Второе крещение произошло, когда они испытали более глубокий опыт духовного роста. В книге Деяния апостолов в 19 главе написано, что апостол Павел прибыл в </a:t>
            </a:r>
            <a:r>
              <a:rPr lang="ru-RU" sz="1200" kern="1200" dirty="0" err="1" smtClean="0">
                <a:solidFill>
                  <a:schemeClr val="tx1"/>
                </a:solidFill>
                <a:latin typeface="Gill Sans" pitchFamily="1" charset="0"/>
                <a:ea typeface="ＭＳ Ｐゴシック" pitchFamily="1" charset="-128"/>
                <a:cs typeface="+mn-cs"/>
              </a:rPr>
              <a:t>Ефес</a:t>
            </a:r>
            <a:r>
              <a:rPr lang="ru-RU" sz="1200" kern="1200" dirty="0" smtClean="0">
                <a:solidFill>
                  <a:schemeClr val="tx1"/>
                </a:solidFill>
                <a:latin typeface="Gill Sans" pitchFamily="1" charset="0"/>
                <a:ea typeface="ＭＳ Ｐゴシック" pitchFamily="1" charset="-128"/>
                <a:cs typeface="+mn-cs"/>
              </a:rPr>
              <a:t> и нашел верующих, которые уже были однажды крещены. Эти люди приняли весь свет, пролившийся на них до сего момента. </a:t>
            </a: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Деяния 19:3-4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«Он сказал им: во что же вы крестились? Они отвечали: во </a:t>
            </a:r>
            <a:r>
              <a:rPr lang="ru-RU" sz="1200" b="1" kern="1200" dirty="0" err="1" smtClean="0">
                <a:solidFill>
                  <a:schemeClr val="tx1"/>
                </a:solidFill>
                <a:latin typeface="Gill Sans" pitchFamily="1" charset="0"/>
                <a:ea typeface="ＭＳ Ｐゴシック" pitchFamily="1" charset="-128"/>
                <a:cs typeface="+mn-cs"/>
              </a:rPr>
              <a:t>Иоанново</a:t>
            </a:r>
            <a:r>
              <a:rPr lang="ru-RU" sz="1200" b="1" kern="1200" dirty="0" smtClean="0">
                <a:solidFill>
                  <a:schemeClr val="tx1"/>
                </a:solidFill>
                <a:latin typeface="Gill Sans" pitchFamily="1" charset="0"/>
                <a:ea typeface="ＭＳ Ｐゴシック" pitchFamily="1" charset="-128"/>
                <a:cs typeface="+mn-cs"/>
              </a:rPr>
              <a:t> крещение.</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Многие задаются вопросом, нужно ли принимать крещение, чтобы спастись? Сегодня мы будем изучать Слово Божье и искать ответа на этот вопрос. Мы иногда сравниваем крещение, с дверью в новую жизнь. Крещение действительно весьма значимо. Оно было учреждено Иисусом Христом до Его смерти на кресте.</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Деяния 19:3,</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Павел сказал: Иоанн крестил крещением покаяния, говоря людям, чтобы веровали в Грядущего по нем, то есть во Христа Иисуса».</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Люди шли к Иордану, чтобы принять крещение от Иоанна Крестителя, и это было правильно, потому что они приняли истину, донесенную им этим пророком пустыни. Они покаялись в своих грехах и крестились. Но Павел учит о большей истине; истина, которая открывает больше света, и объясняет то, что они никогда не слышали от Иоанна.</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рассказал им о смерти, погребении и воскресении Иисуса за их грехи. Он наставил их относительно работы Святого Духа в их жизни. Услышав это, их сердца было тронуто.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 19:5</a:t>
            </a:r>
          </a:p>
          <a:p>
            <a:r>
              <a:rPr lang="ru-RU" sz="1200" b="1" kern="1200" dirty="0" smtClean="0">
                <a:solidFill>
                  <a:schemeClr val="tx1"/>
                </a:solidFill>
                <a:latin typeface="Gill Sans" pitchFamily="1" charset="0"/>
                <a:ea typeface="ＭＳ Ｐゴシック" pitchFamily="1" charset="-128"/>
                <a:cs typeface="+mn-cs"/>
              </a:rPr>
              <a:t> «Услышав это, они крестились во имя Господа Иисуса». </a:t>
            </a:r>
            <a:endParaRPr lang="ru-RU" sz="1200" kern="1200" dirty="0" smtClean="0">
              <a:solidFill>
                <a:schemeClr val="tx1"/>
              </a:solidFill>
              <a:latin typeface="Gill Sans" pitchFamily="1" charset="0"/>
              <a:ea typeface="ＭＳ Ｐゴシック" pitchFamily="1" charset="-128"/>
              <a:cs typeface="+mn-cs"/>
            </a:endParaRPr>
          </a:p>
          <a:p>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Они с радостью приняли новый и больший свет Евангельской истины. После этого Павел сказал им, что им нужно заново креститься. Возможно, сегодня слушая нашу презентацию, вы поняли, что жили в свете, который был вам открыт, но теперь понимаете, что следовали за Господом только отчасти. И теперь вы приняли решение идти с Иисусом, и соблюдать все Его заповеди, в том числе и субботу, и вы чувствуете, что вам нужно креститься заново, как открыто в Слове Божьем.</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Крещение — это не только дверь в новую жизнь, но и дверь в Церковь. Апостол Павел пишет в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1 Коринфянам 12:13</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мы одним Духом крестились в одно тело, Иудеи или </a:t>
            </a:r>
            <a:r>
              <a:rPr lang="ru-RU" sz="1200" b="1" kern="1200" dirty="0" err="1" smtClean="0">
                <a:solidFill>
                  <a:schemeClr val="tx1"/>
                </a:solidFill>
                <a:latin typeface="Gill Sans" pitchFamily="1" charset="0"/>
                <a:ea typeface="ＭＳ Ｐゴシック" pitchFamily="1" charset="-128"/>
                <a:cs typeface="+mn-cs"/>
              </a:rPr>
              <a:t>Еллины</a:t>
            </a:r>
            <a:r>
              <a:rPr lang="ru-RU" sz="1200" b="1" kern="1200" dirty="0" smtClean="0">
                <a:solidFill>
                  <a:schemeClr val="tx1"/>
                </a:solidFill>
                <a:latin typeface="Gill Sans" pitchFamily="1" charset="0"/>
                <a:ea typeface="ＭＳ Ｐゴシック" pitchFamily="1" charset="-128"/>
                <a:cs typeface="+mn-cs"/>
              </a:rPr>
              <a:t> ...».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Библия учит, что мы должны быть крещены в тело </a:t>
            </a:r>
            <a:r>
              <a:rPr lang="ru-RU" sz="1200" kern="1200" dirty="0" err="1" smtClean="0">
                <a:solidFill>
                  <a:schemeClr val="tx1"/>
                </a:solidFill>
                <a:latin typeface="Gill Sans" pitchFamily="1" charset="0"/>
                <a:ea typeface="ＭＳ Ｐゴシック" pitchFamily="1" charset="-128"/>
                <a:cs typeface="+mn-cs"/>
              </a:rPr>
              <a:t>Иисусово</a:t>
            </a:r>
            <a:r>
              <a:rPr lang="ru-RU" sz="1200" kern="1200" dirty="0" smtClean="0">
                <a:solidFill>
                  <a:schemeClr val="tx1"/>
                </a:solidFill>
                <a:latin typeface="Gill Sans" pitchFamily="1" charset="0"/>
                <a:ea typeface="ＭＳ Ｐゴシック" pitchFamily="1" charset="-128"/>
                <a:cs typeface="+mn-cs"/>
              </a:rPr>
              <a:t>, которое есть Его церковь. Иногда люди говорят: «Я хочу принять крещение, но я не хочу присоединяться к Церкви». Это как бы говоря, Я хочу войти через дверь, но не хочу входить в следующую комнату. Это невозможно! Цель крещения — принять нас в семью Бога.</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ясно пишет, что «тело Христово» это синоним Церкви.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err="1" smtClean="0">
                <a:solidFill>
                  <a:schemeClr val="tx1"/>
                </a:solidFill>
                <a:latin typeface="Gill Sans" pitchFamily="1" charset="0"/>
                <a:ea typeface="ＭＳ Ｐゴシック" pitchFamily="1" charset="-128"/>
                <a:cs typeface="+mn-cs"/>
              </a:rPr>
              <a:t>Колоссянам</a:t>
            </a:r>
            <a:r>
              <a:rPr lang="ru-RU" sz="1200" kern="1200" dirty="0" smtClean="0">
                <a:solidFill>
                  <a:schemeClr val="tx1"/>
                </a:solidFill>
                <a:latin typeface="Gill Sans" pitchFamily="1" charset="0"/>
                <a:ea typeface="ＭＳ Ｐゴシック" pitchFamily="1" charset="-128"/>
                <a:cs typeface="+mn-cs"/>
              </a:rPr>
              <a:t> 1:23,</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24</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Я, Павел, сделался служителем. Ныне радуюсь в страданиях моих за вас и восполняю недостаток в плоти моей…</a:t>
            </a:r>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mn-cs"/>
              </a:rPr>
              <a:t>Колоссянам</a:t>
            </a:r>
            <a:r>
              <a:rPr lang="ru-RU" sz="1200" kern="1200" dirty="0" smtClean="0">
                <a:solidFill>
                  <a:schemeClr val="tx1"/>
                </a:solidFill>
                <a:latin typeface="Gill Sans" pitchFamily="1" charset="0"/>
                <a:ea typeface="ＭＳ Ｐゴシック" pitchFamily="1" charset="-128"/>
                <a:cs typeface="+mn-cs"/>
              </a:rPr>
              <a:t> 1:23,</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24</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…скорбей Христовых за Тело Его, которое есть Церковь».</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Он говорит на обычном, простом языке, что Церковь — это тело Христово. Поэтому, когда мы крестимся в тело Христа, то мы крестимся в церковь и становимся членами этого великого тела верующих. Ранняя Новозаветная церковь состояла из множества отдельных общин верующих. И в то же время, Новозаветная церковь была организацией и имела назначенное руководство, и действующие правила и порядок.</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пишет в 1 Коринфянам 4:17: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«...Я учу везде, во всякой церкви</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 каким был результат этой проповеди Евангелия?</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Деяния 16:5</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церкви утверждались верою и ежедневно увеличивались числом».</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Почему же церкви увеличивались так быстро?</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Деяния 2:47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«...Господь же ежедневно прилагал спасаемых к Церкви».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Принятие в церковное членство — это дверь к спасению. Новые общины называли церквами, но они были частью большей церковной организации, называемой Тело Христово, или Церковь Бога живого. Точно также и в наше время! Истинная Церковь Божья в последние дни будет организована таким же образом. Это будет всемирная организация поместных общин, которые гармонично трудятся вместе, провозглашая Евангелие всему миру под руководством тех, кто был назначен, как и Христос назначил апостолов быть лидерами Его ранней Церкви.</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У Бога всегда была Своя Церковь на земле. Мы читаем в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 7:38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«Это тот, который был в собрании в пустыне…».</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Фессалоникийцам 2:14</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 «Ибо вы, братия, сделались подражателями церквам Божиим во Христе Иисусе, находящимся в Иудее…».</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 жизни среднестатистического или обычного человека есть три дня, которые превосходят все остальные. Это день </a:t>
            </a:r>
            <a:r>
              <a:rPr lang="ru-RU" sz="1200" b="1" kern="1200" dirty="0" smtClean="0">
                <a:solidFill>
                  <a:schemeClr val="tx1"/>
                </a:solidFill>
                <a:latin typeface="Gill Sans" pitchFamily="1" charset="0"/>
                <a:ea typeface="ＭＳ Ｐゴシック" pitchFamily="1" charset="-128"/>
                <a:cs typeface="+mn-cs"/>
              </a:rPr>
              <a:t>рождения</a:t>
            </a:r>
            <a:r>
              <a:rPr lang="ru-RU" sz="1200" kern="1200" dirty="0" smtClean="0">
                <a:solidFill>
                  <a:schemeClr val="tx1"/>
                </a:solidFill>
                <a:latin typeface="Gill Sans" pitchFamily="1" charset="0"/>
                <a:ea typeface="ＭＳ Ｐゴシック" pitchFamily="1" charset="-128"/>
                <a:cs typeface="+mn-cs"/>
              </a:rPr>
              <a:t>, день </a:t>
            </a:r>
            <a:r>
              <a:rPr lang="ru-RU" sz="1200" b="1" kern="1200" dirty="0" smtClean="0">
                <a:solidFill>
                  <a:schemeClr val="tx1"/>
                </a:solidFill>
                <a:latin typeface="Gill Sans" pitchFamily="1" charset="0"/>
                <a:ea typeface="ＭＳ Ｐゴシック" pitchFamily="1" charset="-128"/>
                <a:cs typeface="+mn-cs"/>
              </a:rPr>
              <a:t>свадьбы</a:t>
            </a:r>
            <a:r>
              <a:rPr lang="ru-RU" sz="1200" kern="1200" dirty="0" smtClean="0">
                <a:solidFill>
                  <a:schemeClr val="tx1"/>
                </a:solidFill>
                <a:latin typeface="Gill Sans" pitchFamily="1" charset="0"/>
                <a:ea typeface="ＭＳ Ｐゴシック" pitchFamily="1" charset="-128"/>
                <a:cs typeface="+mn-cs"/>
              </a:rPr>
              <a:t>, и день </a:t>
            </a:r>
            <a:r>
              <a:rPr lang="ru-RU" sz="1200" b="1" kern="1200" dirty="0" smtClean="0">
                <a:solidFill>
                  <a:schemeClr val="tx1"/>
                </a:solidFill>
                <a:latin typeface="Gill Sans" pitchFamily="1" charset="0"/>
                <a:ea typeface="ＭＳ Ｐゴシック" pitchFamily="1" charset="-128"/>
                <a:cs typeface="+mn-cs"/>
              </a:rPr>
              <a:t>смерти</a:t>
            </a:r>
            <a:r>
              <a:rPr lang="ru-RU" sz="1200" kern="1200" dirty="0" smtClean="0">
                <a:solidFill>
                  <a:schemeClr val="tx1"/>
                </a:solidFill>
                <a:latin typeface="Gill Sans" pitchFamily="1" charset="0"/>
                <a:ea typeface="ＭＳ Ｐゴシック" pitchFamily="1" charset="-128"/>
                <a:cs typeface="+mn-cs"/>
              </a:rPr>
              <a:t>. Таинство крещения в духовном опыте верующего сопоставимо со всеми тремя событиями. Относительно двух из них, нам нечего особо добавить, кроме самого факта рождения и смерти. Но зато мы можем несколько пространней рассмотреть день свадьбы. </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Эти церкви были хорошо организованы.</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Деяниях 15:4 </a:t>
            </a:r>
          </a:p>
          <a:p>
            <a:r>
              <a:rPr lang="ru-RU" sz="1200" b="1" kern="1200" dirty="0" smtClean="0">
                <a:solidFill>
                  <a:schemeClr val="tx1"/>
                </a:solidFill>
                <a:latin typeface="Gill Sans" pitchFamily="1" charset="0"/>
                <a:ea typeface="ＭＳ Ｐゴシック" pitchFamily="1" charset="-128"/>
                <a:cs typeface="+mn-cs"/>
              </a:rPr>
              <a:t>«…Они были приняты церковью и Апостолами и пресвитерами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Ранняя церковь имела проповедников, учителей, дьяконов, пресвитеров, отдел </a:t>
            </a:r>
            <a:r>
              <a:rPr lang="ru-RU" sz="1200" kern="1200" dirty="0" err="1" smtClean="0">
                <a:solidFill>
                  <a:schemeClr val="tx1"/>
                </a:solidFill>
                <a:latin typeface="Gill Sans" pitchFamily="1" charset="0"/>
                <a:ea typeface="ＭＳ Ｐゴシック" pitchFamily="1" charset="-128"/>
                <a:cs typeface="+mn-cs"/>
              </a:rPr>
              <a:t>Тавифы</a:t>
            </a:r>
            <a:r>
              <a:rPr lang="ru-RU" sz="1200" kern="1200" dirty="0" smtClean="0">
                <a:solidFill>
                  <a:schemeClr val="tx1"/>
                </a:solidFill>
                <a:latin typeface="Gill Sans" pitchFamily="1" charset="0"/>
                <a:ea typeface="ＭＳ Ｐゴシック" pitchFamily="1" charset="-128"/>
                <a:cs typeface="+mn-cs"/>
              </a:rPr>
              <a:t> и т.д., как и сегодня.</a:t>
            </a:r>
          </a:p>
          <a:p>
            <a:r>
              <a:rPr lang="ru-RU" sz="1200" kern="1200" dirty="0" smtClean="0">
                <a:solidFill>
                  <a:schemeClr val="tx1"/>
                </a:solidFill>
                <a:latin typeface="Gill Sans" pitchFamily="1" charset="0"/>
                <a:ea typeface="ＭＳ Ｐゴシック" pitchFamily="1" charset="-128"/>
                <a:cs typeface="+mn-cs"/>
              </a:rPr>
              <a:t>Есть люди, которые говорят: «</a:t>
            </a:r>
            <a:r>
              <a:rPr lang="ru-RU" sz="1200" b="1" u="sng" kern="1200" dirty="0" smtClean="0">
                <a:solidFill>
                  <a:schemeClr val="tx1"/>
                </a:solidFill>
                <a:latin typeface="Gill Sans" pitchFamily="1" charset="0"/>
                <a:ea typeface="ＭＳ Ｐゴシック" pitchFamily="1" charset="-128"/>
                <a:cs typeface="+mn-cs"/>
              </a:rPr>
              <a:t>Я не присоединяюсь к церкви, потому что в церкви есть заблуждения».</a:t>
            </a:r>
            <a:r>
              <a:rPr lang="ru-RU" sz="1200" kern="1200" dirty="0" smtClean="0">
                <a:solidFill>
                  <a:schemeClr val="tx1"/>
                </a:solidFill>
                <a:latin typeface="Gill Sans" pitchFamily="1" charset="0"/>
                <a:ea typeface="ＭＳ Ｐゴシック" pitchFamily="1" charset="-128"/>
                <a:cs typeface="+mn-cs"/>
              </a:rPr>
              <a:t> Я согласен, я тоже не хотел бы быть членом церкви, которая учит тому, что противоречит Божьему Слову. Я не хотел бы стать частью такой Церкви и распространять лжеучение. Я ответственен перед Богом за свое влияние. Это единственная разумная причина, почему не стоит принадлежать к Церкви. Мы не должны быть связаны с Церковью, которая распространяет лжеучения. </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1 Тимофея 3:15</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Чтобы… ты знал, как должно поступать в доме Божием, который есть Церковь Бога живого, столп и утверждение истины</a:t>
            </a:r>
            <a:r>
              <a:rPr lang="ru-RU" sz="1200" kern="1200" dirty="0" smtClean="0">
                <a:solidFill>
                  <a:schemeClr val="tx1"/>
                </a:solidFill>
                <a:latin typeface="Gill Sans" pitchFamily="1" charset="0"/>
                <a:ea typeface="ＭＳ Ｐゴシック" pitchFamily="1" charset="-128"/>
                <a:cs typeface="+mn-cs"/>
              </a:rPr>
              <a:t>».</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Когда Иисус создал Церковь, Его намерением было, чтобы Церковь учила и защищала правду, а не изменяла ее. Истина вечна! Она неизменна! Никакая Церковь не имеет права изменить ни одно слово, стих или главу из Священного Писания. Библия должна оставаться такой, какой нам дал ее Бог, полным Словом Божьим, которому следует учить в наших церквях.</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Некоторые люди говорят:</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«Я не могу присоединиться к церкви, потому что у меня нет денег».</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Как печально, что церкви стали такими, что бедные в ней не находят свое место. Какая это прискорбная характеристика христианства в наше время. Друзья, в глазах Божьих богатые и бедные равны. В истинной Церкви Божьей богатые и бедные равны. Бог не взирает на лица.</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Бог дал справедливый и равноправный план поддержки Его Церкви.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В Книге пророка </a:t>
            </a:r>
            <a:r>
              <a:rPr lang="ru-RU" sz="1200" kern="1200" dirty="0" err="1" smtClean="0">
                <a:solidFill>
                  <a:schemeClr val="tx1"/>
                </a:solidFill>
                <a:latin typeface="Gill Sans" pitchFamily="1" charset="0"/>
                <a:ea typeface="ＭＳ Ｐゴシック" pitchFamily="1" charset="-128"/>
                <a:cs typeface="+mn-cs"/>
              </a:rPr>
              <a:t>Малахии</a:t>
            </a:r>
            <a:r>
              <a:rPr lang="ru-RU" sz="1200" kern="1200" dirty="0" smtClean="0">
                <a:solidFill>
                  <a:schemeClr val="tx1"/>
                </a:solidFill>
                <a:latin typeface="Gill Sans" pitchFamily="1" charset="0"/>
                <a:ea typeface="ＭＳ Ｐゴシック" pitchFamily="1" charset="-128"/>
                <a:cs typeface="+mn-cs"/>
              </a:rPr>
              <a:t> 3:10 сказано:</a:t>
            </a:r>
          </a:p>
          <a:p>
            <a:endParaRPr lang="ru-RU" sz="1200" b="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«Принесите все десятины в дом хранилища, чтобы в доме Моем была пища, и хотя в этом испытайте Меня…</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mn-cs"/>
              </a:rPr>
              <a:t>Малахия</a:t>
            </a:r>
            <a:r>
              <a:rPr lang="ru-RU" sz="1200" kern="1200" dirty="0" smtClean="0">
                <a:solidFill>
                  <a:schemeClr val="tx1"/>
                </a:solidFill>
                <a:latin typeface="Gill Sans" pitchFamily="1" charset="0"/>
                <a:ea typeface="ＭＳ Ｐゴシック" pitchFamily="1" charset="-128"/>
                <a:cs typeface="+mn-cs"/>
              </a:rPr>
              <a:t> 3:10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Не открою ли Я для вас отверстий небесных и не изолью ли на вас благословения до избытка?»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Если вы богаты, это означает, что вы принесете много в хранилище Бога. А если вы имеете малый заработок, то вы принесете немного, а если у вас нет ничего, то вы ничего не приносите. Разве можно придумать более справедливый план? Друзья, Бог обещал щедрые благословения, если мы будем верны в возвращении десятин и приношений Ему. Превыше всего желаю получить благословение Божие. И я уверен, что это и ваше желание тоже.</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Некоторые говорят: </a:t>
            </a:r>
          </a:p>
          <a:p>
            <a:r>
              <a:rPr lang="ru-RU" sz="1200" kern="1200" dirty="0" smtClean="0">
                <a:solidFill>
                  <a:schemeClr val="tx1"/>
                </a:solidFill>
                <a:latin typeface="Gill Sans" pitchFamily="1" charset="0"/>
                <a:ea typeface="ＭＳ Ｐゴシック" pitchFamily="1" charset="-128"/>
                <a:cs typeface="+mn-cs"/>
              </a:rPr>
              <a:t> </a:t>
            </a:r>
          </a:p>
          <a:p>
            <a:r>
              <a:rPr lang="ru-RU" sz="1200" b="1" u="sng" kern="1200" dirty="0" smtClean="0">
                <a:solidFill>
                  <a:schemeClr val="tx1"/>
                </a:solidFill>
                <a:latin typeface="Gill Sans" pitchFamily="1" charset="0"/>
                <a:ea typeface="ＭＳ Ｐゴシック" pitchFamily="1" charset="-128"/>
                <a:cs typeface="+mn-cs"/>
              </a:rPr>
              <a:t>«Я не могу присоединиться к церкви, потому что я еще не достоин».</a:t>
            </a:r>
            <a:endParaRPr lang="ru-RU" sz="1200" kern="1200" dirty="0" smtClean="0">
              <a:solidFill>
                <a:schemeClr val="tx1"/>
              </a:solidFill>
              <a:latin typeface="Gill Sans" pitchFamily="1" charset="0"/>
              <a:ea typeface="ＭＳ Ｐゴシック" pitchFamily="1" charset="-128"/>
              <a:cs typeface="+mn-cs"/>
            </a:endParaRPr>
          </a:p>
          <a:p>
            <a:r>
              <a:rPr lang="ru-RU" sz="1200" b="1" u="none" strike="noStrike"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Знаете ли вы кого-то, кто достаточно хорош, чтобы принадлежать к Церкви Божией? Те, кто так говорят, по крайней мере скромные, и понимают, что грешники. Они гораздо ближе к царству, чем те, кто говорит, что они не должны принадлежать к Церкви, потому что и так достаточно хороши. Удивительно видеть, сколько людей вполне довольны собой. Они лицемеры в высшей степени.</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сказал:</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Матфея 19:17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«...Никто не благ, как только один Бог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Никто и никогда не должен называть себя добрым. И чтобы присоединиться к Церкви, никто и никогда не должен ждать, пока станет достаточно хорошим. Это роковая ошибка! В Библии написано, что Иисус принимает и наиболее заинтересован в тех людях, которые не думают о себе, что они достаточно добрые и хорошие. </a:t>
            </a:r>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Иисус приглашает нас прийти таким, как мы есть. Мы можем придти к Нему со своими грехами и недостатками.</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a:t>
            </a:r>
            <a:r>
              <a:rPr lang="ru-RU" sz="1200" kern="1200" dirty="0" err="1" smtClean="0">
                <a:solidFill>
                  <a:schemeClr val="tx1"/>
                </a:solidFill>
                <a:latin typeface="Gill Sans" pitchFamily="1" charset="0"/>
                <a:ea typeface="ＭＳ Ｐゴシック" pitchFamily="1" charset="-128"/>
                <a:cs typeface="+mn-cs"/>
              </a:rPr>
              <a:t>Maтфея</a:t>
            </a:r>
            <a:r>
              <a:rPr lang="ru-RU" sz="1200" kern="1200" dirty="0" smtClean="0">
                <a:solidFill>
                  <a:schemeClr val="tx1"/>
                </a:solidFill>
                <a:latin typeface="Gill Sans" pitchFamily="1" charset="0"/>
                <a:ea typeface="ＭＳ Ｐゴシック" pitchFamily="1" charset="-128"/>
                <a:cs typeface="+mn-cs"/>
              </a:rPr>
              <a:t> 11:28</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«Придите ко Мне все </a:t>
            </a:r>
            <a:r>
              <a:rPr lang="ru-RU" sz="1200" b="1" kern="1200" dirty="0" err="1" smtClean="0">
                <a:solidFill>
                  <a:schemeClr val="tx1"/>
                </a:solidFill>
                <a:latin typeface="Gill Sans" pitchFamily="1" charset="0"/>
                <a:ea typeface="ＭＳ Ｐゴシック" pitchFamily="1" charset="-128"/>
                <a:cs typeface="+mn-cs"/>
              </a:rPr>
              <a:t>труждающиеся</a:t>
            </a:r>
            <a:r>
              <a:rPr lang="ru-RU" sz="1200" b="1" kern="1200" dirty="0" smtClean="0">
                <a:solidFill>
                  <a:schemeClr val="tx1"/>
                </a:solidFill>
                <a:latin typeface="Gill Sans" pitchFamily="1" charset="0"/>
                <a:ea typeface="ＭＳ Ｐゴシック" pitchFamily="1" charset="-128"/>
                <a:cs typeface="+mn-cs"/>
              </a:rPr>
              <a:t> и обремененные, и Я успокою вас»</a:t>
            </a:r>
            <a:r>
              <a:rPr lang="ru-RU" sz="1200" kern="1200" dirty="0" smtClean="0">
                <a:solidFill>
                  <a:schemeClr val="tx1"/>
                </a:solidFill>
                <a:latin typeface="Gill Sans" pitchFamily="1" charset="0"/>
                <a:ea typeface="ＭＳ Ｐゴシック" pitchFamily="1" charset="-128"/>
                <a:cs typeface="+mn-cs"/>
              </a:rPr>
              <a:t>.</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Иногда мы слышим:</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«Я не могу присоединиться к церкви, потому что там есть лицемеры».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Если послушать сказанному, то складывается впечатление, что большинство членов церкви лицемеры, а все кто не в Церкви очень добрые. Люди любят указывать на недостатки других, и перемывать их кости, как людоеды. А после этого сказать: «Я намного лучше, чем они». Мы признаем, что есть и лицемеры в Церкви. Это без сомнений. В притче о сеятеле, сеятель посеял доброе семя, но пока он спал, пришел враг и посеял плевелы. И как можно было это предотвратить?</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Евангелие от Матфея 13:30, 39</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Оставьте расти вместе то и другое до жатвы ... жатва есть кончина века...».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Не стоит оставаться в стороне от церкви только потому, что в ней есть лицемеры. Лицемеры есть в каждой организации. Это не должно препятствовать тем, кто пытается поступать правильно. Предположим, что мы живем во времена Иисуса и, просматривая церковные книги, увидели бы имена Иаков, Иоанн, Филипп. А чуть дальше имя — Иуда, на той же страничке! И мы заявляем: «Я не хочу принадлежать к этой церкви, потому что Иуда является ее членом». Если бы мы приняли такое решение, то сами исключили бы себя из списка спасенных. Быть рядом с Иисусом и быть под Его защитой и получить спасение, которое Он предлагает через Свою Церковь — это прекрасный опыт.</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Крещение символизирует духовный опыт, известный как новое рождение. Когда Никодим пришел к Иисусу ночью, он спросил: «Что мне делать, чтобы спастись?». Иисус ответил: «Должно тебе родиться свыше».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Иоанна 3:5</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«Иисус отвечал: истинно, истинно говорю тебе, если кто не родится от воды и Духа, не может войти в Царствие Божие».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Церемония крещения — это внешнее проявление духовного рождения человека. Заметьте, когда Никодим спросил, что делать, чтобы спастись, Иисус сказал: «должно тебе родиться от воды и Духа». Итак, мы не можем попасть на небо, если не родимся от воды и Духа. Это важно!</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Некоторые говорят: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«Я не присоединяюсь к церкви, потому что я не придаю этому значения».</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Промедление или пренебрежение будут одними из грехов, которые наполнять ад под завязку. В мире есть много добрых людей с благими намерениями, которые знают, что правильно, и они намерены когда-то так поступать, но не сейчас. Они всегда ищут более удобное время. Это одна из уловок сатаны, которую он так успешно использует. Чем дольше вы откладываете, тем легче становится со временем, пока не наступит день, и то что вам казалось когда-то важным, сейчас не важно вообще. Это состояние настоящей опасности. </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Бог говорит: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Евреям 2:3</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«То как мы избежим, </a:t>
            </a:r>
            <a:r>
              <a:rPr lang="ru-RU" sz="1200" b="1" kern="1200" dirty="0" err="1" smtClean="0">
                <a:solidFill>
                  <a:schemeClr val="tx1"/>
                </a:solidFill>
                <a:latin typeface="Gill Sans" pitchFamily="1" charset="0"/>
                <a:ea typeface="ＭＳ Ｐゴシック" pitchFamily="1" charset="-128"/>
                <a:cs typeface="+mn-cs"/>
              </a:rPr>
              <a:t>вознерадев</a:t>
            </a:r>
            <a:r>
              <a:rPr lang="ru-RU" sz="1200" b="1" kern="1200" dirty="0" smtClean="0">
                <a:solidFill>
                  <a:schemeClr val="tx1"/>
                </a:solidFill>
                <a:latin typeface="Gill Sans" pitchFamily="1" charset="0"/>
                <a:ea typeface="ＭＳ Ｐゴシック" pitchFamily="1" charset="-128"/>
                <a:cs typeface="+mn-cs"/>
              </a:rPr>
              <a:t> о </a:t>
            </a:r>
            <a:r>
              <a:rPr lang="ru-RU" sz="1200" b="1" kern="1200" dirty="0" err="1" smtClean="0">
                <a:solidFill>
                  <a:schemeClr val="tx1"/>
                </a:solidFill>
                <a:latin typeface="Gill Sans" pitchFamily="1" charset="0"/>
                <a:ea typeface="ＭＳ Ｐゴシック" pitchFamily="1" charset="-128"/>
                <a:cs typeface="+mn-cs"/>
              </a:rPr>
              <a:t>толиком</a:t>
            </a:r>
            <a:r>
              <a:rPr lang="ru-RU" sz="1200" b="1" kern="1200" dirty="0" smtClean="0">
                <a:solidFill>
                  <a:schemeClr val="tx1"/>
                </a:solidFill>
                <a:latin typeface="Gill Sans" pitchFamily="1" charset="0"/>
                <a:ea typeface="ＭＳ Ｐゴシック" pitchFamily="1" charset="-128"/>
                <a:cs typeface="+mn-cs"/>
              </a:rPr>
              <a:t> спасении...».</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Друзья, это вопрос, на который Сам Бог не может дать ответа. Нет для нас спасения, если мы им пренебрегаем. Современное человечество настолько поглощено заботами этой жизни и удовольствиями мира, что ему не остается времени задуматься о своем духовном спасении. Мир летит в безумном вихре суматохи, не оставляя и минуты на мысли о вечной жизни. Дорогие друзья, когда ваше имя прозвучит на Божьем суде, не придется ли Богу сказать: «Отойдите от Меня, Я никогда не знал вас»? Помните, что сейчас время спасения. Откликнетесь сейчас и отдайте свое сердце Иисусу. Сделайте это сейчас, пока дверь благодати еще открыта.</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Мне жаль людей, которые говорят:</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«Я не могу присоединиться к церкви, потому что мне стыдно быть ее членом».</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Многие из них поднялись так высоко в обществе и бизнесе, что утратили чувство духовного равновесия. Они не имеют никакого уважения к Церкви Божией. Некоторым стыдно из-за маленького здания или отсутствия великолепия храма, или стыдно, потому что члены не одеты по последней моде. Вполне возможно, что они стыдятся Иисуса. Друзья, если вы испытываете неловкость от принадлежности к Церкви, которая сохраняет заповеди Иисуса, то не стыдитесь ли в таком случае самого Иисуса. Иисус не стыдится быть с нами! Павел говорит, что Он не стыдится называть нас братьями. Разве это не замечательно? Иисус не стыдится называть нас братьями. Ему не стыдно, что мы объединились с Его Церковью, чтобы стать членами царской семьи.</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говорит в Послании к Римлянам 1:16</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«Ибо я не стыжусь благовествования Христова, потому что оно есть сила Божия ко спасению всякому верующему</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Во времена Павла христиан презирали и ненавидели. Я рад, что такому образованному, благородному и влиятельному человеку, как Павлу было не стыдно выйти перед всем миром и стать на сторону Христа и Его Церкви. Сегодня есть много, имеющих таланты и готовых посвятить все Иисусу и объединиться с Его Церковью.</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Существует много причин, почему люди не присоединяются к Церкви, но мы рассмотрим еще одну: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«Я не присоединяюсь к церкви, потому что по-моему мнению это не важно».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Одна женщина сказала: «Я не считаю, что обязательно принадлежать к Церкви. Я не воспринимаю принадлежность к организации». Церковь — это организация; у нее есть работники, место встреч, время для встреч, свои правила и порядки. Что в этом неправильного? Именно так организовал Свою Церковь Иисус. Я никогда не слышал, чтобы клубы или союзы были настолько организованными. Церковь — гораздо больше, чем рассеянные группы верующих. Она настоящая. Она — организация. Тело Христово организовано. Бог является автором порядка, а не беспорядка.</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Апостол Павел пишет</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Ефесянам 5:25</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«Мужья, любите своих жен, как и Христос возлюбил Церковь и предал Себя за нее».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Иисус возлюбил нас так сильно, что отдал Свою жизнь. Он также любит Церковь по той же замечательной причине. Он проявляет особою любовь к тем, кто откликается на Его любовь и принимает Его как своего личного Спасителя и следует с любовью по Его стопам, соблюдая все заповеди Его. Как кто-то может сказать, что принадлежность к Его Церкви не имеет значения. Церковь настолько важна, что Бог отдал Своего Единородного Сына, и Иисус любит Церковь превыше всего в этом мире. Друзья, я хочу быть членом Церкви, которую Иисус любит так сильно, а вы?</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Бог изображает Свою истинную Церковь как возвещающую Евангелие всему миру во время последних дней. Мы читаем в книге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Откровение 12:17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рассвирепел дракон на жену, и он пошел, чтобы вступить в брань с прочими от семени ее…</a:t>
            </a:r>
            <a:r>
              <a:rPr lang="ru-RU" sz="1200" kern="1200" dirty="0" smtClean="0">
                <a:solidFill>
                  <a:schemeClr val="tx1"/>
                </a:solidFill>
                <a:latin typeface="Gill Sans" pitchFamily="1" charset="0"/>
                <a:ea typeface="ＭＳ Ｐゴシック" pitchFamily="1" charset="-128"/>
                <a:cs typeface="+mn-cs"/>
              </a:rPr>
              <a:t> </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12:17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…сохраняющими заповеди Божии и имеющими свидетельство Иисуса Христа».</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Итак, церковь последнего времени будет церковью, которая соблюдает заповеди. Это включает и соблюдение седьмого дня, библейскую субботу. Друзья, это замечательно быть крещеным членом Церкви, которая изображена в книге Откровения 12:17. Помните, что суббота является знаком или печатью нашего освящения, и показывает, что мы желаем близких отношений с Господом Иисусом Христом. Помните, Иисус сказал: «Если вы любите Меня, соблюдите заповеди Мои». Если вы нашли Церковь, которая хранит заповеди Бога, признайте ее как остаток Божий или Церковью последних дней.</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19:10</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«…Свидетельство </a:t>
            </a:r>
            <a:r>
              <a:rPr lang="ru-RU" sz="1200" b="1" kern="1200" dirty="0" err="1" smtClean="0">
                <a:solidFill>
                  <a:schemeClr val="tx1"/>
                </a:solidFill>
                <a:latin typeface="Gill Sans" pitchFamily="1" charset="0"/>
                <a:ea typeface="ＭＳ Ｐゴシック" pitchFamily="1" charset="-128"/>
                <a:cs typeface="+mn-cs"/>
              </a:rPr>
              <a:t>Иисусово</a:t>
            </a:r>
            <a:r>
              <a:rPr lang="ru-RU" sz="1200" b="1" kern="1200" dirty="0" smtClean="0">
                <a:solidFill>
                  <a:schemeClr val="tx1"/>
                </a:solidFill>
                <a:latin typeface="Gill Sans" pitchFamily="1" charset="0"/>
                <a:ea typeface="ＭＳ Ｐゴシック" pitchFamily="1" charset="-128"/>
                <a:cs typeface="+mn-cs"/>
              </a:rPr>
              <a:t> есть дух пророчества».</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Истинная Божья церковь последних дней будет определена как та, которая соблюдает Его заповеди и имеет дар пророчества. Да, они будут знать и понимать великие пророчества Библии. Но более того, они будут обладать даром пророчества в их среде. Во всем мире вы найдете только одну церковь, которая претендует на то, что соблюдает заповеди и имеет дар пророчества! Это Церковь адвентистов седьмого дня. Мы узнали, что остаток Божий или Церковь последних дней — это Церковь, которая соблюдает заповеди и имеет дар пророчества. И это будет церковь, имеющая верующих во всем мире. </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Вот что Иисус сказал, что будет одним из знамений последних дней:</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Евангелие от Матфея 24:14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И проповедано будет сие Евангелие Царствия по всей вселенной, во свидетельство всем народам; и тогда придет конец»</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Итак, истинный народ Божий в последние дни будет соблюдать седьмой день, библейскую субботу и будет провозглашать вечное Евангелие во всем мире во свидетельство всем народам накануне возвращения Иисуса. Я бы, без сомнений, хотел быть крещенным и быть членом всемирного общества верующих, исполняющих волю Божью перед возвращением Иисуса, а вы?</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Крещение — подобно церемонии бракосочетания, которая объединяет нас со Христом. Мы читаем в Послании к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err="1" smtClean="0">
                <a:solidFill>
                  <a:schemeClr val="tx1"/>
                </a:solidFill>
                <a:latin typeface="Gill Sans" pitchFamily="1" charset="0"/>
                <a:ea typeface="ＭＳ Ｐゴシック" pitchFamily="1" charset="-128"/>
                <a:cs typeface="+mn-cs"/>
              </a:rPr>
              <a:t>Галатам</a:t>
            </a:r>
            <a:r>
              <a:rPr lang="ru-RU" sz="1200" kern="1200" dirty="0" smtClean="0">
                <a:solidFill>
                  <a:schemeClr val="tx1"/>
                </a:solidFill>
                <a:latin typeface="Gill Sans" pitchFamily="1" charset="0"/>
                <a:ea typeface="ＭＳ Ｐゴシック" pitchFamily="1" charset="-128"/>
                <a:cs typeface="+mn-cs"/>
              </a:rPr>
              <a:t> 3:27: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«Ибо все вы, во Христа крестившиеся, во Христа облеклись».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Итак, крещение — церемония, которая не только представляет наше новое рождение, но и нашу свадьбу со Христом. Вы не облеклись во Христа, если не было церемонии бракосочетания. Вы не в браке со Христом, если не были крещены. Поэтому</a:t>
            </a:r>
            <a:r>
              <a:rPr lang="en-US" sz="1200" kern="120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крещение представляет собой и рождение, и брак</a:t>
            </a:r>
            <a:r>
              <a:rPr lang="en-US" sz="1200" kern="1200" dirty="0" smtClean="0">
                <a:solidFill>
                  <a:schemeClr val="tx1"/>
                </a:solidFill>
                <a:latin typeface="Gill Sans" pitchFamily="1" charset="0"/>
                <a:ea typeface="ＭＳ Ｐゴシック" pitchFamily="1" charset="-128"/>
                <a:cs typeface="+mn-cs"/>
              </a:rPr>
              <a:t>.</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Кроме провозглашения Евангелие, которому учили Иисус и апостолы, которое включает в себя и соблюдение библейской субботы, Церковь последних дней, Церковь Божья также будет провозглашать особую весть предостережения, записанную в книге Откровения. Она будет провозглашать </a:t>
            </a:r>
            <a:r>
              <a:rPr lang="ru-RU" sz="1200" kern="1200" dirty="0" err="1" smtClean="0">
                <a:solidFill>
                  <a:schemeClr val="tx1"/>
                </a:solidFill>
                <a:latin typeface="Gill Sans" pitchFamily="1" charset="0"/>
                <a:ea typeface="ＭＳ Ｐゴシック" pitchFamily="1" charset="-128"/>
                <a:cs typeface="+mn-cs"/>
              </a:rPr>
              <a:t>трехангельскую</a:t>
            </a:r>
            <a:r>
              <a:rPr lang="ru-RU" sz="1200" kern="1200" dirty="0" smtClean="0">
                <a:solidFill>
                  <a:schemeClr val="tx1"/>
                </a:solidFill>
                <a:latin typeface="Gill Sans" pitchFamily="1" charset="0"/>
                <a:ea typeface="ＭＳ Ｐゴシック" pitchFamily="1" charset="-128"/>
                <a:cs typeface="+mn-cs"/>
              </a:rPr>
              <a:t> весть.</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Откровение 14:6,</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увидел я другого Ангела, летящего посреди неба, который имел вечное Евангелие, чтобы благовествовать живущим на земле…</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Grp="1" noRot="1" noChangeAspect="1" noChangeArrowheads="1" noTextEdit="1"/>
          </p:cNvSpPr>
          <p:nvPr>
            <p:ph type="sldImg"/>
          </p:nvPr>
        </p:nvSpPr>
        <p:spPr>
          <a:solidFill>
            <a:srgbClr val="FFFFFF"/>
          </a:solidFill>
          <a:ln/>
        </p:spPr>
      </p:sp>
      <p:sp>
        <p:nvSpPr>
          <p:cNvPr id="108547" name="Rectangle 2"/>
          <p:cNvSpPr>
            <a:spLocks noGrp="1" noChangeArrowheads="1"/>
          </p:cNvSpPr>
          <p:nvPr>
            <p:ph type="body" idx="1"/>
          </p:nvPr>
        </p:nvSpPr>
        <p:spPr>
          <a:noFill/>
          <a:ln/>
        </p:spPr>
        <p:txBody>
          <a:bodyPr/>
          <a:lstStyle/>
          <a:p>
            <a:r>
              <a:rPr lang="ru-RU" sz="1200" kern="1200" dirty="0" smtClean="0">
                <a:solidFill>
                  <a:schemeClr val="tx1"/>
                </a:solidFill>
                <a:latin typeface="Gill Sans" pitchFamily="1" charset="0"/>
                <a:ea typeface="ＭＳ Ｐゴシック" pitchFamily="1" charset="-128"/>
                <a:cs typeface="+mn-cs"/>
              </a:rPr>
              <a:t>Откровение 14:6,</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7</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всякому племени и колену, и языку и народу…»</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Заметьте, что кроме вечного Евангелия будет провозглашаться особая весть предостережения:</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 «Говорил он громким голосом: убойтесь Бога и воздайте Ему славу, </a:t>
            </a:r>
            <a:endParaRPr lang="en-US" sz="1400" b="1" dirty="0" smtClean="0">
              <a:latin typeface="Times" pitchFamily="1" charset="0"/>
              <a:cs typeface="Times" pitchFamily="1" charset="0"/>
              <a:sym typeface="Times" pitchFamily="1"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14:6,</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7</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ибо наступил час суда Его, и поклонитесь Сотворившему небо и землю, и море и источники вод».</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Церковь последних дней будет провозглашать весть о времени суда. </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Она должна была появиться во время завершения великого пророчества о 2300 днях, которое засвидетельствовало о начале следственного суда на небе. </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Сегодня мы провозглашаем весть предупреждения всему миру. Наступил час суда Его. И еще Церковь последнего времени будет призывать людей поклониться Богу, сотворившему небо, землю, море и источники вод. Людей в наше время призывают к этому через соблюдение седьмого дня библейской субботы, которая является памятником творения. Друзья, я бы, без сомнений, хотел быть крещенным и стать членом Церкви, которая провозглашает весть о часе суда и призывает людей поклониться истинному Богу, Создателю всего сущего, а вы?</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Прочитаем весть второго ангела:</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Откровение 14:8</a:t>
            </a:r>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другой Ангел следовал за ним, говоря: пал, пал Вавилон, город великий, потому что он яростным вином блуда своего напоил все народы».</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Друзья, вот поэтому мы уделяем так много времени, указывая на отступническое, падшее состояние христианского мира, и говорим о лжеучениях, которые не имеют оснований в Библии. Ложная система поклонения называется Вавилон, о которой звучит особая весть: «Пал, пал Вавилон… выйди от нее, народ Мой, чтобы не участвовать вам в грехах ее и не подвергнуться язвам ее». Я, без сомнений, хочу быть крещенным в Церкви, которая состоит из верующих, вышедших из Вавилона в безопасное место, а вы?</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Кроме этого, истинная церковь в последние дни также будет провозглашать весть третьего Ангела:</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Откровение 14:9,</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10</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«Третий Ангел последовал за ними, говоря громким голосом: кто поклоняется зверю и образу его и принимает начертание на чело свое…</a:t>
            </a:r>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14:9,</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10</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…или на руку свою тот будет пить вино ярости Божией, вино цельное, приготовленное в чаше гнева Его…</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14:9,</a:t>
            </a:r>
            <a:r>
              <a:rPr lang="ru-RU" sz="1200" kern="1200" baseline="0" dirty="0" smtClean="0">
                <a:solidFill>
                  <a:schemeClr val="tx1"/>
                </a:solidFill>
                <a:latin typeface="Gill Sans" pitchFamily="1" charset="0"/>
                <a:ea typeface="ＭＳ Ｐゴシック" pitchFamily="1" charset="-128"/>
                <a:cs typeface="+mn-cs"/>
              </a:rPr>
              <a:t> </a:t>
            </a:r>
            <a:r>
              <a:rPr lang="ru-RU" sz="1200" kern="1200" dirty="0" smtClean="0">
                <a:solidFill>
                  <a:schemeClr val="tx1"/>
                </a:solidFill>
                <a:latin typeface="Gill Sans" pitchFamily="1" charset="0"/>
                <a:ea typeface="ＭＳ Ｐゴシック" pitchFamily="1" charset="-128"/>
                <a:cs typeface="+mn-cs"/>
              </a:rPr>
              <a:t>10</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…и будет мучим в огне и сере пред святыми Ангелами и пред Агнцем».</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Друзья, вот почему мы уделяем много времени в этой серии встреч учению о звере и его начертании. Кроме Вечного Евангелия, эти три особых вести должны быть провозглашены жителям планеты Земля перед началом времени скорби. Удивительно, что в то же время, когда звучит предупреждение о начертании зверя, Бог запечатлевает Своих последователей, то есть ставит Свою печать на их челе. Друзья, я, без сомнений, хочу принять крещение и принадлежать к Церкви, которую Иисус запечатлевает через действие Святого Духа, а вы? Я хочу быть среди тех, кто получит эту печать, пройдет через время скорби и будет готов встретить Иисуса с миром, когда Он придет, а вы?</a:t>
            </a:r>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Grp="1" noRot="1" noChangeAspect="1" noChangeArrowheads="1" noTextEdit="1"/>
          </p:cNvSpPr>
          <p:nvPr>
            <p:ph type="sldImg"/>
          </p:nvPr>
        </p:nvSpPr>
        <p:spPr>
          <a:solidFill>
            <a:srgbClr val="FFFFFF"/>
          </a:solidFill>
          <a:ln/>
        </p:spPr>
      </p:sp>
      <p:sp>
        <p:nvSpPr>
          <p:cNvPr id="104451" name="Rectangle 2"/>
          <p:cNvSpPr>
            <a:spLocks noGrp="1" noChangeArrowheads="1"/>
          </p:cNvSpPr>
          <p:nvPr>
            <p:ph type="body" idx="1"/>
          </p:nvPr>
        </p:nvSpPr>
        <p:spPr>
          <a:noFill/>
          <a:ln/>
        </p:spPr>
        <p:txBody>
          <a:bodyPr/>
          <a:lstStyle/>
          <a:p>
            <a:pPr eaLnBrk="1" hangingPunct="1"/>
            <a:endParaRPr lang="en-US" sz="1400" dirty="0" smtClean="0">
              <a:latin typeface="Times New Roman" pitchFamily="1" charset="0"/>
              <a:cs typeface="Times" pitchFamily="1" charset="0"/>
              <a:sym typeface="Times New Roman" pitchFamily="1" charset="0"/>
            </a:endParaRPr>
          </a:p>
          <a:p>
            <a:r>
              <a:rPr lang="ru-RU" sz="1200" kern="1200" dirty="0" smtClean="0">
                <a:solidFill>
                  <a:schemeClr val="tx1"/>
                </a:solidFill>
                <a:latin typeface="Gill Sans" pitchFamily="1" charset="0"/>
                <a:ea typeface="ＭＳ Ｐゴシック" pitchFamily="1" charset="-128"/>
                <a:cs typeface="+mn-cs"/>
              </a:rPr>
              <a:t>Оно также представляет собой и смерть — третье знаменательное событие в жизни человека. Крещением верующий подтверждает, что он уверовал и принял истину, что Христос пострадал и умер лично за его грехи. Оно также символизирует смерть самого верующего для греха.</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Римлянам 6:3: </a:t>
            </a:r>
          </a:p>
          <a:p>
            <a:r>
              <a:rPr lang="ru-RU" sz="1200" kern="1200" dirty="0" smtClean="0">
                <a:solidFill>
                  <a:schemeClr val="tx1"/>
                </a:solidFill>
                <a:latin typeface="Gill Sans" pitchFamily="1" charset="0"/>
                <a:ea typeface="ＭＳ Ｐゴシック" pitchFamily="1" charset="-128"/>
                <a:cs typeface="+mn-cs"/>
              </a:rPr>
              <a:t>«</a:t>
            </a:r>
            <a:r>
              <a:rPr lang="ru-RU" sz="1200" b="1" kern="1200" dirty="0" smtClean="0">
                <a:solidFill>
                  <a:schemeClr val="tx1"/>
                </a:solidFill>
                <a:latin typeface="Gill Sans" pitchFamily="1" charset="0"/>
                <a:ea typeface="ＭＳ Ｐゴシック" pitchFamily="1" charset="-128"/>
                <a:cs typeface="+mn-cs"/>
              </a:rPr>
              <a:t>Неужели не знаете, что все мы, крестившиеся во Христа Иисуса, в смерть Его крестились?».</a:t>
            </a:r>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Крещение символизирует рождение, брак, и смерть. Оно символизирует наше новое рождение, наш бракосочетание со Христом и нашу смерть для греха. </a:t>
            </a:r>
            <a:endParaRPr lang="en-US" sz="1400" dirty="0" smtClean="0">
              <a:latin typeface="Times New Roman" pitchFamily="1" charset="0"/>
              <a:cs typeface="Times" pitchFamily="1" charset="0"/>
              <a:sym typeface="Times New Roman" pitchFamily="1" charset="0"/>
            </a:endParaRPr>
          </a:p>
          <a:p>
            <a:pPr eaLnBrk="1" hangingPunct="1"/>
            <a:endParaRPr lang="en-US" sz="1600" dirty="0" smtClean="0">
              <a:latin typeface="Lucida Grande" pitchFamily="1" charset="0"/>
              <a:sym typeface="Lucida Grande" pitchFamily="1"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Истинная Божья Церковь последних дней также будет провозглашать весть еще одного ангела, изображенного в </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Откровение 18:1-2</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«После сего я увидел иного Ангела, сходящего с неба…</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18:1-2</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a:t>
            </a:r>
            <a:r>
              <a:rPr lang="ru-RU" sz="1200" kern="1200" dirty="0" smtClean="0">
                <a:solidFill>
                  <a:schemeClr val="tx1"/>
                </a:solidFill>
                <a:latin typeface="Gill Sans" pitchFamily="1" charset="0"/>
                <a:ea typeface="ＭＳ Ｐゴシック" pitchFamily="1" charset="-128"/>
                <a:cs typeface="+mn-cs"/>
              </a:rPr>
              <a:t> </a:t>
            </a:r>
            <a:r>
              <a:rPr lang="ru-RU" sz="1200" b="1" kern="1200" dirty="0" smtClean="0">
                <a:solidFill>
                  <a:schemeClr val="tx1"/>
                </a:solidFill>
                <a:latin typeface="Gill Sans" pitchFamily="1" charset="0"/>
                <a:ea typeface="ＭＳ Ｐゴシック" pitchFamily="1" charset="-128"/>
                <a:cs typeface="+mn-cs"/>
              </a:rPr>
              <a:t>имеющего власть великую; земля осветилась от славы его. И воскликнул он сильно, громким голосом говоря: пал, пал Вавилон, </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Откровение 18:1-2</a:t>
            </a: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…великая блудница, сделался жилищем бесов и пристанищем всякому нечистому духу, пристанищем всякой нечистой и отвратительной птице …».</a:t>
            </a:r>
            <a:endParaRPr lang="ru-RU" sz="1200" kern="1200" dirty="0" smtClean="0">
              <a:solidFill>
                <a:schemeClr val="tx1"/>
              </a:solidFill>
              <a:latin typeface="Gill Sans" pitchFamily="1" charset="0"/>
              <a:ea typeface="ＭＳ Ｐゴシック" pitchFamily="1" charset="-128"/>
              <a:cs typeface="+mn-cs"/>
            </a:endParaRPr>
          </a:p>
          <a:p>
            <a:r>
              <a:rPr lang="ru-RU" sz="1200" b="1" kern="1200" dirty="0" smtClean="0">
                <a:solidFill>
                  <a:schemeClr val="tx1"/>
                </a:solidFill>
                <a:latin typeface="Gill Sans" pitchFamily="1" charset="0"/>
                <a:ea typeface="ＭＳ Ｐゴシック" pitchFamily="1" charset="-128"/>
                <a:cs typeface="+mn-cs"/>
              </a:rPr>
              <a:t> </a:t>
            </a:r>
            <a:endParaRPr lang="ru-RU" sz="1200" kern="1200" dirty="0" smtClean="0">
              <a:solidFill>
                <a:schemeClr val="tx1"/>
              </a:solidFill>
              <a:latin typeface="Gill Sans" pitchFamily="1" charset="0"/>
              <a:ea typeface="ＭＳ Ｐゴシック" pitchFamily="1" charset="-128"/>
              <a:cs typeface="+mn-cs"/>
            </a:endParaRPr>
          </a:p>
          <a:p>
            <a:r>
              <a:rPr lang="ru-RU" sz="1200" kern="1200" dirty="0" smtClean="0">
                <a:solidFill>
                  <a:schemeClr val="tx1"/>
                </a:solidFill>
                <a:latin typeface="Gill Sans" pitchFamily="1" charset="0"/>
                <a:ea typeface="ＭＳ Ｐゴシック" pitchFamily="1" charset="-128"/>
                <a:cs typeface="+mn-cs"/>
              </a:rPr>
              <a:t>Друзья, это нелегко говорить об ошибках и ложных учениях падших религиозных организаций в современном мире. Но это весть, которую мы должны озвучить, чтобы все дети Божьи услышали Его голос и вышли, пока не слишком поздно!</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Да, </a:t>
            </a:r>
            <a:r>
              <a:rPr lang="ru-RU" sz="1200" kern="1200" smtClean="0">
                <a:solidFill>
                  <a:schemeClr val="tx1"/>
                </a:solidFill>
                <a:latin typeface="Gill Sans" pitchFamily="1" charset="0"/>
                <a:ea typeface="ＭＳ Ｐゴシック" pitchFamily="1" charset="-128"/>
                <a:cs typeface="+mn-cs"/>
              </a:rPr>
              <a:t>истинная Церковь </a:t>
            </a:r>
            <a:r>
              <a:rPr lang="ru-RU" sz="1200" kern="1200" dirty="0" smtClean="0">
                <a:solidFill>
                  <a:schemeClr val="tx1"/>
                </a:solidFill>
                <a:latin typeface="Gill Sans" pitchFamily="1" charset="0"/>
                <a:ea typeface="ＭＳ Ｐゴシック" pitchFamily="1" charset="-128"/>
                <a:cs typeface="+mn-cs"/>
              </a:rPr>
              <a:t>последних дней будет не только провозглашать Его предостережения, но и предлагать Его приглашение.</a:t>
            </a:r>
          </a:p>
          <a:p>
            <a:r>
              <a:rPr lang="ru-RU" sz="1200" kern="1200" dirty="0" smtClean="0">
                <a:solidFill>
                  <a:schemeClr val="tx1"/>
                </a:solidFill>
                <a:latin typeface="Gill Sans" pitchFamily="1" charset="0"/>
                <a:ea typeface="ＭＳ Ｐゴシック" pitchFamily="1" charset="-128"/>
                <a:cs typeface="+mn-cs"/>
              </a:rPr>
              <a:t> </a:t>
            </a:r>
          </a:p>
          <a:p>
            <a:r>
              <a:rPr lang="ru-RU" sz="1200" kern="1200" dirty="0" smtClean="0">
                <a:solidFill>
                  <a:schemeClr val="tx1"/>
                </a:solidFill>
                <a:latin typeface="Gill Sans" pitchFamily="1" charset="0"/>
                <a:ea typeface="ＭＳ Ｐゴシック" pitchFamily="1" charset="-128"/>
                <a:cs typeface="+mn-cs"/>
              </a:rPr>
              <a:t> В Откровении 18:4, мы читаем: </a:t>
            </a:r>
          </a:p>
          <a:p>
            <a:r>
              <a:rPr lang="ru-RU" sz="1200" kern="1200" dirty="0" smtClean="0">
                <a:solidFill>
                  <a:schemeClr val="tx1"/>
                </a:solidFill>
                <a:latin typeface="Gill Sans" pitchFamily="1" charset="0"/>
                <a:ea typeface="ＭＳ Ｐゴシック" pitchFamily="1" charset="-128"/>
                <a:cs typeface="+mn-cs"/>
              </a:rPr>
              <a:t> </a:t>
            </a:r>
          </a:p>
          <a:p>
            <a:r>
              <a:rPr lang="ru-RU" sz="1200" b="1" kern="1200" dirty="0" smtClean="0">
                <a:solidFill>
                  <a:schemeClr val="tx1"/>
                </a:solidFill>
                <a:latin typeface="Gill Sans" pitchFamily="1" charset="0"/>
                <a:ea typeface="ＭＳ Ｐゴシック" pitchFamily="1" charset="-128"/>
                <a:cs typeface="+mn-cs"/>
              </a:rPr>
              <a:t>«И услышал я иной голос с неба, говорящий: выйди от нее, народ Мой, чтобы не участвовать вам в грехах ее и чтобы не подвергнуться язвам ее».</a:t>
            </a:r>
            <a:endParaRPr lang="ru-RU" sz="1200" kern="1200" dirty="0" smtClean="0">
              <a:solidFill>
                <a:schemeClr val="tx1"/>
              </a:solidFill>
              <a:latin typeface="Gill Sans" pitchFamily="1" charset="0"/>
              <a:ea typeface="ＭＳ Ｐゴシック" pitchFamily="1" charset="-128"/>
              <a:cs typeface="+mn-cs"/>
            </a:endParaRPr>
          </a:p>
          <a:p>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Мы изучили все признаки Божьей церкви остатка последних дней. Помните, что остаток — это последний оригинал. Говоря о истинной Церкви Божьей последних дней, описанной в книге Откровения, мы также сравнивали ее с ранней новозаветной Церковью. Это всемирное «тело» верующих, которые верят в вечное Евангелие, любят Господа Иисуса Христа, и готовятся к Его пришествию. Я хочу принять крещение и принадлежать к этой Церкви, а вы?</a:t>
            </a:r>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mn-cs"/>
              </a:rPr>
              <a:t>Мы должны быть готовы во всем, даже в соблюдении истинного дня Господня, седьмого дня субботы. Мы не только сами должны быть готовы к второму пришествию Христа, но и помочь другим приготовиться. Мы должны быть готовы провозгласить предупреждения и приглашение, так как они записаны в последней книге Библии, в книге Откровения. Кто из вас сегодня готов стать на путь с Иисусом и принять это важное решение принять крещение и стать частью Его Церкви? Если вы готовы, поднимитесь пожалуйста. Да благословит Бог каждого из вас!</a:t>
            </a:r>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smtClean="0">
                <a:solidFill>
                  <a:schemeClr val="tx1"/>
                </a:solidFill>
                <a:latin typeface="Gill Sans" pitchFamily="1" charset="0"/>
                <a:ea typeface="ＭＳ Ｐゴシック" pitchFamily="1" charset="-128"/>
                <a:cs typeface="+mn-cs"/>
              </a:rPr>
              <a:t>Призыв и молитва</a:t>
            </a:r>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Grp="1" noRot="1" noChangeAspect="1" noChangeArrowheads="1" noTextEdit="1"/>
          </p:cNvSpPr>
          <p:nvPr>
            <p:ph type="sldImg"/>
          </p:nvPr>
        </p:nvSpPr>
        <p:spPr>
          <a:solidFill>
            <a:srgbClr val="FFFFFF"/>
          </a:solidFill>
          <a:ln/>
        </p:spPr>
      </p:sp>
      <p:sp>
        <p:nvSpPr>
          <p:cNvPr id="105475"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ＭＳ Ｐゴシック" pitchFamily="1" charset="-128"/>
                <a:cs typeface="+mn-cs"/>
              </a:rPr>
              <a:t>Да, крещение — это очень важно! Иисус говорит что, когда мы крестимся — мы крестимся в Его смерть. Друзья, крещение должно быть очень важно, потому что Иисусу пришлось умереть, чтобы нас спасти. И написано в Евангелии, что мы крещены в Его смерть. Поэтому крещение должно быть очень важным, в противном случае оно не было установлено. Но, если кто-то думает, что некрещеный человек, несомненно, не будет спасен, я хочу сказать, что хотя крещение очень важно, есть и исключения. </a:t>
            </a:r>
            <a:endParaRPr lang="en-US" sz="1600" dirty="0" smtClean="0">
              <a:latin typeface="Lucida Grande" pitchFamily="1" charset="0"/>
              <a:sym typeface="Lucida Grande"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smtClean="0">
                <a:solidFill>
                  <a:srgbClr val="FFCC66"/>
                </a:solidFill>
                <a:latin typeface="Century Gothic" pitchFamily="1" charset="0"/>
                <a:sym typeface="Century Gothic" pitchFamily="1" charset="0"/>
              </a:rPr>
              <a:t>28:20</a:t>
            </a:r>
            <a:r>
              <a:rPr lang="en-US" sz="2300" b="1" dirty="0" smtClean="0">
                <a:solidFill>
                  <a:srgbClr val="FFCC66"/>
                </a:solidFill>
                <a:latin typeface="Century Gothic" pitchFamily="1" charset="0"/>
                <a:sym typeface="Century Gothic" pitchFamily="1" charset="0"/>
              </a:rPr>
              <a:t> </a:t>
            </a:r>
            <a:endParaRPr lang="en-US" sz="2700" b="1" dirty="0">
              <a:solidFill>
                <a:srgbClr val="FFCC66"/>
              </a:solidFill>
              <a:latin typeface="Century Gothic" pitchFamily="1" charset="0"/>
              <a:sym typeface="Century Gothic" pitchFamily="1" charset="0"/>
            </a:endParaRPr>
          </a:p>
        </p:txBody>
      </p:sp>
      <p:sp>
        <p:nvSpPr>
          <p:cNvPr id="15363" name="Rectangle 3"/>
          <p:cNvSpPr>
            <a:spLocks/>
          </p:cNvSpPr>
          <p:nvPr/>
        </p:nvSpPr>
        <p:spPr bwMode="auto">
          <a:xfrm>
            <a:off x="8078788" y="4783138"/>
            <a:ext cx="1316037" cy="4159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dirty="0">
                <a:solidFill>
                  <a:srgbClr val="FFCC66"/>
                </a:solidFill>
                <a:latin typeface="Century Gothic" pitchFamily="1" charset="0"/>
                <a:sym typeface="Century Gothic" pitchFamily="1" charset="0"/>
              </a:rPr>
              <a:t>Часть</a:t>
            </a:r>
            <a:r>
              <a:rPr lang="en-US" sz="2700" b="1" dirty="0">
                <a:solidFill>
                  <a:srgbClr val="FFCC66"/>
                </a:solidFill>
                <a:latin typeface="Century Gothic" pitchFamily="1" charset="0"/>
                <a:sym typeface="Century Gothic" pitchFamily="1" charset="0"/>
              </a:rPr>
              <a:t> </a:t>
            </a:r>
            <a:r>
              <a:rPr lang="ru-RU" sz="2700" b="1" dirty="0" smtClean="0">
                <a:solidFill>
                  <a:srgbClr val="FFCC66"/>
                </a:solidFill>
                <a:latin typeface="Century Gothic" pitchFamily="1" charset="0"/>
                <a:sym typeface="Century Gothic" pitchFamily="1" charset="0"/>
              </a:rPr>
              <a:t>8</a:t>
            </a:r>
            <a:endParaRPr lang="en-US" sz="2700" b="1" dirty="0">
              <a:solidFill>
                <a:srgbClr val="FFCC66"/>
              </a:solidFill>
              <a:latin typeface="Century Gothic" pitchFamily="1" charset="0"/>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dirty="0">
                <a:solidFill>
                  <a:srgbClr val="FF0000"/>
                </a:solidFill>
                <a:latin typeface="Times" pitchFamily="1" charset="0"/>
                <a:cs typeface="Times" pitchFamily="1" charset="0"/>
                <a:sym typeface="Times" pitchFamily="1" charset="0"/>
              </a:rPr>
              <a:t>для последнего </a:t>
            </a:r>
            <a:br>
              <a:rPr lang="ru-RU" sz="6000" dirty="0">
                <a:solidFill>
                  <a:srgbClr val="FF0000"/>
                </a:solidFill>
                <a:latin typeface="Times" pitchFamily="1" charset="0"/>
                <a:cs typeface="Times" pitchFamily="1" charset="0"/>
                <a:sym typeface="Times" pitchFamily="1" charset="0"/>
              </a:rPr>
            </a:br>
            <a:r>
              <a:rPr lang="ru-RU" sz="6000" dirty="0">
                <a:solidFill>
                  <a:srgbClr val="FF0000"/>
                </a:solidFill>
                <a:latin typeface="Times" pitchFamily="1" charset="0"/>
                <a:cs typeface="Times" pitchFamily="1" charset="0"/>
                <a:sym typeface="Times" pitchFamily="1" charset="0"/>
              </a:rPr>
              <a:t>времени</a:t>
            </a:r>
            <a:endParaRPr lang="en-US" sz="6000" dirty="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7651" name="Rectangle 2"/>
          <p:cNvSpPr>
            <a:spLocks/>
          </p:cNvSpPr>
          <p:nvPr/>
        </p:nvSpPr>
        <p:spPr bwMode="auto">
          <a:xfrm>
            <a:off x="3441700" y="838200"/>
            <a:ext cx="40767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16:16</a:t>
            </a:r>
          </a:p>
        </p:txBody>
      </p:sp>
      <p:sp>
        <p:nvSpPr>
          <p:cNvPr id="27652" name="Rectangle 3"/>
          <p:cNvSpPr>
            <a:spLocks/>
          </p:cNvSpPr>
          <p:nvPr/>
        </p:nvSpPr>
        <p:spPr bwMode="auto">
          <a:xfrm>
            <a:off x="3479800" y="2362200"/>
            <a:ext cx="6324600" cy="44196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Кто </a:t>
            </a:r>
            <a:r>
              <a:rPr lang="ru-RU" sz="4600" b="1" dirty="0">
                <a:solidFill>
                  <a:schemeClr val="tx1"/>
                </a:solidFill>
                <a:latin typeface="Century Gothic" pitchFamily="1" charset="0"/>
                <a:sym typeface="Century Gothic" pitchFamily="1" charset="0"/>
              </a:rPr>
              <a:t>будет веровать и креститься, спасен будет; </a:t>
            </a:r>
          </a:p>
          <a:p>
            <a:pPr algn="l">
              <a:lnSpc>
                <a:spcPct val="90000"/>
              </a:lnSpc>
            </a:pPr>
            <a:r>
              <a:rPr lang="ru-RU" sz="4600" b="1" dirty="0">
                <a:solidFill>
                  <a:schemeClr val="tx1"/>
                </a:solidFill>
                <a:latin typeface="Century Gothic" pitchFamily="1" charset="0"/>
                <a:sym typeface="Century Gothic" pitchFamily="1" charset="0"/>
              </a:rPr>
              <a:t>а кто не будет веровать, </a:t>
            </a:r>
          </a:p>
          <a:p>
            <a:pPr algn="l">
              <a:lnSpc>
                <a:spcPct val="90000"/>
              </a:lnSpc>
            </a:pPr>
            <a:r>
              <a:rPr lang="ru-RU" sz="4600" b="1" dirty="0">
                <a:solidFill>
                  <a:schemeClr val="tx1"/>
                </a:solidFill>
                <a:latin typeface="Century Gothic" pitchFamily="1" charset="0"/>
                <a:sym typeface="Century Gothic" pitchFamily="1" charset="0"/>
              </a:rPr>
              <a:t>осужден </a:t>
            </a:r>
            <a:r>
              <a:rPr lang="ru-RU" sz="4600" b="1" dirty="0" smtClean="0">
                <a:solidFill>
                  <a:schemeClr val="tx1"/>
                </a:solidFill>
                <a:latin typeface="Century Gothic" pitchFamily="1" charset="0"/>
                <a:sym typeface="Century Gothic" pitchFamily="1" charset="0"/>
              </a:rPr>
              <a:t>будет.</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3822700" y="2082800"/>
            <a:ext cx="63373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Многие </a:t>
            </a:r>
            <a:r>
              <a:rPr lang="ru-RU" sz="4600" b="1" dirty="0">
                <a:solidFill>
                  <a:schemeClr val="tx1"/>
                </a:solidFill>
                <a:latin typeface="Century Gothic" pitchFamily="1" charset="0"/>
                <a:sym typeface="Century Gothic" pitchFamily="1" charset="0"/>
              </a:rPr>
              <a:t>скажут Мне в тот день: </a:t>
            </a:r>
            <a:r>
              <a:rPr lang="ru-RU" sz="4600" b="1" dirty="0" smtClean="0">
                <a:solidFill>
                  <a:schemeClr val="tx1"/>
                </a:solidFill>
                <a:latin typeface="Century Gothic" pitchFamily="1" charset="0"/>
                <a:sym typeface="Century Gothic" pitchFamily="1" charset="0"/>
              </a:rPr>
              <a:t>„Господи</a:t>
            </a:r>
            <a:r>
              <a:rPr lang="ru-RU" sz="4600" b="1" dirty="0">
                <a:solidFill>
                  <a:schemeClr val="tx1"/>
                </a:solidFill>
                <a:latin typeface="Century Gothic" pitchFamily="1" charset="0"/>
                <a:sym typeface="Century Gothic" pitchFamily="1" charset="0"/>
              </a:rPr>
              <a:t>! Господи! не от Твоего ли</a:t>
            </a:r>
            <a:endParaRPr lang="en-US" sz="4600" b="1" dirty="0">
              <a:solidFill>
                <a:schemeClr val="tx1"/>
              </a:solidFill>
              <a:latin typeface="Century Gothic" pitchFamily="1" charset="0"/>
              <a:sym typeface="Century Gothic" pitchFamily="1" charset="0"/>
            </a:endParaRPr>
          </a:p>
        </p:txBody>
      </p:sp>
      <p:sp>
        <p:nvSpPr>
          <p:cNvPr id="28676" name="Rectangle 3"/>
          <p:cNvSpPr>
            <a:spLocks/>
          </p:cNvSpPr>
          <p:nvPr/>
        </p:nvSpPr>
        <p:spPr bwMode="auto">
          <a:xfrm>
            <a:off x="279400" y="4876800"/>
            <a:ext cx="10210800" cy="20701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имени мы пророчествовали? и не Твоим ли именем бесов изгоняли? и не Твоим ли именем многие чудеса творили</a:t>
            </a: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8677" name="Rectangle 4"/>
          <p:cNvSpPr>
            <a:spLocks/>
          </p:cNvSpPr>
          <p:nvPr/>
        </p:nvSpPr>
        <p:spPr bwMode="auto">
          <a:xfrm>
            <a:off x="4013200" y="838200"/>
            <a:ext cx="3733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7:22</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5753100" y="838200"/>
            <a:ext cx="37973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7:23</a:t>
            </a:r>
          </a:p>
        </p:txBody>
      </p:sp>
      <p:sp>
        <p:nvSpPr>
          <p:cNvPr id="29700" name="Rectangle 3"/>
          <p:cNvSpPr>
            <a:spLocks/>
          </p:cNvSpPr>
          <p:nvPr/>
        </p:nvSpPr>
        <p:spPr bwMode="auto">
          <a:xfrm>
            <a:off x="1117600" y="4572000"/>
            <a:ext cx="8356600" cy="2070100"/>
          </a:xfrm>
          <a:prstGeom prst="rect">
            <a:avLst/>
          </a:prstGeom>
          <a:noFill/>
          <a:ln w="12700">
            <a:noFill/>
            <a:miter lim="800000"/>
            <a:headEnd/>
            <a:tailEnd/>
          </a:ln>
        </p:spPr>
        <p:txBody>
          <a:bodyPr lIns="0" tIns="0" rIns="457200" bIns="0" anchor="ctr"/>
          <a:lstStyle/>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Я никогда не знал вас; отойдите от Меня, делающие беззаконие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2"/>
          <p:cNvSpPr>
            <a:spLocks/>
          </p:cNvSpPr>
          <p:nvPr/>
        </p:nvSpPr>
        <p:spPr bwMode="auto">
          <a:xfrm>
            <a:off x="4165600" y="2679700"/>
            <a:ext cx="5372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всякий, говорящий Мне:</a:t>
            </a:r>
            <a:endParaRPr lang="en-US" sz="4600" b="1" dirty="0">
              <a:solidFill>
                <a:schemeClr val="tx1"/>
              </a:solidFill>
              <a:latin typeface="Century Gothic" pitchFamily="1" charset="0"/>
              <a:sym typeface="Century Gothic" pitchFamily="1" charset="0"/>
            </a:endParaRPr>
          </a:p>
        </p:txBody>
      </p:sp>
      <p:sp>
        <p:nvSpPr>
          <p:cNvPr id="30724" name="Rectangle 3"/>
          <p:cNvSpPr>
            <a:spLocks/>
          </p:cNvSpPr>
          <p:nvPr/>
        </p:nvSpPr>
        <p:spPr bwMode="auto">
          <a:xfrm>
            <a:off x="889000" y="4191000"/>
            <a:ext cx="86360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„Господи</a:t>
            </a:r>
            <a:r>
              <a:rPr lang="ru-RU" sz="4600" b="1" dirty="0">
                <a:solidFill>
                  <a:schemeClr val="tx1"/>
                </a:solidFill>
                <a:latin typeface="Century Gothic" pitchFamily="1" charset="0"/>
                <a:sym typeface="Century Gothic" pitchFamily="1" charset="0"/>
              </a:rPr>
              <a:t>! Господи</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войдет в Царство Небесное, но исполняющий волю Отца Моего </a:t>
            </a:r>
            <a:r>
              <a:rPr lang="ru-RU" sz="4600" b="1" dirty="0" smtClean="0">
                <a:solidFill>
                  <a:schemeClr val="tx1"/>
                </a:solidFill>
                <a:latin typeface="Century Gothic" pitchFamily="1" charset="0"/>
                <a:sym typeface="Century Gothic" pitchFamily="1" charset="0"/>
              </a:rPr>
              <a:t>Небесного.</a:t>
            </a:r>
            <a:endParaRPr lang="en-US" sz="4600" b="1" dirty="0">
              <a:solidFill>
                <a:schemeClr val="tx1"/>
              </a:solidFill>
              <a:latin typeface="Century Gothic" pitchFamily="1" charset="0"/>
              <a:sym typeface="Century Gothic" pitchFamily="1" charset="0"/>
            </a:endParaRPr>
          </a:p>
        </p:txBody>
      </p:sp>
      <p:sp>
        <p:nvSpPr>
          <p:cNvPr id="30725" name="Rectangle 4"/>
          <p:cNvSpPr>
            <a:spLocks/>
          </p:cNvSpPr>
          <p:nvPr/>
        </p:nvSpPr>
        <p:spPr bwMode="auto">
          <a:xfrm>
            <a:off x="4318000" y="838200"/>
            <a:ext cx="3644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7:21</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5054600" y="838200"/>
            <a:ext cx="36830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1:9</a:t>
            </a:r>
          </a:p>
        </p:txBody>
      </p:sp>
      <p:sp>
        <p:nvSpPr>
          <p:cNvPr id="31748" name="Rectangle 3"/>
          <p:cNvSpPr>
            <a:spLocks/>
          </p:cNvSpPr>
          <p:nvPr/>
        </p:nvSpPr>
        <p:spPr bwMode="auto">
          <a:xfrm>
            <a:off x="4927600" y="3289300"/>
            <a:ext cx="49657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было в те дни, пришел</a:t>
            </a:r>
            <a:endParaRPr lang="en-US" sz="4600" b="1" dirty="0">
              <a:solidFill>
                <a:schemeClr val="tx1"/>
              </a:solidFill>
              <a:latin typeface="Century Gothic" pitchFamily="1" charset="0"/>
              <a:sym typeface="Century Gothic" pitchFamily="1" charset="0"/>
            </a:endParaRPr>
          </a:p>
        </p:txBody>
      </p:sp>
      <p:sp>
        <p:nvSpPr>
          <p:cNvPr id="31749" name="Rectangle 4"/>
          <p:cNvSpPr>
            <a:spLocks/>
          </p:cNvSpPr>
          <p:nvPr/>
        </p:nvSpPr>
        <p:spPr bwMode="auto">
          <a:xfrm>
            <a:off x="965200" y="4267200"/>
            <a:ext cx="84455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Иисус из </a:t>
            </a:r>
            <a:r>
              <a:rPr lang="ru-RU" sz="4600" b="1" dirty="0" err="1">
                <a:solidFill>
                  <a:schemeClr val="tx1"/>
                </a:solidFill>
                <a:latin typeface="Century Gothic" pitchFamily="1" charset="0"/>
                <a:sym typeface="Century Gothic" pitchFamily="1" charset="0"/>
              </a:rPr>
              <a:t>Назарета</a:t>
            </a:r>
            <a:r>
              <a:rPr lang="ru-RU" sz="4600" b="1" dirty="0">
                <a:solidFill>
                  <a:schemeClr val="tx1"/>
                </a:solidFill>
                <a:latin typeface="Century Gothic" pitchFamily="1" charset="0"/>
                <a:sym typeface="Century Gothic" pitchFamily="1" charset="0"/>
              </a:rPr>
              <a:t> </a:t>
            </a:r>
            <a:r>
              <a:rPr lang="ru-RU" sz="4600" b="1" dirty="0" err="1">
                <a:solidFill>
                  <a:schemeClr val="tx1"/>
                </a:solidFill>
                <a:latin typeface="Century Gothic" pitchFamily="1" charset="0"/>
                <a:sym typeface="Century Gothic" pitchFamily="1" charset="0"/>
              </a:rPr>
              <a:t>Галилейского</a:t>
            </a:r>
            <a:r>
              <a:rPr lang="ru-RU" sz="4600" b="1" dirty="0">
                <a:solidFill>
                  <a:schemeClr val="tx1"/>
                </a:solidFill>
                <a:latin typeface="Century Gothic" pitchFamily="1" charset="0"/>
                <a:sym typeface="Century Gothic" pitchFamily="1" charset="0"/>
              </a:rPr>
              <a:t> и крестился от Иоанна в </a:t>
            </a:r>
            <a:r>
              <a:rPr lang="ru-RU" sz="4600" b="1" dirty="0" smtClean="0">
                <a:solidFill>
                  <a:schemeClr val="tx1"/>
                </a:solidFill>
                <a:latin typeface="Century Gothic" pitchFamily="1" charset="0"/>
                <a:sym typeface="Century Gothic" pitchFamily="1" charset="0"/>
              </a:rPr>
              <a:t>Иордане.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2771" name="Rectangle 2"/>
          <p:cNvSpPr>
            <a:spLocks/>
          </p:cNvSpPr>
          <p:nvPr/>
        </p:nvSpPr>
        <p:spPr bwMode="auto">
          <a:xfrm>
            <a:off x="3708400" y="2768600"/>
            <a:ext cx="61341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когда выходил из воды, тотчас увидел Иоанн</a:t>
            </a:r>
            <a:endParaRPr lang="en-US" sz="4600" b="1" dirty="0">
              <a:solidFill>
                <a:schemeClr val="tx1"/>
              </a:solidFill>
              <a:latin typeface="Century Gothic" pitchFamily="1" charset="0"/>
              <a:sym typeface="Century Gothic" pitchFamily="1" charset="0"/>
            </a:endParaRPr>
          </a:p>
        </p:txBody>
      </p:sp>
      <p:sp>
        <p:nvSpPr>
          <p:cNvPr id="32772" name="Rectangle 3"/>
          <p:cNvSpPr>
            <a:spLocks/>
          </p:cNvSpPr>
          <p:nvPr/>
        </p:nvSpPr>
        <p:spPr bwMode="auto">
          <a:xfrm>
            <a:off x="1041400" y="5334000"/>
            <a:ext cx="8559800" cy="14351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разверзающиеся небеса и Духа, как голубя, сходящего на </a:t>
            </a:r>
            <a:r>
              <a:rPr lang="ru-RU" sz="4600" b="1" dirty="0" smtClean="0">
                <a:solidFill>
                  <a:schemeClr val="tx1"/>
                </a:solidFill>
                <a:latin typeface="Century Gothic" pitchFamily="1" charset="0"/>
                <a:sym typeface="Century Gothic" pitchFamily="1" charset="0"/>
              </a:rPr>
              <a:t>Него.</a:t>
            </a:r>
            <a:endParaRPr lang="en-US" sz="4600" b="1" dirty="0">
              <a:solidFill>
                <a:schemeClr val="tx1"/>
              </a:solidFill>
              <a:latin typeface="Century Gothic" pitchFamily="1" charset="0"/>
              <a:sym typeface="Century Gothic" pitchFamily="1" charset="0"/>
            </a:endParaRPr>
          </a:p>
        </p:txBody>
      </p:sp>
      <p:sp>
        <p:nvSpPr>
          <p:cNvPr id="32773" name="Rectangle 4"/>
          <p:cNvSpPr>
            <a:spLocks/>
          </p:cNvSpPr>
          <p:nvPr/>
        </p:nvSpPr>
        <p:spPr bwMode="auto">
          <a:xfrm>
            <a:off x="4089400" y="838200"/>
            <a:ext cx="4140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1:10</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
        <p:nvSpPr>
          <p:cNvPr id="16386" name="Rectangle 2"/>
          <p:cNvSpPr>
            <a:spLocks/>
          </p:cNvSpPr>
          <p:nvPr/>
        </p:nvSpPr>
        <p:spPr bwMode="auto">
          <a:xfrm>
            <a:off x="1047750" y="527050"/>
            <a:ext cx="8051800" cy="12319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endParaRPr lang="en-US" sz="2800" b="1" dirty="0">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3795" name="Rectangle 2"/>
          <p:cNvSpPr>
            <a:spLocks/>
          </p:cNvSpPr>
          <p:nvPr/>
        </p:nvSpPr>
        <p:spPr bwMode="auto">
          <a:xfrm>
            <a:off x="584200" y="4114800"/>
            <a:ext cx="92710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глас был с небес: </a:t>
            </a:r>
          </a:p>
          <a:p>
            <a:pPr algn="l">
              <a:lnSpc>
                <a:spcPct val="90000"/>
              </a:lnSpc>
            </a:pPr>
            <a:r>
              <a:rPr lang="ru-RU" sz="4600" b="1" dirty="0">
                <a:solidFill>
                  <a:schemeClr val="tx1"/>
                </a:solidFill>
                <a:latin typeface="Century Gothic" pitchFamily="1" charset="0"/>
                <a:sym typeface="Century Gothic" pitchFamily="1" charset="0"/>
              </a:rPr>
              <a:t>Ты Сын Мой возлюбленный, </a:t>
            </a:r>
          </a:p>
          <a:p>
            <a:pPr algn="l">
              <a:lnSpc>
                <a:spcPct val="90000"/>
              </a:lnSpc>
            </a:pPr>
            <a:r>
              <a:rPr lang="ru-RU" sz="4600" b="1" dirty="0">
                <a:solidFill>
                  <a:schemeClr val="tx1"/>
                </a:solidFill>
                <a:latin typeface="Century Gothic" pitchFamily="1" charset="0"/>
                <a:sym typeface="Century Gothic" pitchFamily="1" charset="0"/>
              </a:rPr>
              <a:t>в Котором Мое </a:t>
            </a:r>
            <a:r>
              <a:rPr lang="ru-RU" sz="4600" b="1" dirty="0" smtClean="0">
                <a:solidFill>
                  <a:schemeClr val="tx1"/>
                </a:solidFill>
                <a:latin typeface="Century Gothic" pitchFamily="1" charset="0"/>
                <a:sym typeface="Century Gothic" pitchFamily="1" charset="0"/>
              </a:rPr>
              <a:t>благоволение.</a:t>
            </a:r>
            <a:endParaRPr lang="en-US" sz="4600" b="1" dirty="0">
              <a:solidFill>
                <a:schemeClr val="tx1"/>
              </a:solidFill>
              <a:latin typeface="Century Gothic" pitchFamily="1" charset="0"/>
              <a:sym typeface="Century Gothic" pitchFamily="1" charset="0"/>
            </a:endParaRPr>
          </a:p>
        </p:txBody>
      </p:sp>
      <p:sp>
        <p:nvSpPr>
          <p:cNvPr id="33796" name="Rectangle 3"/>
          <p:cNvSpPr>
            <a:spLocks/>
          </p:cNvSpPr>
          <p:nvPr/>
        </p:nvSpPr>
        <p:spPr bwMode="auto">
          <a:xfrm>
            <a:off x="5054600" y="838200"/>
            <a:ext cx="3987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1:11</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4178300" y="304800"/>
            <a:ext cx="34163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Д-р Стэнли</a:t>
            </a:r>
            <a:endParaRPr lang="en-US" sz="3600" b="1" dirty="0">
              <a:solidFill>
                <a:schemeClr val="tx1"/>
              </a:solidFill>
              <a:latin typeface="Century Gothic" pitchFamily="1" charset="0"/>
              <a:sym typeface="Century Gothic" pitchFamily="1" charset="0"/>
            </a:endParaRPr>
          </a:p>
        </p:txBody>
      </p:sp>
      <p:sp>
        <p:nvSpPr>
          <p:cNvPr id="35844" name="Rectangle 3"/>
          <p:cNvSpPr>
            <a:spLocks/>
          </p:cNvSpPr>
          <p:nvPr/>
        </p:nvSpPr>
        <p:spPr bwMode="auto">
          <a:xfrm>
            <a:off x="508000" y="3733800"/>
            <a:ext cx="98552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течение более 13 веков практически повсеместным методом крещения был тот, который описан в Новом Завете</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 </a:t>
            </a:r>
            <a:r>
              <a:rPr lang="ru-RU" sz="4600" b="1" dirty="0" smtClean="0">
                <a:solidFill>
                  <a:schemeClr val="tx1"/>
                </a:solidFill>
                <a:latin typeface="Century Gothic" pitchFamily="1" charset="0"/>
                <a:sym typeface="Century Gothic" pitchFamily="1" charset="0"/>
              </a:rPr>
              <a:t>который…</a:t>
            </a:r>
            <a:endParaRPr lang="en-US" sz="4600" b="1" dirty="0">
              <a:solidFill>
                <a:schemeClr val="tx1"/>
              </a:solidFill>
              <a:latin typeface="Century Gothic" pitchFamily="1" charset="0"/>
              <a:sym typeface="Century Gothic" pitchFamily="1" charset="0"/>
            </a:endParaRPr>
          </a:p>
        </p:txBody>
      </p:sp>
      <p:sp>
        <p:nvSpPr>
          <p:cNvPr id="35845" name="Rectangle 4"/>
          <p:cNvSpPr>
            <a:spLocks/>
          </p:cNvSpPr>
          <p:nvPr/>
        </p:nvSpPr>
        <p:spPr bwMode="auto">
          <a:xfrm>
            <a:off x="4191000" y="1371600"/>
            <a:ext cx="5969000" cy="7874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Christian Institutions</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Христианские постановления,</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глава</a:t>
            </a:r>
            <a:r>
              <a:rPr lang="en-US" b="1" dirty="0" smtClean="0">
                <a:solidFill>
                  <a:schemeClr val="tx1"/>
                </a:solidFill>
                <a:latin typeface="Century Gothic" pitchFamily="1" charset="0"/>
                <a:sym typeface="Century Gothic" pitchFamily="1" charset="0"/>
              </a:rPr>
              <a:t> </a:t>
            </a:r>
            <a:r>
              <a:rPr lang="en-US" b="1" dirty="0">
                <a:solidFill>
                  <a:schemeClr val="tx1"/>
                </a:solidFill>
                <a:latin typeface="Century Gothic" pitchFamily="1" charset="0"/>
                <a:sym typeface="Century Gothic" pitchFamily="1" charset="0"/>
              </a:rPr>
              <a:t>1, </a:t>
            </a:r>
            <a:r>
              <a:rPr lang="ru-RU" b="1" dirty="0" smtClean="0">
                <a:solidFill>
                  <a:schemeClr val="tx1"/>
                </a:solidFill>
                <a:latin typeface="Century Gothic" pitchFamily="1" charset="0"/>
                <a:sym typeface="Century Gothic" pitchFamily="1" charset="0"/>
              </a:rPr>
              <a:t>абзац</a:t>
            </a:r>
            <a:r>
              <a:rPr lang="en-US" b="1" dirty="0" smtClean="0">
                <a:solidFill>
                  <a:schemeClr val="tx1"/>
                </a:solidFill>
                <a:latin typeface="Century Gothic" pitchFamily="1" charset="0"/>
                <a:sym typeface="Century Gothic" pitchFamily="1" charset="0"/>
              </a:rPr>
              <a:t> </a:t>
            </a:r>
            <a:r>
              <a:rPr lang="en-US" b="1" dirty="0">
                <a:solidFill>
                  <a:schemeClr val="tx1"/>
                </a:solidFill>
                <a:latin typeface="Century Gothic" pitchFamily="1" charset="0"/>
                <a:sym typeface="Century Gothic" pitchFamily="1" charset="0"/>
              </a:rPr>
              <a:t>2</a:t>
            </a:r>
            <a:r>
              <a:rPr lang="ru-RU" b="1" dirty="0">
                <a:solidFill>
                  <a:schemeClr val="tx1"/>
                </a:solidFill>
                <a:latin typeface="Century Gothic" pitchFamily="1" charset="0"/>
                <a:sym typeface="Century Gothic" pitchFamily="1" charset="0"/>
              </a:rPr>
              <a:t>,</a:t>
            </a:r>
            <a:r>
              <a:rPr lang="en-US" b="1" dirty="0">
                <a:solidFill>
                  <a:schemeClr val="tx1"/>
                </a:solidFill>
                <a:latin typeface="Century Gothic" pitchFamily="1" charset="0"/>
                <a:sym typeface="Century Gothic" pitchFamily="1" charset="0"/>
              </a:rPr>
              <a:t> </a:t>
            </a:r>
            <a:r>
              <a:rPr lang="ru-RU" b="1" dirty="0" smtClean="0">
                <a:solidFill>
                  <a:schemeClr val="tx1"/>
                </a:solidFill>
                <a:latin typeface="Century Gothic" pitchFamily="1" charset="0"/>
                <a:sym typeface="Century Gothic" pitchFamily="1" charset="0"/>
              </a:rPr>
              <a:t>с. </a:t>
            </a:r>
            <a:r>
              <a:rPr lang="en-US" b="1" dirty="0">
                <a:solidFill>
                  <a:schemeClr val="tx1"/>
                </a:solidFill>
                <a:latin typeface="Century Gothic" pitchFamily="1" charset="0"/>
                <a:sym typeface="Century Gothic" pitchFamily="1" charset="0"/>
              </a:rPr>
              <a:t>19.</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6867" name="Rectangle 2"/>
          <p:cNvSpPr>
            <a:spLocks/>
          </p:cNvSpPr>
          <p:nvPr/>
        </p:nvSpPr>
        <p:spPr bwMode="auto">
          <a:xfrm>
            <a:off x="812800" y="3733800"/>
            <a:ext cx="8991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…означал </a:t>
            </a:r>
            <a:r>
              <a:rPr lang="ru-RU" sz="4600" b="1" dirty="0">
                <a:solidFill>
                  <a:schemeClr val="tx1"/>
                </a:solidFill>
                <a:latin typeface="Century Gothic" pitchFamily="1" charset="0"/>
                <a:sym typeface="Century Gothic" pitchFamily="1" charset="0"/>
              </a:rPr>
              <a:t>то, что само слово </a:t>
            </a: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крещение</a:t>
            </a:r>
            <a:r>
              <a:rPr lang="en-US"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означает: </a:t>
            </a:r>
            <a:r>
              <a:rPr lang="ru-RU" sz="4600" b="1" dirty="0" err="1">
                <a:solidFill>
                  <a:schemeClr val="tx1"/>
                </a:solidFill>
                <a:latin typeface="Century Gothic" pitchFamily="1" charset="0"/>
                <a:sym typeface="Century Gothic" pitchFamily="1" charset="0"/>
              </a:rPr>
              <a:t>крещаемых</a:t>
            </a:r>
            <a:r>
              <a:rPr lang="ru-RU" sz="4600" b="1" dirty="0">
                <a:solidFill>
                  <a:schemeClr val="tx1"/>
                </a:solidFill>
                <a:latin typeface="Century Gothic" pitchFamily="1" charset="0"/>
                <a:sym typeface="Century Gothic" pitchFamily="1" charset="0"/>
              </a:rPr>
              <a:t> погружали, окунали, опускали под </a:t>
            </a:r>
            <a:r>
              <a:rPr lang="ru-RU" sz="4600" b="1" dirty="0" smtClean="0">
                <a:solidFill>
                  <a:schemeClr val="tx1"/>
                </a:solidFill>
                <a:latin typeface="Century Gothic" pitchFamily="1" charset="0"/>
                <a:sym typeface="Century Gothic" pitchFamily="1" charset="0"/>
              </a:rPr>
              <a:t>воду.</a:t>
            </a:r>
            <a:endParaRPr lang="en-US" sz="4600" b="1" dirty="0">
              <a:solidFill>
                <a:schemeClr val="tx1"/>
              </a:solidFill>
              <a:latin typeface="Century Gothic" pitchFamily="1" charset="0"/>
              <a:sym typeface="Century Gothic" pitchFamily="1" charset="0"/>
            </a:endParaRPr>
          </a:p>
        </p:txBody>
      </p:sp>
      <p:sp>
        <p:nvSpPr>
          <p:cNvPr id="6" name="Rectangle 2"/>
          <p:cNvSpPr>
            <a:spLocks/>
          </p:cNvSpPr>
          <p:nvPr/>
        </p:nvSpPr>
        <p:spPr bwMode="auto">
          <a:xfrm>
            <a:off x="4178300" y="304800"/>
            <a:ext cx="37211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Д-р Стэнли</a:t>
            </a:r>
            <a:endParaRPr lang="en-US" sz="3600" b="1" dirty="0">
              <a:solidFill>
                <a:schemeClr val="tx1"/>
              </a:solidFill>
              <a:latin typeface="Century Gothic" pitchFamily="1" charset="0"/>
              <a:sym typeface="Century Gothic" pitchFamily="1" charset="0"/>
            </a:endParaRPr>
          </a:p>
        </p:txBody>
      </p:sp>
      <p:sp>
        <p:nvSpPr>
          <p:cNvPr id="7" name="Rectangle 4"/>
          <p:cNvSpPr>
            <a:spLocks/>
          </p:cNvSpPr>
          <p:nvPr/>
        </p:nvSpPr>
        <p:spPr bwMode="auto">
          <a:xfrm>
            <a:off x="4191000" y="1371600"/>
            <a:ext cx="5969000" cy="7874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Christian Institutions</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Христианские постановления,</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глава</a:t>
            </a:r>
            <a:r>
              <a:rPr lang="en-US" b="1" dirty="0" smtClean="0">
                <a:solidFill>
                  <a:schemeClr val="tx1"/>
                </a:solidFill>
                <a:latin typeface="Century Gothic" pitchFamily="1" charset="0"/>
                <a:sym typeface="Century Gothic" pitchFamily="1" charset="0"/>
              </a:rPr>
              <a:t> </a:t>
            </a:r>
            <a:r>
              <a:rPr lang="en-US" b="1" dirty="0">
                <a:solidFill>
                  <a:schemeClr val="tx1"/>
                </a:solidFill>
                <a:latin typeface="Century Gothic" pitchFamily="1" charset="0"/>
                <a:sym typeface="Century Gothic" pitchFamily="1" charset="0"/>
              </a:rPr>
              <a:t>1, </a:t>
            </a:r>
            <a:r>
              <a:rPr lang="ru-RU" b="1" dirty="0" smtClean="0">
                <a:solidFill>
                  <a:schemeClr val="tx1"/>
                </a:solidFill>
                <a:latin typeface="Century Gothic" pitchFamily="1" charset="0"/>
                <a:sym typeface="Century Gothic" pitchFamily="1" charset="0"/>
              </a:rPr>
              <a:t>абзац</a:t>
            </a:r>
            <a:r>
              <a:rPr lang="en-US" b="1" dirty="0" smtClean="0">
                <a:solidFill>
                  <a:schemeClr val="tx1"/>
                </a:solidFill>
                <a:latin typeface="Century Gothic" pitchFamily="1" charset="0"/>
                <a:sym typeface="Century Gothic" pitchFamily="1" charset="0"/>
              </a:rPr>
              <a:t> </a:t>
            </a:r>
            <a:r>
              <a:rPr lang="en-US" b="1" dirty="0">
                <a:solidFill>
                  <a:schemeClr val="tx1"/>
                </a:solidFill>
                <a:latin typeface="Century Gothic" pitchFamily="1" charset="0"/>
                <a:sym typeface="Century Gothic" pitchFamily="1" charset="0"/>
              </a:rPr>
              <a:t>2</a:t>
            </a:r>
            <a:r>
              <a:rPr lang="ru-RU" b="1" dirty="0">
                <a:solidFill>
                  <a:schemeClr val="tx1"/>
                </a:solidFill>
                <a:latin typeface="Century Gothic" pitchFamily="1" charset="0"/>
                <a:sym typeface="Century Gothic" pitchFamily="1" charset="0"/>
              </a:rPr>
              <a:t>,</a:t>
            </a:r>
            <a:r>
              <a:rPr lang="en-US" b="1" dirty="0">
                <a:solidFill>
                  <a:schemeClr val="tx1"/>
                </a:solidFill>
                <a:latin typeface="Century Gothic" pitchFamily="1" charset="0"/>
                <a:sym typeface="Century Gothic" pitchFamily="1" charset="0"/>
              </a:rPr>
              <a:t> </a:t>
            </a:r>
            <a:r>
              <a:rPr lang="ru-RU" b="1" dirty="0" smtClean="0">
                <a:solidFill>
                  <a:schemeClr val="tx1"/>
                </a:solidFill>
                <a:latin typeface="Century Gothic" pitchFamily="1" charset="0"/>
                <a:sym typeface="Century Gothic" pitchFamily="1" charset="0"/>
              </a:rPr>
              <a:t>с. </a:t>
            </a:r>
            <a:r>
              <a:rPr lang="en-US" b="1" dirty="0">
                <a:solidFill>
                  <a:schemeClr val="tx1"/>
                </a:solidFill>
                <a:latin typeface="Century Gothic" pitchFamily="1" charset="0"/>
                <a:sym typeface="Century Gothic" pitchFamily="1" charset="0"/>
              </a:rPr>
              <a:t>19.</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4978400" y="838200"/>
            <a:ext cx="47498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8:36, 37</a:t>
            </a:r>
          </a:p>
        </p:txBody>
      </p:sp>
      <p:sp>
        <p:nvSpPr>
          <p:cNvPr id="37892" name="Rectangle 3"/>
          <p:cNvSpPr>
            <a:spLocks/>
          </p:cNvSpPr>
          <p:nvPr/>
        </p:nvSpPr>
        <p:spPr bwMode="auto">
          <a:xfrm>
            <a:off x="4851400" y="2514600"/>
            <a:ext cx="53086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…Они </a:t>
            </a:r>
            <a:r>
              <a:rPr lang="ru-RU" sz="4600" b="1" dirty="0">
                <a:solidFill>
                  <a:schemeClr val="tx1"/>
                </a:solidFill>
                <a:latin typeface="Century Gothic" pitchFamily="1" charset="0"/>
                <a:sym typeface="Century Gothic" pitchFamily="1" charset="0"/>
              </a:rPr>
              <a:t>приехали к воде; и евнух </a:t>
            </a:r>
            <a:endParaRPr lang="en-US" sz="4600" b="1" dirty="0">
              <a:solidFill>
                <a:schemeClr val="tx1"/>
              </a:solidFill>
              <a:latin typeface="Century Gothic" pitchFamily="1" charset="0"/>
              <a:sym typeface="Century Gothic" pitchFamily="1" charset="0"/>
            </a:endParaRPr>
          </a:p>
        </p:txBody>
      </p:sp>
      <p:sp>
        <p:nvSpPr>
          <p:cNvPr id="37893" name="Rectangle 4"/>
          <p:cNvSpPr>
            <a:spLocks/>
          </p:cNvSpPr>
          <p:nvPr/>
        </p:nvSpPr>
        <p:spPr bwMode="auto">
          <a:xfrm>
            <a:off x="1104900" y="3657600"/>
            <a:ext cx="9055100" cy="29464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сказал: вот вода; что препятствует мне креститься? Филипп же сказал ему:</a:t>
            </a:r>
            <a:r>
              <a:rPr lang="en-US" sz="4600" b="1" dirty="0">
                <a:solidFill>
                  <a:schemeClr val="tx1"/>
                </a:solidFill>
                <a:latin typeface="Century Gothic" pitchFamily="1" charset="0"/>
                <a:sym typeface="Century Gothic" pitchFamily="1" charset="0"/>
              </a:rPr>
              <a:t>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8915" name="Rectangle 3"/>
          <p:cNvSpPr>
            <a:spLocks/>
          </p:cNvSpPr>
          <p:nvPr/>
        </p:nvSpPr>
        <p:spPr bwMode="auto">
          <a:xfrm>
            <a:off x="965200" y="3962400"/>
            <a:ext cx="86614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веруешь от всего сердца, можно. Он сказал в ответ: верую, что Иисус Христос есть Сын </a:t>
            </a:r>
            <a:r>
              <a:rPr lang="ru-RU" sz="4600" b="1" dirty="0" smtClean="0">
                <a:solidFill>
                  <a:schemeClr val="tx1"/>
                </a:solidFill>
                <a:latin typeface="Century Gothic" pitchFamily="1" charset="0"/>
                <a:sym typeface="Century Gothic" pitchFamily="1" charset="0"/>
              </a:rPr>
              <a:t>Божий.</a:t>
            </a:r>
            <a:endParaRPr lang="en-US" sz="4600" b="1" dirty="0">
              <a:solidFill>
                <a:schemeClr val="tx1"/>
              </a:solidFill>
              <a:latin typeface="Century Gothic" pitchFamily="1" charset="0"/>
              <a:sym typeface="Century Gothic" pitchFamily="1" charset="0"/>
            </a:endParaRPr>
          </a:p>
        </p:txBody>
      </p:sp>
      <p:sp>
        <p:nvSpPr>
          <p:cNvPr id="38916" name="Rectangle 4"/>
          <p:cNvSpPr>
            <a:spLocks/>
          </p:cNvSpPr>
          <p:nvPr/>
        </p:nvSpPr>
        <p:spPr bwMode="auto">
          <a:xfrm>
            <a:off x="4978400" y="838200"/>
            <a:ext cx="4521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8:36, 37</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9939" name="Rectangle 2"/>
          <p:cNvSpPr>
            <a:spLocks/>
          </p:cNvSpPr>
          <p:nvPr/>
        </p:nvSpPr>
        <p:spPr bwMode="auto">
          <a:xfrm>
            <a:off x="4813300" y="3594100"/>
            <a:ext cx="53467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приказал остановить его</a:t>
            </a:r>
            <a:endParaRPr lang="en-US" sz="4600" b="1" dirty="0">
              <a:solidFill>
                <a:schemeClr val="tx1"/>
              </a:solidFill>
              <a:latin typeface="Century Gothic" pitchFamily="1" charset="0"/>
              <a:sym typeface="Century Gothic" pitchFamily="1" charset="0"/>
            </a:endParaRPr>
          </a:p>
        </p:txBody>
      </p:sp>
      <p:sp>
        <p:nvSpPr>
          <p:cNvPr id="39940" name="Rectangle 3"/>
          <p:cNvSpPr>
            <a:spLocks/>
          </p:cNvSpPr>
          <p:nvPr/>
        </p:nvSpPr>
        <p:spPr bwMode="auto">
          <a:xfrm>
            <a:off x="889000" y="4521200"/>
            <a:ext cx="88773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колесницу, и сошли оба в воду, Филипп и евнух; и </a:t>
            </a:r>
            <a:r>
              <a:rPr lang="ru-RU" sz="4600" b="1" dirty="0" smtClean="0">
                <a:solidFill>
                  <a:schemeClr val="tx1"/>
                </a:solidFill>
                <a:latin typeface="Century Gothic" pitchFamily="1" charset="0"/>
                <a:sym typeface="Century Gothic" pitchFamily="1" charset="0"/>
              </a:rPr>
              <a:t>крестил.</a:t>
            </a:r>
            <a:endParaRPr lang="en-US" sz="4600" b="1" dirty="0">
              <a:solidFill>
                <a:schemeClr val="tx1"/>
              </a:solidFill>
              <a:latin typeface="Century Gothic" pitchFamily="1" charset="0"/>
              <a:sym typeface="Century Gothic" pitchFamily="1" charset="0"/>
            </a:endParaRPr>
          </a:p>
        </p:txBody>
      </p:sp>
      <p:sp>
        <p:nvSpPr>
          <p:cNvPr id="39941" name="Rectangle 4"/>
          <p:cNvSpPr>
            <a:spLocks/>
          </p:cNvSpPr>
          <p:nvPr/>
        </p:nvSpPr>
        <p:spPr bwMode="auto">
          <a:xfrm>
            <a:off x="4978400" y="838200"/>
            <a:ext cx="4191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8:3</a:t>
            </a:r>
            <a:r>
              <a:rPr lang="ru-RU" sz="3600" b="1">
                <a:solidFill>
                  <a:schemeClr val="tx1"/>
                </a:solidFill>
                <a:latin typeface="Century Gothic" pitchFamily="1" charset="0"/>
                <a:sym typeface="Century Gothic" pitchFamily="1" charset="0"/>
              </a:rPr>
              <a:t>8</a:t>
            </a:r>
            <a:endParaRPr lang="en-US" sz="3600" b="1">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4572000" y="838200"/>
            <a:ext cx="4432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Колоссянам</a:t>
            </a:r>
            <a:r>
              <a:rPr lang="en-US" sz="3600" b="1">
                <a:solidFill>
                  <a:schemeClr val="tx1"/>
                </a:solidFill>
                <a:latin typeface="Century Gothic" pitchFamily="1" charset="0"/>
                <a:sym typeface="Century Gothic" pitchFamily="1" charset="0"/>
              </a:rPr>
              <a:t> 2:12</a:t>
            </a:r>
          </a:p>
        </p:txBody>
      </p:sp>
      <p:sp>
        <p:nvSpPr>
          <p:cNvPr id="40964" name="Rectangle 3"/>
          <p:cNvSpPr>
            <a:spLocks/>
          </p:cNvSpPr>
          <p:nvPr/>
        </p:nvSpPr>
        <p:spPr bwMode="auto">
          <a:xfrm>
            <a:off x="4394200" y="3213100"/>
            <a:ext cx="5765800" cy="9779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Быв </a:t>
            </a:r>
            <a:r>
              <a:rPr lang="ru-RU" sz="4600" b="1" dirty="0">
                <a:solidFill>
                  <a:schemeClr val="tx1"/>
                </a:solidFill>
                <a:latin typeface="Century Gothic" pitchFamily="1" charset="0"/>
                <a:sym typeface="Century Gothic" pitchFamily="1" charset="0"/>
              </a:rPr>
              <a:t>погребены с</a:t>
            </a:r>
            <a:endParaRPr lang="en-US" sz="4600" b="1" dirty="0">
              <a:solidFill>
                <a:schemeClr val="tx1"/>
              </a:solidFill>
              <a:latin typeface="Century Gothic" pitchFamily="1" charset="0"/>
              <a:sym typeface="Century Gothic" pitchFamily="1" charset="0"/>
            </a:endParaRPr>
          </a:p>
        </p:txBody>
      </p:sp>
      <p:sp>
        <p:nvSpPr>
          <p:cNvPr id="40965" name="Rectangle 4"/>
          <p:cNvSpPr>
            <a:spLocks/>
          </p:cNvSpPr>
          <p:nvPr/>
        </p:nvSpPr>
        <p:spPr bwMode="auto">
          <a:xfrm>
            <a:off x="889000" y="3962400"/>
            <a:ext cx="89408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Ним в крещении, в Нем вы и </a:t>
            </a:r>
            <a:r>
              <a:rPr lang="ru-RU" sz="4600" b="1" dirty="0" err="1">
                <a:solidFill>
                  <a:schemeClr val="tx1"/>
                </a:solidFill>
                <a:latin typeface="Century Gothic" pitchFamily="1" charset="0"/>
                <a:sym typeface="Century Gothic" pitchFamily="1" charset="0"/>
              </a:rPr>
              <a:t>совоскресли</a:t>
            </a:r>
            <a:r>
              <a:rPr lang="ru-RU" sz="4600" b="1" dirty="0">
                <a:solidFill>
                  <a:schemeClr val="tx1"/>
                </a:solidFill>
                <a:latin typeface="Century Gothic" pitchFamily="1" charset="0"/>
                <a:sym typeface="Century Gothic" pitchFamily="1" charset="0"/>
              </a:rPr>
              <a:t> верою в силу Бога, Который воскресил Его из мертвых</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3011" name="Rectangle 2"/>
          <p:cNvSpPr>
            <a:spLocks/>
          </p:cNvSpPr>
          <p:nvPr/>
        </p:nvSpPr>
        <p:spPr bwMode="auto">
          <a:xfrm>
            <a:off x="4711700" y="838200"/>
            <a:ext cx="3975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6:4</a:t>
            </a:r>
          </a:p>
        </p:txBody>
      </p:sp>
      <p:sp>
        <p:nvSpPr>
          <p:cNvPr id="43012" name="Rectangle 3"/>
          <p:cNvSpPr>
            <a:spLocks/>
          </p:cNvSpPr>
          <p:nvPr/>
        </p:nvSpPr>
        <p:spPr bwMode="auto">
          <a:xfrm>
            <a:off x="4622800" y="3124200"/>
            <a:ext cx="46355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Итак</a:t>
            </a:r>
            <a:r>
              <a:rPr lang="ru-RU" sz="4600" b="1" dirty="0">
                <a:solidFill>
                  <a:schemeClr val="tx1"/>
                </a:solidFill>
                <a:latin typeface="Century Gothic" pitchFamily="1" charset="0"/>
                <a:sym typeface="Century Gothic" pitchFamily="1" charset="0"/>
              </a:rPr>
              <a:t>, мы </a:t>
            </a:r>
            <a:r>
              <a:rPr lang="ru-RU" sz="4600" b="1" dirty="0" err="1">
                <a:solidFill>
                  <a:schemeClr val="tx1"/>
                </a:solidFill>
                <a:latin typeface="Century Gothic" pitchFamily="1" charset="0"/>
                <a:sym typeface="Century Gothic" pitchFamily="1" charset="0"/>
              </a:rPr>
              <a:t>погреблись</a:t>
            </a:r>
            <a:r>
              <a:rPr lang="ru-RU" sz="4600" b="1" dirty="0">
                <a:solidFill>
                  <a:schemeClr val="tx1"/>
                </a:solidFill>
                <a:latin typeface="Century Gothic" pitchFamily="1" charset="0"/>
                <a:sym typeface="Century Gothic" pitchFamily="1" charset="0"/>
              </a:rPr>
              <a:t> с,</a:t>
            </a:r>
            <a:endParaRPr lang="en-US" sz="4600" b="1" dirty="0">
              <a:solidFill>
                <a:schemeClr val="tx1"/>
              </a:solidFill>
              <a:latin typeface="Century Gothic" pitchFamily="1" charset="0"/>
              <a:sym typeface="Century Gothic" pitchFamily="1" charset="0"/>
            </a:endParaRPr>
          </a:p>
        </p:txBody>
      </p:sp>
      <p:sp>
        <p:nvSpPr>
          <p:cNvPr id="43013" name="Rectangle 4"/>
          <p:cNvSpPr>
            <a:spLocks/>
          </p:cNvSpPr>
          <p:nvPr/>
        </p:nvSpPr>
        <p:spPr bwMode="auto">
          <a:xfrm>
            <a:off x="812800" y="4114800"/>
            <a:ext cx="89662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Ним крещением в смерть, дабы, как Христос воскрес из мертвых славою </a:t>
            </a:r>
            <a:r>
              <a:rPr lang="ru-RU" sz="4600" b="1" dirty="0" smtClean="0">
                <a:solidFill>
                  <a:schemeClr val="tx1"/>
                </a:solidFill>
                <a:latin typeface="Century Gothic" pitchFamily="1" charset="0"/>
                <a:sym typeface="Century Gothic" pitchFamily="1" charset="0"/>
              </a:rPr>
              <a:t>Отца…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0" name="Rectangle 2"/>
          <p:cNvSpPr>
            <a:spLocks/>
          </p:cNvSpPr>
          <p:nvPr/>
        </p:nvSpPr>
        <p:spPr bwMode="auto">
          <a:xfrm>
            <a:off x="5842000" y="0"/>
            <a:ext cx="4318000" cy="335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r">
              <a:defRPr/>
            </a:pPr>
            <a:r>
              <a:rPr lang="ru-RU" sz="5300" b="1" dirty="0" smtClean="0">
                <a:solidFill>
                  <a:schemeClr val="tx1"/>
                </a:solidFill>
                <a:latin typeface="Times" pitchFamily="1" charset="0"/>
                <a:cs typeface="Times" pitchFamily="1" charset="0"/>
                <a:sym typeface="Times" pitchFamily="1" charset="0"/>
              </a:rPr>
              <a:t>РЕЦЕПТ</a:t>
            </a:r>
            <a:endParaRPr lang="en-US" sz="5300" b="1" dirty="0" smtClean="0">
              <a:solidFill>
                <a:schemeClr val="tx1"/>
              </a:solidFill>
              <a:latin typeface="Times" pitchFamily="1" charset="0"/>
              <a:cs typeface="Times" pitchFamily="1" charset="0"/>
              <a:sym typeface="Times" pitchFamily="1" charset="0"/>
            </a:endParaRPr>
          </a:p>
          <a:p>
            <a:pPr algn="r">
              <a:defRPr/>
            </a:pPr>
            <a:r>
              <a:rPr lang="ru-RU" sz="5300" b="1" dirty="0" smtClean="0">
                <a:solidFill>
                  <a:schemeClr val="tx1"/>
                </a:solidFill>
                <a:latin typeface="Times" pitchFamily="1" charset="0"/>
                <a:cs typeface="Times" pitchFamily="1" charset="0"/>
                <a:sym typeface="Times" pitchFamily="1" charset="0"/>
              </a:rPr>
              <a:t>ЛИЧНОГО </a:t>
            </a:r>
            <a:r>
              <a:rPr lang="ru-RU" sz="5300" b="1" dirty="0">
                <a:solidFill>
                  <a:schemeClr val="tx1"/>
                </a:solidFill>
                <a:latin typeface="Times" pitchFamily="1" charset="0"/>
                <a:cs typeface="Times" pitchFamily="1" charset="0"/>
                <a:sym typeface="Times" pitchFamily="1" charset="0"/>
              </a:rPr>
              <a:t>СЧАСТЬЯ</a:t>
            </a:r>
            <a:endParaRPr lang="en-US" sz="5300" b="1" dirty="0">
              <a:solidFill>
                <a:schemeClr val="tx1"/>
              </a:solidFill>
              <a:latin typeface="Times" pitchFamily="1" charset="0"/>
              <a:cs typeface="Times" pitchFamily="1" charset="0"/>
              <a:sym typeface="Times" pitchFamily="1"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12700"/>
            <a:ext cx="10160000" cy="7620000"/>
          </a:xfrm>
          <a:prstGeom prst="rect">
            <a:avLst/>
          </a:prstGeom>
          <a:noFill/>
          <a:ln w="12700">
            <a:noFill/>
            <a:miter lim="800000"/>
            <a:headEnd/>
            <a:tailEnd/>
          </a:ln>
        </p:spPr>
      </p:pic>
      <p:sp>
        <p:nvSpPr>
          <p:cNvPr id="44035" name="Rectangle 2"/>
          <p:cNvSpPr>
            <a:spLocks/>
          </p:cNvSpPr>
          <p:nvPr/>
        </p:nvSpPr>
        <p:spPr bwMode="auto">
          <a:xfrm>
            <a:off x="1346200" y="4876800"/>
            <a:ext cx="8686800" cy="14986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…так </a:t>
            </a:r>
            <a:r>
              <a:rPr lang="ru-RU" sz="4600" b="1" dirty="0">
                <a:solidFill>
                  <a:schemeClr val="tx1"/>
                </a:solidFill>
                <a:latin typeface="Century Gothic" pitchFamily="1" charset="0"/>
                <a:sym typeface="Century Gothic" pitchFamily="1" charset="0"/>
              </a:rPr>
              <a:t>и нам ходить в обновленной жизни</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44036" name="Rectangle 3"/>
          <p:cNvSpPr>
            <a:spLocks/>
          </p:cNvSpPr>
          <p:nvPr/>
        </p:nvSpPr>
        <p:spPr bwMode="auto">
          <a:xfrm>
            <a:off x="4711700" y="838200"/>
            <a:ext cx="3632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6:4</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4699000" y="2971800"/>
            <a:ext cx="50038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если мы соединены с</a:t>
            </a:r>
            <a:endParaRPr lang="en-US" sz="4600" b="1" dirty="0">
              <a:solidFill>
                <a:schemeClr val="tx1"/>
              </a:solidFill>
              <a:latin typeface="Century Gothic" pitchFamily="1" charset="0"/>
              <a:sym typeface="Century Gothic" pitchFamily="1" charset="0"/>
            </a:endParaRPr>
          </a:p>
        </p:txBody>
      </p:sp>
      <p:sp>
        <p:nvSpPr>
          <p:cNvPr id="45060" name="Rectangle 3"/>
          <p:cNvSpPr>
            <a:spLocks/>
          </p:cNvSpPr>
          <p:nvPr/>
        </p:nvSpPr>
        <p:spPr bwMode="auto">
          <a:xfrm>
            <a:off x="4711700" y="838200"/>
            <a:ext cx="4216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6:5, 6</a:t>
            </a:r>
          </a:p>
        </p:txBody>
      </p:sp>
      <p:sp>
        <p:nvSpPr>
          <p:cNvPr id="45061" name="Rectangle 4"/>
          <p:cNvSpPr>
            <a:spLocks/>
          </p:cNvSpPr>
          <p:nvPr/>
        </p:nvSpPr>
        <p:spPr bwMode="auto">
          <a:xfrm>
            <a:off x="965200" y="4343400"/>
            <a:ext cx="85979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Ним подобием смерти Его, то должны быть соединены и подобием </a:t>
            </a:r>
            <a:r>
              <a:rPr lang="ru-RU" sz="4600" b="1" dirty="0" smtClean="0">
                <a:solidFill>
                  <a:schemeClr val="tx1"/>
                </a:solidFill>
                <a:latin typeface="Century Gothic" pitchFamily="1" charset="0"/>
                <a:sym typeface="Century Gothic" pitchFamily="1" charset="0"/>
              </a:rPr>
              <a:t>воскресения…</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6083" name="Rectangle 2"/>
          <p:cNvSpPr>
            <a:spLocks/>
          </p:cNvSpPr>
          <p:nvPr/>
        </p:nvSpPr>
        <p:spPr bwMode="auto">
          <a:xfrm>
            <a:off x="4762500" y="3136900"/>
            <a:ext cx="53975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…зная </a:t>
            </a:r>
            <a:r>
              <a:rPr lang="ru-RU" sz="4600" b="1" dirty="0">
                <a:solidFill>
                  <a:schemeClr val="tx1"/>
                </a:solidFill>
                <a:latin typeface="Century Gothic" pitchFamily="1" charset="0"/>
                <a:sym typeface="Century Gothic" pitchFamily="1" charset="0"/>
              </a:rPr>
              <a:t>то, что ветхий наш</a:t>
            </a:r>
            <a:endParaRPr lang="en-US" sz="4600" b="1" dirty="0">
              <a:solidFill>
                <a:schemeClr val="tx1"/>
              </a:solidFill>
              <a:latin typeface="Century Gothic" pitchFamily="1" charset="0"/>
              <a:sym typeface="Century Gothic" pitchFamily="1" charset="0"/>
            </a:endParaRPr>
          </a:p>
        </p:txBody>
      </p:sp>
      <p:sp>
        <p:nvSpPr>
          <p:cNvPr id="46084" name="Rectangle 3"/>
          <p:cNvSpPr>
            <a:spLocks/>
          </p:cNvSpPr>
          <p:nvPr/>
        </p:nvSpPr>
        <p:spPr bwMode="auto">
          <a:xfrm>
            <a:off x="4711700" y="838200"/>
            <a:ext cx="4483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6:5, 6</a:t>
            </a:r>
          </a:p>
        </p:txBody>
      </p:sp>
      <p:sp>
        <p:nvSpPr>
          <p:cNvPr id="46085" name="Rectangle 4"/>
          <p:cNvSpPr>
            <a:spLocks/>
          </p:cNvSpPr>
          <p:nvPr/>
        </p:nvSpPr>
        <p:spPr bwMode="auto">
          <a:xfrm>
            <a:off x="977900" y="4419600"/>
            <a:ext cx="91821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человек распят с Ним, чтобы упразднено было тело греховное, дабы нам не быть уже рабами </a:t>
            </a:r>
            <a:r>
              <a:rPr lang="ru-RU" sz="4600" b="1" dirty="0" smtClean="0">
                <a:solidFill>
                  <a:schemeClr val="tx1"/>
                </a:solidFill>
                <a:latin typeface="Century Gothic" pitchFamily="1" charset="0"/>
                <a:sym typeface="Century Gothic" pitchFamily="1" charset="0"/>
              </a:rPr>
              <a:t>греху.</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9155" name="Rectangle 2"/>
          <p:cNvSpPr>
            <a:spLocks/>
          </p:cNvSpPr>
          <p:nvPr/>
        </p:nvSpPr>
        <p:spPr bwMode="auto">
          <a:xfrm>
            <a:off x="5842000" y="838200"/>
            <a:ext cx="43180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16:15, 16</a:t>
            </a:r>
          </a:p>
        </p:txBody>
      </p:sp>
      <p:sp>
        <p:nvSpPr>
          <p:cNvPr id="49156" name="Rectangle 3"/>
          <p:cNvSpPr>
            <a:spLocks/>
          </p:cNvSpPr>
          <p:nvPr/>
        </p:nvSpPr>
        <p:spPr bwMode="auto">
          <a:xfrm>
            <a:off x="571500" y="2946400"/>
            <a:ext cx="95885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Идите </a:t>
            </a:r>
            <a:r>
              <a:rPr lang="ru-RU" sz="4600" b="1" dirty="0">
                <a:solidFill>
                  <a:schemeClr val="tx1"/>
                </a:solidFill>
                <a:latin typeface="Century Gothic" pitchFamily="1" charset="0"/>
                <a:sym typeface="Century Gothic" pitchFamily="1" charset="0"/>
              </a:rPr>
              <a:t>по всему миру и проповедуйте Евангелие всей твари. Кто будет веровать и креститься, спасен будет; а кто не будет веровать, осужден </a:t>
            </a:r>
            <a:r>
              <a:rPr lang="ru-RU" sz="4600" b="1" dirty="0" smtClean="0">
                <a:solidFill>
                  <a:schemeClr val="tx1"/>
                </a:solidFill>
                <a:latin typeface="Century Gothic" pitchFamily="1" charset="0"/>
                <a:sym typeface="Century Gothic" pitchFamily="1" charset="0"/>
              </a:rPr>
              <a:t>будет.</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5118100" y="838200"/>
            <a:ext cx="4648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28:19, 20</a:t>
            </a:r>
          </a:p>
        </p:txBody>
      </p:sp>
      <p:sp>
        <p:nvSpPr>
          <p:cNvPr id="50180" name="Rectangle 3"/>
          <p:cNvSpPr>
            <a:spLocks/>
          </p:cNvSpPr>
          <p:nvPr/>
        </p:nvSpPr>
        <p:spPr bwMode="auto">
          <a:xfrm>
            <a:off x="508000" y="2667000"/>
            <a:ext cx="9220200" cy="4635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Итак</a:t>
            </a:r>
            <a:r>
              <a:rPr lang="ru-RU" sz="4600" b="1" dirty="0">
                <a:solidFill>
                  <a:schemeClr val="tx1"/>
                </a:solidFill>
                <a:latin typeface="Century Gothic" pitchFamily="1" charset="0"/>
                <a:sym typeface="Century Gothic" pitchFamily="1" charset="0"/>
              </a:rPr>
              <a:t>, идите, научите все народы, крестя их во имя Отца и Сына и Святого </a:t>
            </a:r>
            <a:r>
              <a:rPr lang="ru-RU" sz="4600" b="1" dirty="0" smtClean="0">
                <a:solidFill>
                  <a:schemeClr val="tx1"/>
                </a:solidFill>
                <a:latin typeface="Century Gothic" pitchFamily="1" charset="0"/>
                <a:sym typeface="Century Gothic" pitchFamily="1" charset="0"/>
              </a:rPr>
              <a:t>Духа…</a:t>
            </a:r>
            <a:endParaRPr lang="en-US" sz="4600" b="1" dirty="0">
              <a:solidFill>
                <a:schemeClr val="tx1"/>
              </a:solidFill>
              <a:latin typeface="Century Gothic" pitchFamily="1" charset="0"/>
              <a:sym typeface="Century Gothic" pitchFamily="1" charset="0"/>
            </a:endParaRPr>
          </a:p>
          <a:p>
            <a:pPr>
              <a:lnSpc>
                <a:spcPct val="90000"/>
              </a:lnSpc>
            </a:pP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4927600" y="2959100"/>
            <a:ext cx="44450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…уча </a:t>
            </a:r>
            <a:r>
              <a:rPr lang="ru-RU" sz="4600" b="1" dirty="0">
                <a:solidFill>
                  <a:schemeClr val="tx1"/>
                </a:solidFill>
                <a:latin typeface="Century Gothic" pitchFamily="1" charset="0"/>
                <a:sym typeface="Century Gothic" pitchFamily="1" charset="0"/>
              </a:rPr>
              <a:t>их соблюдать</a:t>
            </a:r>
            <a:endParaRPr lang="en-US" sz="4600" b="1" dirty="0">
              <a:solidFill>
                <a:schemeClr val="tx1"/>
              </a:solidFill>
              <a:latin typeface="Century Gothic" pitchFamily="1" charset="0"/>
              <a:sym typeface="Century Gothic" pitchFamily="1" charset="0"/>
            </a:endParaRPr>
          </a:p>
        </p:txBody>
      </p:sp>
      <p:sp>
        <p:nvSpPr>
          <p:cNvPr id="51204" name="Rectangle 3"/>
          <p:cNvSpPr>
            <a:spLocks/>
          </p:cNvSpPr>
          <p:nvPr/>
        </p:nvSpPr>
        <p:spPr bwMode="auto">
          <a:xfrm>
            <a:off x="1270000" y="4191000"/>
            <a:ext cx="86233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все, что Я повелел вам; и се, Я с вами во все дни до скончания </a:t>
            </a:r>
            <a:r>
              <a:rPr lang="ru-RU" sz="4600" b="1" dirty="0" smtClean="0">
                <a:solidFill>
                  <a:schemeClr val="tx1"/>
                </a:solidFill>
                <a:latin typeface="Century Gothic" pitchFamily="1" charset="0"/>
                <a:sym typeface="Century Gothic" pitchFamily="1" charset="0"/>
              </a:rPr>
              <a:t>века.</a:t>
            </a:r>
            <a:endParaRPr lang="en-US" sz="4600" b="1" dirty="0">
              <a:solidFill>
                <a:schemeClr val="tx1"/>
              </a:solidFill>
              <a:latin typeface="Century Gothic" pitchFamily="1" charset="0"/>
              <a:sym typeface="Century Gothic" pitchFamily="1" charset="0"/>
            </a:endParaRPr>
          </a:p>
        </p:txBody>
      </p:sp>
      <p:sp>
        <p:nvSpPr>
          <p:cNvPr id="51205" name="Rectangle 4"/>
          <p:cNvSpPr>
            <a:spLocks/>
          </p:cNvSpPr>
          <p:nvPr/>
        </p:nvSpPr>
        <p:spPr bwMode="auto">
          <a:xfrm>
            <a:off x="5118100" y="838200"/>
            <a:ext cx="4648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28:19, 20</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2227" name="Rectangle 2"/>
          <p:cNvSpPr>
            <a:spLocks/>
          </p:cNvSpPr>
          <p:nvPr/>
        </p:nvSpPr>
        <p:spPr bwMode="auto">
          <a:xfrm>
            <a:off x="6184900" y="838200"/>
            <a:ext cx="3975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2:38</a:t>
            </a:r>
          </a:p>
        </p:txBody>
      </p:sp>
      <p:sp>
        <p:nvSpPr>
          <p:cNvPr id="52228" name="Rectangle 3"/>
          <p:cNvSpPr>
            <a:spLocks/>
          </p:cNvSpPr>
          <p:nvPr/>
        </p:nvSpPr>
        <p:spPr bwMode="auto">
          <a:xfrm>
            <a:off x="698500" y="4965700"/>
            <a:ext cx="94615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Покайтесь</a:t>
            </a:r>
            <a:r>
              <a:rPr lang="ru-RU" sz="4600" b="1" dirty="0">
                <a:solidFill>
                  <a:schemeClr val="tx1"/>
                </a:solidFill>
                <a:latin typeface="Century Gothic" pitchFamily="1" charset="0"/>
                <a:sym typeface="Century Gothic" pitchFamily="1" charset="0"/>
              </a:rPr>
              <a:t>, и да крестится каждый из вас</a:t>
            </a: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4940300" y="838200"/>
            <a:ext cx="4406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Иоанна</a:t>
            </a:r>
            <a:r>
              <a:rPr lang="en-US" sz="3600" b="1">
                <a:solidFill>
                  <a:schemeClr val="tx1"/>
                </a:solidFill>
                <a:latin typeface="Century Gothic" pitchFamily="1" charset="0"/>
                <a:sym typeface="Century Gothic" pitchFamily="1" charset="0"/>
              </a:rPr>
              <a:t> 1:9</a:t>
            </a:r>
          </a:p>
        </p:txBody>
      </p:sp>
      <p:sp>
        <p:nvSpPr>
          <p:cNvPr id="53252" name="Rectangle 3"/>
          <p:cNvSpPr>
            <a:spLocks/>
          </p:cNvSpPr>
          <p:nvPr/>
        </p:nvSpPr>
        <p:spPr bwMode="auto">
          <a:xfrm>
            <a:off x="4851400" y="2984500"/>
            <a:ext cx="4711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исповедуем</a:t>
            </a:r>
            <a:endParaRPr lang="en-US" sz="4600" b="1" dirty="0">
              <a:solidFill>
                <a:schemeClr val="tx1"/>
              </a:solidFill>
              <a:latin typeface="Century Gothic" pitchFamily="1" charset="0"/>
              <a:sym typeface="Century Gothic" pitchFamily="1" charset="0"/>
            </a:endParaRPr>
          </a:p>
        </p:txBody>
      </p:sp>
      <p:sp>
        <p:nvSpPr>
          <p:cNvPr id="53253" name="Rectangle 4"/>
          <p:cNvSpPr>
            <a:spLocks/>
          </p:cNvSpPr>
          <p:nvPr/>
        </p:nvSpPr>
        <p:spPr bwMode="auto">
          <a:xfrm>
            <a:off x="889000" y="4572000"/>
            <a:ext cx="8775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грехи наши, то Он, будучи верен и праведен, простит нам грехи наши и очистит нас от всякой </a:t>
            </a:r>
            <a:r>
              <a:rPr lang="ru-RU" sz="4600" b="1" dirty="0" smtClean="0">
                <a:solidFill>
                  <a:schemeClr val="tx1"/>
                </a:solidFill>
                <a:latin typeface="Century Gothic" pitchFamily="1" charset="0"/>
                <a:sym typeface="Century Gothic" pitchFamily="1" charset="0"/>
              </a:rPr>
              <a:t>неправды.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1" name="Rectangle 2"/>
          <p:cNvSpPr>
            <a:spLocks/>
          </p:cNvSpPr>
          <p:nvPr/>
        </p:nvSpPr>
        <p:spPr bwMode="auto">
          <a:xfrm>
            <a:off x="4851400" y="2603500"/>
            <a:ext cx="5308600" cy="14351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То, что вы хотите больше </a:t>
            </a:r>
            <a:endParaRPr lang="en-US" sz="4600" b="1" dirty="0">
              <a:solidFill>
                <a:schemeClr val="tx1"/>
              </a:solidFill>
              <a:latin typeface="Century Gothic" pitchFamily="1" charset="0"/>
              <a:sym typeface="Century Gothic" pitchFamily="1" charset="0"/>
            </a:endParaRPr>
          </a:p>
        </p:txBody>
      </p:sp>
      <p:sp>
        <p:nvSpPr>
          <p:cNvPr id="17412" name="Rectangle 3"/>
          <p:cNvSpPr>
            <a:spLocks/>
          </p:cNvSpPr>
          <p:nvPr/>
        </p:nvSpPr>
        <p:spPr bwMode="auto">
          <a:xfrm>
            <a:off x="1193800" y="3911600"/>
            <a:ext cx="8966200" cy="32512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всего на свете</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То, что даст вам душевный покой в неспокойном мире. То, что </a:t>
            </a:r>
            <a:r>
              <a:rPr lang="ru-RU" sz="4600" b="1" dirty="0" smtClean="0">
                <a:solidFill>
                  <a:schemeClr val="tx1"/>
                </a:solidFill>
                <a:latin typeface="Century Gothic" pitchFamily="1" charset="0"/>
                <a:sym typeface="Century Gothic" pitchFamily="1" charset="0"/>
              </a:rPr>
              <a:t>обеспечит</a:t>
            </a: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безопасность</a:t>
            </a:r>
            <a:r>
              <a:rPr lang="en-US"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во всех сферах жизни</a:t>
            </a:r>
            <a:r>
              <a:rPr lang="en-US" sz="4600" b="1" dirty="0">
                <a:solidFill>
                  <a:schemeClr val="tx1"/>
                </a:solidFill>
                <a:latin typeface="Century Gothic" pitchFamily="1" charset="0"/>
                <a:sym typeface="Century Gothic" pitchFamily="1" charset="0"/>
              </a:rPr>
              <a:t>.</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4275" name="Rectangle 2"/>
          <p:cNvSpPr>
            <a:spLocks/>
          </p:cNvSpPr>
          <p:nvPr/>
        </p:nvSpPr>
        <p:spPr bwMode="auto">
          <a:xfrm>
            <a:off x="4724400" y="838200"/>
            <a:ext cx="3924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19:3, 4</a:t>
            </a:r>
          </a:p>
        </p:txBody>
      </p:sp>
      <p:sp>
        <p:nvSpPr>
          <p:cNvPr id="54276" name="Rectangle 3"/>
          <p:cNvSpPr>
            <a:spLocks/>
          </p:cNvSpPr>
          <p:nvPr/>
        </p:nvSpPr>
        <p:spPr bwMode="auto">
          <a:xfrm>
            <a:off x="1041400" y="3886200"/>
            <a:ext cx="85598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Он </a:t>
            </a:r>
            <a:r>
              <a:rPr lang="ru-RU" sz="4600" b="1" dirty="0">
                <a:solidFill>
                  <a:schemeClr val="tx1"/>
                </a:solidFill>
                <a:latin typeface="Century Gothic" pitchFamily="1" charset="0"/>
                <a:sym typeface="Century Gothic" pitchFamily="1" charset="0"/>
              </a:rPr>
              <a:t>сказал им: во что же вы крестились?</a:t>
            </a:r>
          </a:p>
          <a:p>
            <a:pPr algn="l">
              <a:lnSpc>
                <a:spcPct val="90000"/>
              </a:lnSpc>
            </a:pPr>
            <a:r>
              <a:rPr lang="ru-RU" sz="4600" b="1" dirty="0">
                <a:solidFill>
                  <a:schemeClr val="tx1"/>
                </a:solidFill>
                <a:latin typeface="Century Gothic" pitchFamily="1" charset="0"/>
                <a:sym typeface="Century Gothic" pitchFamily="1" charset="0"/>
              </a:rPr>
              <a:t>Они отвечали: во </a:t>
            </a:r>
            <a:r>
              <a:rPr lang="ru-RU" sz="4600" b="1" dirty="0" err="1">
                <a:solidFill>
                  <a:schemeClr val="tx1"/>
                </a:solidFill>
                <a:latin typeface="Century Gothic" pitchFamily="1" charset="0"/>
                <a:sym typeface="Century Gothic" pitchFamily="1" charset="0"/>
              </a:rPr>
              <a:t>Иоанново</a:t>
            </a:r>
            <a:r>
              <a:rPr lang="ru-RU" sz="4600" b="1" dirty="0">
                <a:solidFill>
                  <a:schemeClr val="tx1"/>
                </a:solidFill>
                <a:latin typeface="Century Gothic" pitchFamily="1" charset="0"/>
                <a:sym typeface="Century Gothic" pitchFamily="1" charset="0"/>
              </a:rPr>
              <a:t> крещение.</a:t>
            </a:r>
            <a:r>
              <a:rPr lang="en-US" sz="4600" b="1" dirty="0">
                <a:solidFill>
                  <a:schemeClr val="tx1"/>
                </a:solidFill>
                <a:latin typeface="Century Gothic" pitchFamily="1" charset="0"/>
                <a:sym typeface="Century Gothic" pitchFamily="1" charset="0"/>
              </a:rPr>
              <a:t> </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5299" name="Rectangle 2"/>
          <p:cNvSpPr>
            <a:spLocks/>
          </p:cNvSpPr>
          <p:nvPr/>
        </p:nvSpPr>
        <p:spPr bwMode="auto">
          <a:xfrm>
            <a:off x="4699000" y="2755900"/>
            <a:ext cx="49784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Иоанн крестил</a:t>
            </a:r>
            <a:endParaRPr lang="en-US" sz="4600" b="1" dirty="0">
              <a:solidFill>
                <a:schemeClr val="tx1"/>
              </a:solidFill>
              <a:latin typeface="Century Gothic" pitchFamily="1" charset="0"/>
              <a:sym typeface="Century Gothic" pitchFamily="1" charset="0"/>
            </a:endParaRPr>
          </a:p>
        </p:txBody>
      </p:sp>
      <p:sp>
        <p:nvSpPr>
          <p:cNvPr id="55300" name="Rectangle 3"/>
          <p:cNvSpPr>
            <a:spLocks/>
          </p:cNvSpPr>
          <p:nvPr/>
        </p:nvSpPr>
        <p:spPr bwMode="auto">
          <a:xfrm>
            <a:off x="4699000" y="838200"/>
            <a:ext cx="3962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19:3, 4</a:t>
            </a:r>
          </a:p>
        </p:txBody>
      </p:sp>
      <p:sp>
        <p:nvSpPr>
          <p:cNvPr id="55301" name="Rectangle 4"/>
          <p:cNvSpPr>
            <a:spLocks/>
          </p:cNvSpPr>
          <p:nvPr/>
        </p:nvSpPr>
        <p:spPr bwMode="auto">
          <a:xfrm>
            <a:off x="965200" y="3962400"/>
            <a:ext cx="87630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крещением покаяния, говоря людям, чтобы веровали в Грядущего по нем, то есть во Христа </a:t>
            </a:r>
            <a:r>
              <a:rPr lang="ru-RU" sz="4600" b="1" dirty="0" smtClean="0">
                <a:solidFill>
                  <a:schemeClr val="tx1"/>
                </a:solidFill>
                <a:latin typeface="Century Gothic" pitchFamily="1" charset="0"/>
                <a:sym typeface="Century Gothic" pitchFamily="1" charset="0"/>
              </a:rPr>
              <a:t>Иисуса.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3" name="Rectangle 2"/>
          <p:cNvSpPr>
            <a:spLocks/>
          </p:cNvSpPr>
          <p:nvPr/>
        </p:nvSpPr>
        <p:spPr bwMode="auto">
          <a:xfrm>
            <a:off x="355600" y="4330700"/>
            <a:ext cx="98044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Услышав </a:t>
            </a:r>
            <a:r>
              <a:rPr lang="ru-RU" sz="4600" b="1" dirty="0">
                <a:solidFill>
                  <a:schemeClr val="tx1"/>
                </a:solidFill>
                <a:latin typeface="Century Gothic" pitchFamily="1" charset="0"/>
                <a:sym typeface="Century Gothic" pitchFamily="1" charset="0"/>
              </a:rPr>
              <a:t>это, они крестились во имя Господа </a:t>
            </a:r>
            <a:r>
              <a:rPr lang="ru-RU" sz="4600" b="1" dirty="0" smtClean="0">
                <a:solidFill>
                  <a:schemeClr val="tx1"/>
                </a:solidFill>
                <a:latin typeface="Century Gothic" pitchFamily="1" charset="0"/>
                <a:sym typeface="Century Gothic" pitchFamily="1" charset="0"/>
              </a:rPr>
              <a:t>Иисуса.</a:t>
            </a:r>
            <a:endParaRPr lang="en-US" sz="4600" b="1" dirty="0">
              <a:solidFill>
                <a:schemeClr val="tx1"/>
              </a:solidFill>
              <a:latin typeface="Century Gothic" pitchFamily="1" charset="0"/>
              <a:sym typeface="Century Gothic" pitchFamily="1" charset="0"/>
            </a:endParaRPr>
          </a:p>
        </p:txBody>
      </p:sp>
      <p:sp>
        <p:nvSpPr>
          <p:cNvPr id="56324" name="Rectangle 3"/>
          <p:cNvSpPr>
            <a:spLocks/>
          </p:cNvSpPr>
          <p:nvPr/>
        </p:nvSpPr>
        <p:spPr bwMode="auto">
          <a:xfrm>
            <a:off x="4724400" y="838200"/>
            <a:ext cx="4165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19:5</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2"/>
          <p:cNvSpPr>
            <a:spLocks/>
          </p:cNvSpPr>
          <p:nvPr/>
        </p:nvSpPr>
        <p:spPr bwMode="auto">
          <a:xfrm>
            <a:off x="4686300" y="838200"/>
            <a:ext cx="5473700" cy="635000"/>
          </a:xfrm>
          <a:prstGeom prst="rect">
            <a:avLst/>
          </a:prstGeom>
          <a:noFill/>
          <a:ln w="12700">
            <a:noFill/>
            <a:miter lim="800000"/>
            <a:headEnd/>
            <a:tailEnd/>
          </a:ln>
        </p:spPr>
        <p:txBody>
          <a:bodyPr lIns="0" tIns="0" rIns="457200" bIns="0" anchor="ctr"/>
          <a:lstStyle/>
          <a:p>
            <a:pPr algn="l"/>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12:13</a:t>
            </a:r>
          </a:p>
        </p:txBody>
      </p:sp>
      <p:sp>
        <p:nvSpPr>
          <p:cNvPr id="57348" name="Rectangle 3"/>
          <p:cNvSpPr>
            <a:spLocks/>
          </p:cNvSpPr>
          <p:nvPr/>
        </p:nvSpPr>
        <p:spPr bwMode="auto">
          <a:xfrm>
            <a:off x="889000" y="4406900"/>
            <a:ext cx="86233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все мы одним Духом крестились в одно тело, Иудеи или </a:t>
            </a:r>
            <a:r>
              <a:rPr lang="ru-RU" sz="4600" b="1" dirty="0" err="1" smtClean="0">
                <a:solidFill>
                  <a:schemeClr val="tx1"/>
                </a:solidFill>
                <a:latin typeface="Century Gothic" pitchFamily="1" charset="0"/>
                <a:sym typeface="Century Gothic" pitchFamily="1" charset="0"/>
              </a:rPr>
              <a:t>Еллины</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4953000" y="838200"/>
            <a:ext cx="5207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Колоссянам</a:t>
            </a:r>
            <a:r>
              <a:rPr lang="en-US" sz="3600" b="1">
                <a:solidFill>
                  <a:schemeClr val="tx1"/>
                </a:solidFill>
                <a:latin typeface="Century Gothic" pitchFamily="1" charset="0"/>
                <a:sym typeface="Century Gothic" pitchFamily="1" charset="0"/>
              </a:rPr>
              <a:t> 1:23, 24</a:t>
            </a:r>
          </a:p>
        </p:txBody>
      </p:sp>
      <p:sp>
        <p:nvSpPr>
          <p:cNvPr id="58372" name="Rectangle 3"/>
          <p:cNvSpPr>
            <a:spLocks/>
          </p:cNvSpPr>
          <p:nvPr/>
        </p:nvSpPr>
        <p:spPr bwMode="auto">
          <a:xfrm>
            <a:off x="5080000" y="2286000"/>
            <a:ext cx="4864100" cy="2070100"/>
          </a:xfrm>
          <a:prstGeom prst="rect">
            <a:avLst/>
          </a:prstGeom>
          <a:noFill/>
          <a:ln w="12700">
            <a:noFill/>
            <a:miter lim="800000"/>
            <a:headEnd/>
            <a:tailEnd/>
          </a:ln>
        </p:spPr>
        <p:txBody>
          <a:bodyPr lIns="0" tIns="0" rIns="457200" bIns="0" anchor="ctr"/>
          <a:lstStyle/>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Я</a:t>
            </a:r>
            <a:r>
              <a:rPr lang="ru-RU" sz="4600" b="1" dirty="0">
                <a:solidFill>
                  <a:schemeClr val="tx1"/>
                </a:solidFill>
                <a:latin typeface="Century Gothic" pitchFamily="1" charset="0"/>
                <a:sym typeface="Century Gothic" pitchFamily="1" charset="0"/>
              </a:rPr>
              <a:t>, Павел, сделался служителем.</a:t>
            </a:r>
            <a:endParaRPr lang="en-US" sz="4600" b="1" dirty="0">
              <a:solidFill>
                <a:schemeClr val="tx1"/>
              </a:solidFill>
              <a:latin typeface="Century Gothic" pitchFamily="1" charset="0"/>
              <a:sym typeface="Century Gothic" pitchFamily="1" charset="0"/>
            </a:endParaRPr>
          </a:p>
        </p:txBody>
      </p:sp>
      <p:sp>
        <p:nvSpPr>
          <p:cNvPr id="58373" name="Rectangle 4"/>
          <p:cNvSpPr>
            <a:spLocks/>
          </p:cNvSpPr>
          <p:nvPr/>
        </p:nvSpPr>
        <p:spPr bwMode="auto">
          <a:xfrm>
            <a:off x="1028700" y="4495800"/>
            <a:ext cx="9131300" cy="2184400"/>
          </a:xfrm>
          <a:prstGeom prst="rect">
            <a:avLst/>
          </a:prstGeom>
          <a:noFill/>
          <a:ln w="12700">
            <a:noFill/>
            <a:miter lim="800000"/>
            <a:headEnd/>
            <a:tailEnd/>
          </a:ln>
        </p:spPr>
        <p:txBody>
          <a:bodyPr lIns="0" tIns="0" rIns="457200" bIns="0" anchor="ctr"/>
          <a:lstStyle/>
          <a:p>
            <a:pPr algn="l">
              <a:lnSpc>
                <a:spcPct val="90000"/>
              </a:lnSpc>
            </a:pPr>
            <a:r>
              <a:rPr lang="ru-RU" sz="4800" b="1" dirty="0">
                <a:solidFill>
                  <a:schemeClr val="tx1"/>
                </a:solidFill>
                <a:latin typeface="Century Gothic" pitchFamily="1" charset="0"/>
                <a:sym typeface="Century Gothic" pitchFamily="1" charset="0"/>
              </a:rPr>
              <a:t>Ныне радуюсь в страданиях моих за вас и восполняю недостаток в плоти </a:t>
            </a:r>
            <a:r>
              <a:rPr lang="ru-RU" sz="4800" b="1" dirty="0" smtClean="0">
                <a:solidFill>
                  <a:schemeClr val="tx1"/>
                </a:solidFill>
                <a:latin typeface="Century Gothic" pitchFamily="1" charset="0"/>
                <a:sym typeface="Century Gothic" pitchFamily="1" charset="0"/>
              </a:rPr>
              <a:t>моей…</a:t>
            </a:r>
            <a:endParaRPr lang="en-US" sz="48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9395" name="Rectangle 2"/>
          <p:cNvSpPr>
            <a:spLocks/>
          </p:cNvSpPr>
          <p:nvPr/>
        </p:nvSpPr>
        <p:spPr bwMode="auto">
          <a:xfrm>
            <a:off x="889000" y="4267200"/>
            <a:ext cx="92710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…скорбей </a:t>
            </a:r>
            <a:r>
              <a:rPr lang="ru-RU" sz="4600" b="1" dirty="0">
                <a:solidFill>
                  <a:schemeClr val="tx1"/>
                </a:solidFill>
                <a:latin typeface="Century Gothic" pitchFamily="1" charset="0"/>
                <a:sym typeface="Century Gothic" pitchFamily="1" charset="0"/>
              </a:rPr>
              <a:t>Христовых за Тело Его, которое есть </a:t>
            </a:r>
            <a:r>
              <a:rPr lang="ru-RU" sz="4600" b="1" dirty="0" smtClean="0">
                <a:solidFill>
                  <a:schemeClr val="tx1"/>
                </a:solidFill>
                <a:latin typeface="Century Gothic" pitchFamily="1" charset="0"/>
                <a:sym typeface="Century Gothic" pitchFamily="1" charset="0"/>
              </a:rPr>
              <a:t>Церковь.</a:t>
            </a:r>
            <a:endParaRPr lang="en-US" sz="4600" b="1" dirty="0">
              <a:solidFill>
                <a:schemeClr val="tx1"/>
              </a:solidFill>
              <a:latin typeface="Century Gothic" pitchFamily="1" charset="0"/>
              <a:sym typeface="Century Gothic" pitchFamily="1" charset="0"/>
            </a:endParaRPr>
          </a:p>
        </p:txBody>
      </p:sp>
      <p:sp>
        <p:nvSpPr>
          <p:cNvPr id="59396" name="Rectangle 3"/>
          <p:cNvSpPr>
            <a:spLocks/>
          </p:cNvSpPr>
          <p:nvPr/>
        </p:nvSpPr>
        <p:spPr bwMode="auto">
          <a:xfrm>
            <a:off x="4953000" y="838200"/>
            <a:ext cx="5207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Колоссянам</a:t>
            </a:r>
            <a:r>
              <a:rPr lang="en-US" sz="3600" b="1">
                <a:solidFill>
                  <a:schemeClr val="tx1"/>
                </a:solidFill>
                <a:latin typeface="Century Gothic" pitchFamily="1" charset="0"/>
                <a:sym typeface="Century Gothic" pitchFamily="1" charset="0"/>
              </a:rPr>
              <a:t> 1:23, 24</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0419" name="Rectangle 2"/>
          <p:cNvSpPr>
            <a:spLocks/>
          </p:cNvSpPr>
          <p:nvPr/>
        </p:nvSpPr>
        <p:spPr bwMode="auto">
          <a:xfrm>
            <a:off x="4051300" y="838200"/>
            <a:ext cx="5372100" cy="635000"/>
          </a:xfrm>
          <a:prstGeom prst="rect">
            <a:avLst/>
          </a:prstGeom>
          <a:noFill/>
          <a:ln w="12700">
            <a:noFill/>
            <a:miter lim="800000"/>
            <a:headEnd/>
            <a:tailEnd/>
          </a:ln>
        </p:spPr>
        <p:txBody>
          <a:bodyPr lIns="0" tIns="0" rIns="457200" bIns="0" anchor="ctr"/>
          <a:lstStyle/>
          <a:p>
            <a:pPr algn="l"/>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4:17</a:t>
            </a:r>
          </a:p>
        </p:txBody>
      </p:sp>
      <p:sp>
        <p:nvSpPr>
          <p:cNvPr id="60420" name="Rectangle 3"/>
          <p:cNvSpPr>
            <a:spLocks/>
          </p:cNvSpPr>
          <p:nvPr/>
        </p:nvSpPr>
        <p:spPr bwMode="auto">
          <a:xfrm>
            <a:off x="4165600" y="3124200"/>
            <a:ext cx="5219700" cy="2070100"/>
          </a:xfrm>
          <a:prstGeom prst="rect">
            <a:avLst/>
          </a:prstGeom>
          <a:noFill/>
          <a:ln w="12700">
            <a:noFill/>
            <a:miter lim="800000"/>
            <a:headEnd/>
            <a:tailEnd/>
          </a:ln>
        </p:spPr>
        <p:txBody>
          <a:bodyPr lIns="0" tIns="0" rIns="457200" bIns="0" anchor="ctr"/>
          <a:lstStyle/>
          <a:p>
            <a:pPr algn="l">
              <a:lnSpc>
                <a:spcPct val="90000"/>
              </a:lnSpc>
            </a:pPr>
            <a:r>
              <a:rPr lang="en-US" sz="4800" b="1" dirty="0" smtClean="0">
                <a:solidFill>
                  <a:schemeClr val="tx1"/>
                </a:solidFill>
                <a:latin typeface="Century Gothic" pitchFamily="1" charset="0"/>
                <a:sym typeface="Century Gothic" pitchFamily="1" charset="0"/>
              </a:rPr>
              <a:t>...</a:t>
            </a:r>
            <a:r>
              <a:rPr lang="ru-RU" sz="4800" b="1" dirty="0">
                <a:solidFill>
                  <a:schemeClr val="tx1"/>
                </a:solidFill>
                <a:latin typeface="Century Gothic" pitchFamily="1" charset="0"/>
                <a:sym typeface="Century Gothic" pitchFamily="1" charset="0"/>
              </a:rPr>
              <a:t>Я учу везде, во всякой </a:t>
            </a:r>
            <a:r>
              <a:rPr lang="ru-RU" sz="4800" b="1" dirty="0" smtClean="0">
                <a:solidFill>
                  <a:schemeClr val="tx1"/>
                </a:solidFill>
                <a:latin typeface="Century Gothic" pitchFamily="1" charset="0"/>
                <a:sym typeface="Century Gothic" pitchFamily="1" charset="0"/>
              </a:rPr>
              <a:t>церкви.</a:t>
            </a:r>
            <a:endParaRPr lang="en-US" sz="48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1443" name="Rectangle 2"/>
          <p:cNvSpPr>
            <a:spLocks/>
          </p:cNvSpPr>
          <p:nvPr/>
        </p:nvSpPr>
        <p:spPr bwMode="auto">
          <a:xfrm>
            <a:off x="5537200" y="838200"/>
            <a:ext cx="3505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16:5</a:t>
            </a:r>
          </a:p>
        </p:txBody>
      </p:sp>
      <p:sp>
        <p:nvSpPr>
          <p:cNvPr id="61444" name="Rectangle 3"/>
          <p:cNvSpPr>
            <a:spLocks/>
          </p:cNvSpPr>
          <p:nvPr/>
        </p:nvSpPr>
        <p:spPr bwMode="auto">
          <a:xfrm>
            <a:off x="876300" y="3695700"/>
            <a:ext cx="82169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церкви утверждались верою и ежедневно увеличивались </a:t>
            </a:r>
            <a:r>
              <a:rPr lang="ru-RU" sz="4600" b="1" dirty="0" smtClean="0">
                <a:solidFill>
                  <a:schemeClr val="tx1"/>
                </a:solidFill>
                <a:latin typeface="Century Gothic" pitchFamily="1" charset="0"/>
                <a:sym typeface="Century Gothic" pitchFamily="1" charset="0"/>
              </a:rPr>
              <a:t>числом.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2467" name="Rectangle 2"/>
          <p:cNvSpPr>
            <a:spLocks/>
          </p:cNvSpPr>
          <p:nvPr/>
        </p:nvSpPr>
        <p:spPr bwMode="auto">
          <a:xfrm>
            <a:off x="876300" y="4635500"/>
            <a:ext cx="87376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Господь </a:t>
            </a:r>
            <a:r>
              <a:rPr lang="ru-RU" sz="4600" b="1" dirty="0">
                <a:solidFill>
                  <a:schemeClr val="tx1"/>
                </a:solidFill>
                <a:latin typeface="Century Gothic" pitchFamily="1" charset="0"/>
                <a:sym typeface="Century Gothic" pitchFamily="1" charset="0"/>
              </a:rPr>
              <a:t>же ежедневно прилагал спасаемых к </a:t>
            </a:r>
            <a:r>
              <a:rPr lang="ru-RU" sz="4600" b="1" dirty="0" smtClean="0">
                <a:solidFill>
                  <a:schemeClr val="tx1"/>
                </a:solidFill>
                <a:latin typeface="Century Gothic" pitchFamily="1" charset="0"/>
                <a:sym typeface="Century Gothic" pitchFamily="1" charset="0"/>
              </a:rPr>
              <a:t>Церкви.</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62468" name="Rectangle 3"/>
          <p:cNvSpPr>
            <a:spLocks/>
          </p:cNvSpPr>
          <p:nvPr/>
        </p:nvSpPr>
        <p:spPr bwMode="auto">
          <a:xfrm>
            <a:off x="6400800" y="838200"/>
            <a:ext cx="3327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2:47</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1" name="Rectangle 2"/>
          <p:cNvSpPr>
            <a:spLocks/>
          </p:cNvSpPr>
          <p:nvPr/>
        </p:nvSpPr>
        <p:spPr bwMode="auto">
          <a:xfrm>
            <a:off x="1574800" y="4724400"/>
            <a:ext cx="79883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Это </a:t>
            </a:r>
            <a:r>
              <a:rPr lang="ru-RU" sz="4600" b="1" dirty="0">
                <a:solidFill>
                  <a:schemeClr val="tx1"/>
                </a:solidFill>
                <a:latin typeface="Century Gothic" pitchFamily="1" charset="0"/>
                <a:sym typeface="Century Gothic" pitchFamily="1" charset="0"/>
              </a:rPr>
              <a:t>тот, который был в собрании в пустыне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63492" name="Rectangle 3"/>
          <p:cNvSpPr>
            <a:spLocks/>
          </p:cNvSpPr>
          <p:nvPr/>
        </p:nvSpPr>
        <p:spPr bwMode="auto">
          <a:xfrm>
            <a:off x="5537200" y="838200"/>
            <a:ext cx="3581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7:38</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3403600" y="838200"/>
            <a:ext cx="6400800" cy="635000"/>
          </a:xfrm>
          <a:prstGeom prst="rect">
            <a:avLst/>
          </a:prstGeom>
          <a:noFill/>
          <a:ln w="12700">
            <a:noFill/>
            <a:miter lim="800000"/>
            <a:headEnd/>
            <a:tailEnd/>
          </a:ln>
        </p:spPr>
        <p:txBody>
          <a:bodyPr lIns="0" tIns="0" rIns="457200" bIns="0" anchor="ctr"/>
          <a:lstStyle/>
          <a:p>
            <a:pPr algn="l"/>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Фессалоникийцам</a:t>
            </a:r>
            <a:r>
              <a:rPr lang="en-US" sz="3600" b="1">
                <a:solidFill>
                  <a:schemeClr val="tx1"/>
                </a:solidFill>
                <a:latin typeface="Century Gothic" pitchFamily="1" charset="0"/>
                <a:sym typeface="Century Gothic" pitchFamily="1" charset="0"/>
              </a:rPr>
              <a:t> 2:14</a:t>
            </a:r>
          </a:p>
        </p:txBody>
      </p:sp>
      <p:sp>
        <p:nvSpPr>
          <p:cNvPr id="64516" name="Rectangle 3"/>
          <p:cNvSpPr>
            <a:spLocks/>
          </p:cNvSpPr>
          <p:nvPr/>
        </p:nvSpPr>
        <p:spPr bwMode="auto">
          <a:xfrm>
            <a:off x="1041400" y="4267200"/>
            <a:ext cx="88519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вы, братия, сделались подражателями церквам Божиим во Христе Иисусе, находящимся в </a:t>
            </a:r>
            <a:r>
              <a:rPr lang="ru-RU" sz="4600" b="1" dirty="0" smtClean="0">
                <a:solidFill>
                  <a:schemeClr val="tx1"/>
                </a:solidFill>
                <a:latin typeface="Century Gothic" pitchFamily="1" charset="0"/>
                <a:sym typeface="Century Gothic" pitchFamily="1" charset="0"/>
              </a:rPr>
              <a:t>Иудее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5539" name="Rectangle 2"/>
          <p:cNvSpPr>
            <a:spLocks/>
          </p:cNvSpPr>
          <p:nvPr/>
        </p:nvSpPr>
        <p:spPr bwMode="auto">
          <a:xfrm>
            <a:off x="5740400" y="838200"/>
            <a:ext cx="4140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15:4</a:t>
            </a:r>
          </a:p>
        </p:txBody>
      </p:sp>
      <p:sp>
        <p:nvSpPr>
          <p:cNvPr id="65540" name="Rectangle 3"/>
          <p:cNvSpPr>
            <a:spLocks/>
          </p:cNvSpPr>
          <p:nvPr/>
        </p:nvSpPr>
        <p:spPr bwMode="auto">
          <a:xfrm>
            <a:off x="1828800" y="4343400"/>
            <a:ext cx="8432800" cy="2070100"/>
          </a:xfrm>
          <a:prstGeom prst="rect">
            <a:avLst/>
          </a:prstGeom>
          <a:noFill/>
          <a:ln w="12700">
            <a:noFill/>
            <a:miter lim="800000"/>
            <a:headEnd/>
            <a:tailEnd/>
          </a:ln>
        </p:spPr>
        <p:txBody>
          <a:bodyPr lIns="0" tIns="0" rIns="457200" bIns="0" anchor="ctr"/>
          <a:lstStyle/>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Они были приняты церковью, Апостолами</a:t>
            </a:r>
          </a:p>
          <a:p>
            <a:pPr algn="l">
              <a:lnSpc>
                <a:spcPct val="90000"/>
              </a:lnSpc>
            </a:pPr>
            <a:r>
              <a:rPr lang="ru-RU" sz="4600" b="1" dirty="0">
                <a:solidFill>
                  <a:schemeClr val="tx1"/>
                </a:solidFill>
                <a:latin typeface="Century Gothic" pitchFamily="1" charset="0"/>
                <a:sym typeface="Century Gothic" pitchFamily="1" charset="0"/>
              </a:rPr>
              <a:t>и </a:t>
            </a:r>
            <a:r>
              <a:rPr lang="ru-RU" sz="4600" b="1" dirty="0" smtClean="0">
                <a:solidFill>
                  <a:schemeClr val="tx1"/>
                </a:solidFill>
                <a:latin typeface="Century Gothic" pitchFamily="1" charset="0"/>
                <a:sym typeface="Century Gothic" pitchFamily="1" charset="0"/>
              </a:rPr>
              <a:t>пресвитерами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4419600" y="838200"/>
            <a:ext cx="4356100" cy="635000"/>
          </a:xfrm>
          <a:prstGeom prst="rect">
            <a:avLst/>
          </a:prstGeom>
          <a:noFill/>
          <a:ln w="12700">
            <a:noFill/>
            <a:miter lim="800000"/>
            <a:headEnd/>
            <a:tailEnd/>
          </a:ln>
        </p:spPr>
        <p:txBody>
          <a:bodyPr lIns="0" tIns="0" rIns="457200" bIns="0" anchor="ctr"/>
          <a:lstStyle/>
          <a:p>
            <a:pPr algn="l"/>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Тимофею</a:t>
            </a:r>
            <a:r>
              <a:rPr lang="en-US" sz="3600" b="1">
                <a:solidFill>
                  <a:schemeClr val="tx1"/>
                </a:solidFill>
                <a:latin typeface="Century Gothic" pitchFamily="1" charset="0"/>
                <a:sym typeface="Century Gothic" pitchFamily="1" charset="0"/>
              </a:rPr>
              <a:t> 3:15</a:t>
            </a:r>
          </a:p>
        </p:txBody>
      </p:sp>
      <p:sp>
        <p:nvSpPr>
          <p:cNvPr id="66564" name="Rectangle 3"/>
          <p:cNvSpPr>
            <a:spLocks/>
          </p:cNvSpPr>
          <p:nvPr/>
        </p:nvSpPr>
        <p:spPr bwMode="auto">
          <a:xfrm>
            <a:off x="4394200" y="2362200"/>
            <a:ext cx="53975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Чтобы</a:t>
            </a:r>
            <a:r>
              <a:rPr lang="ru-RU" sz="4600" b="1" dirty="0">
                <a:solidFill>
                  <a:schemeClr val="tx1"/>
                </a:solidFill>
                <a:latin typeface="Century Gothic" pitchFamily="1" charset="0"/>
                <a:sym typeface="Century Gothic" pitchFamily="1" charset="0"/>
              </a:rPr>
              <a:t>… ты знал, как должно</a:t>
            </a:r>
            <a:endParaRPr lang="en-US" sz="4600" b="1" dirty="0">
              <a:solidFill>
                <a:schemeClr val="tx1"/>
              </a:solidFill>
              <a:latin typeface="Century Gothic" pitchFamily="1" charset="0"/>
              <a:sym typeface="Century Gothic" pitchFamily="1" charset="0"/>
            </a:endParaRPr>
          </a:p>
        </p:txBody>
      </p:sp>
      <p:sp>
        <p:nvSpPr>
          <p:cNvPr id="66565" name="Rectangle 4"/>
          <p:cNvSpPr>
            <a:spLocks/>
          </p:cNvSpPr>
          <p:nvPr/>
        </p:nvSpPr>
        <p:spPr bwMode="auto">
          <a:xfrm>
            <a:off x="889000" y="3581400"/>
            <a:ext cx="8953500" cy="3352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поступать в доме Божием, который есть Церковь Бога живого, столп и утверждение </a:t>
            </a:r>
            <a:r>
              <a:rPr lang="ru-RU" sz="4600" b="1" dirty="0" smtClean="0">
                <a:solidFill>
                  <a:schemeClr val="tx1"/>
                </a:solidFill>
                <a:latin typeface="Century Gothic" pitchFamily="1" charset="0"/>
                <a:sym typeface="Century Gothic" pitchFamily="1" charset="0"/>
              </a:rPr>
              <a:t>истины.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7587" name="Rectangle 2"/>
          <p:cNvSpPr>
            <a:spLocks/>
          </p:cNvSpPr>
          <p:nvPr/>
        </p:nvSpPr>
        <p:spPr bwMode="auto">
          <a:xfrm>
            <a:off x="876300" y="5168900"/>
            <a:ext cx="90043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не могу присоединиться к </a:t>
            </a:r>
            <a:r>
              <a:rPr lang="ru-RU" sz="4600" b="1" dirty="0" smtClean="0">
                <a:solidFill>
                  <a:schemeClr val="tx1"/>
                </a:solidFill>
                <a:latin typeface="Century Gothic" pitchFamily="1" charset="0"/>
                <a:sym typeface="Century Gothic" pitchFamily="1" charset="0"/>
              </a:rPr>
              <a:t>Церкви</a:t>
            </a:r>
            <a:r>
              <a:rPr lang="ru-RU" sz="4600" b="1" dirty="0">
                <a:solidFill>
                  <a:schemeClr val="tx1"/>
                </a:solidFill>
                <a:latin typeface="Century Gothic" pitchFamily="1" charset="0"/>
                <a:sym typeface="Century Gothic" pitchFamily="1" charset="0"/>
              </a:rPr>
              <a:t>, потому что у меня нет </a:t>
            </a:r>
            <a:r>
              <a:rPr lang="ru-RU" sz="4600" b="1" dirty="0" smtClean="0">
                <a:solidFill>
                  <a:schemeClr val="tx1"/>
                </a:solidFill>
                <a:latin typeface="Century Gothic" pitchFamily="1" charset="0"/>
                <a:sym typeface="Century Gothic" pitchFamily="1" charset="0"/>
              </a:rPr>
              <a:t>денег.</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8611" name="Rectangle 2"/>
          <p:cNvSpPr>
            <a:spLocks/>
          </p:cNvSpPr>
          <p:nvPr/>
        </p:nvSpPr>
        <p:spPr bwMode="auto">
          <a:xfrm>
            <a:off x="889000" y="4267200"/>
            <a:ext cx="87122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Принесите </a:t>
            </a:r>
            <a:r>
              <a:rPr lang="ru-RU" sz="4600" b="1" dirty="0">
                <a:solidFill>
                  <a:schemeClr val="tx1"/>
                </a:solidFill>
                <a:latin typeface="Century Gothic" pitchFamily="1" charset="0"/>
                <a:sym typeface="Century Gothic" pitchFamily="1" charset="0"/>
              </a:rPr>
              <a:t>все десятины в дом хранилища… и хотя в этом испытайте Меня</a:t>
            </a:r>
            <a:r>
              <a:rPr lang="en-US" sz="4600" b="1" dirty="0">
                <a:solidFill>
                  <a:schemeClr val="tx1"/>
                </a:solidFill>
                <a:latin typeface="Century Gothic" pitchFamily="1" charset="0"/>
                <a:sym typeface="Century Gothic" pitchFamily="1" charset="0"/>
              </a:rPr>
              <a:t>… </a:t>
            </a:r>
          </a:p>
        </p:txBody>
      </p:sp>
      <p:sp>
        <p:nvSpPr>
          <p:cNvPr id="68612" name="Rectangle 3"/>
          <p:cNvSpPr>
            <a:spLocks/>
          </p:cNvSpPr>
          <p:nvPr/>
        </p:nvSpPr>
        <p:spPr bwMode="auto">
          <a:xfrm>
            <a:off x="4686300" y="838200"/>
            <a:ext cx="3670300" cy="635000"/>
          </a:xfrm>
          <a:prstGeom prst="rect">
            <a:avLst/>
          </a:prstGeom>
          <a:noFill/>
          <a:ln w="12700">
            <a:noFill/>
            <a:miter lim="800000"/>
            <a:headEnd/>
            <a:tailEnd/>
          </a:ln>
        </p:spPr>
        <p:txBody>
          <a:bodyPr lIns="0" tIns="0" rIns="457200" bIns="0" anchor="ctr"/>
          <a:lstStyle/>
          <a:p>
            <a:pPr algn="l"/>
            <a:r>
              <a:rPr lang="ru-RU" sz="3600" b="1" dirty="0" err="1" smtClean="0">
                <a:solidFill>
                  <a:schemeClr val="tx1"/>
                </a:solidFill>
                <a:latin typeface="Century Gothic" pitchFamily="1" charset="0"/>
                <a:sym typeface="Century Gothic" pitchFamily="1" charset="0"/>
              </a:rPr>
              <a:t>Малахия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3:10</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3"/>
          <p:cNvSpPr>
            <a:spLocks/>
          </p:cNvSpPr>
          <p:nvPr/>
        </p:nvSpPr>
        <p:spPr bwMode="auto">
          <a:xfrm>
            <a:off x="4686300" y="838200"/>
            <a:ext cx="4216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Малахии</a:t>
            </a:r>
            <a:r>
              <a:rPr lang="en-US" sz="3600" b="1">
                <a:solidFill>
                  <a:schemeClr val="tx1"/>
                </a:solidFill>
                <a:latin typeface="Century Gothic" pitchFamily="1" charset="0"/>
                <a:sym typeface="Century Gothic" pitchFamily="1" charset="0"/>
              </a:rPr>
              <a:t> 3:10</a:t>
            </a:r>
          </a:p>
        </p:txBody>
      </p:sp>
      <p:sp>
        <p:nvSpPr>
          <p:cNvPr id="69636" name="Rectangle 4"/>
          <p:cNvSpPr>
            <a:spLocks/>
          </p:cNvSpPr>
          <p:nvPr/>
        </p:nvSpPr>
        <p:spPr bwMode="auto">
          <a:xfrm>
            <a:off x="482600" y="3886200"/>
            <a:ext cx="96774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открою ли Я для вас отверстий небесных и не изолью ли на вас благословения до избытка</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25400"/>
            <a:ext cx="10160000" cy="7620000"/>
          </a:xfrm>
          <a:prstGeom prst="rect">
            <a:avLst/>
          </a:prstGeom>
          <a:noFill/>
          <a:ln w="12700">
            <a:noFill/>
            <a:miter lim="800000"/>
            <a:headEnd/>
            <a:tailEnd/>
          </a:ln>
        </p:spPr>
      </p:pic>
      <p:sp>
        <p:nvSpPr>
          <p:cNvPr id="70659" name="Rectangle 3"/>
          <p:cNvSpPr>
            <a:spLocks/>
          </p:cNvSpPr>
          <p:nvPr/>
        </p:nvSpPr>
        <p:spPr bwMode="auto">
          <a:xfrm>
            <a:off x="584200" y="5105400"/>
            <a:ext cx="98298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не могу присоединиться к </a:t>
            </a:r>
            <a:r>
              <a:rPr lang="ru-RU" sz="4600" b="1" dirty="0" smtClean="0">
                <a:solidFill>
                  <a:schemeClr val="tx1"/>
                </a:solidFill>
                <a:latin typeface="Century Gothic" pitchFamily="1" charset="0"/>
                <a:sym typeface="Century Gothic" pitchFamily="1" charset="0"/>
              </a:rPr>
              <a:t>Церкви</a:t>
            </a:r>
            <a:r>
              <a:rPr lang="ru-RU" sz="4600" b="1" dirty="0">
                <a:solidFill>
                  <a:schemeClr val="tx1"/>
                </a:solidFill>
                <a:latin typeface="Century Gothic" pitchFamily="1" charset="0"/>
                <a:sym typeface="Century Gothic" pitchFamily="1" charset="0"/>
              </a:rPr>
              <a:t>, потому что я еще не </a:t>
            </a:r>
            <a:r>
              <a:rPr lang="ru-RU" sz="4600" b="1" dirty="0" smtClean="0">
                <a:solidFill>
                  <a:schemeClr val="tx1"/>
                </a:solidFill>
                <a:latin typeface="Century Gothic" pitchFamily="1" charset="0"/>
                <a:sym typeface="Century Gothic" pitchFamily="1" charset="0"/>
              </a:rPr>
              <a:t>достоин.</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1683" name="Rectangle 2"/>
          <p:cNvSpPr>
            <a:spLocks/>
          </p:cNvSpPr>
          <p:nvPr/>
        </p:nvSpPr>
        <p:spPr bwMode="auto">
          <a:xfrm>
            <a:off x="5334000" y="838200"/>
            <a:ext cx="40513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19:17</a:t>
            </a:r>
          </a:p>
        </p:txBody>
      </p:sp>
      <p:sp>
        <p:nvSpPr>
          <p:cNvPr id="71684" name="Rectangle 3"/>
          <p:cNvSpPr>
            <a:spLocks/>
          </p:cNvSpPr>
          <p:nvPr/>
        </p:nvSpPr>
        <p:spPr bwMode="auto">
          <a:xfrm>
            <a:off x="1816100" y="4584700"/>
            <a:ext cx="7302500" cy="1435100"/>
          </a:xfrm>
          <a:prstGeom prst="rect">
            <a:avLst/>
          </a:prstGeom>
          <a:noFill/>
          <a:ln w="12700">
            <a:noFill/>
            <a:miter lim="800000"/>
            <a:headEnd/>
            <a:tailEnd/>
          </a:ln>
        </p:spPr>
        <p:txBody>
          <a:bodyPr lIns="0" tIns="0" rIns="457200" bIns="0" anchor="ctr"/>
          <a:lstStyle/>
          <a:p>
            <a:pPr algn="l">
              <a:lnSpc>
                <a:spcPct val="90000"/>
              </a:lnSpc>
            </a:pPr>
            <a:r>
              <a:rPr lang="en-US"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Никто не благ, как только один </a:t>
            </a:r>
            <a:r>
              <a:rPr lang="ru-RU" sz="4600" b="1" dirty="0" smtClean="0">
                <a:solidFill>
                  <a:schemeClr val="tx1"/>
                </a:solidFill>
                <a:latin typeface="Century Gothic" pitchFamily="1" charset="0"/>
                <a:sym typeface="Century Gothic" pitchFamily="1" charset="0"/>
              </a:rPr>
              <a:t>Бог</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2707" name="Rectangle 2"/>
          <p:cNvSpPr>
            <a:spLocks/>
          </p:cNvSpPr>
          <p:nvPr/>
        </p:nvSpPr>
        <p:spPr bwMode="auto">
          <a:xfrm>
            <a:off x="4470400" y="838200"/>
            <a:ext cx="42672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11:28</a:t>
            </a:r>
          </a:p>
        </p:txBody>
      </p:sp>
      <p:sp>
        <p:nvSpPr>
          <p:cNvPr id="72708" name="Rectangle 3"/>
          <p:cNvSpPr>
            <a:spLocks/>
          </p:cNvSpPr>
          <p:nvPr/>
        </p:nvSpPr>
        <p:spPr bwMode="auto">
          <a:xfrm>
            <a:off x="736600" y="4483100"/>
            <a:ext cx="91948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Придите </a:t>
            </a:r>
            <a:r>
              <a:rPr lang="ru-RU" sz="4600" b="1" dirty="0">
                <a:solidFill>
                  <a:schemeClr val="tx1"/>
                </a:solidFill>
                <a:latin typeface="Century Gothic" pitchFamily="1" charset="0"/>
                <a:sym typeface="Century Gothic" pitchFamily="1" charset="0"/>
              </a:rPr>
              <a:t>ко Мне, все </a:t>
            </a:r>
            <a:r>
              <a:rPr lang="ru-RU" sz="4600" b="1" dirty="0" err="1">
                <a:solidFill>
                  <a:schemeClr val="tx1"/>
                </a:solidFill>
                <a:latin typeface="Century Gothic" pitchFamily="1" charset="0"/>
                <a:sym typeface="Century Gothic" pitchFamily="1" charset="0"/>
              </a:rPr>
              <a:t>труждающиеся</a:t>
            </a:r>
            <a:r>
              <a:rPr lang="ru-RU" sz="4600" b="1" dirty="0">
                <a:solidFill>
                  <a:schemeClr val="tx1"/>
                </a:solidFill>
                <a:latin typeface="Century Gothic" pitchFamily="1" charset="0"/>
                <a:sym typeface="Century Gothic" pitchFamily="1" charset="0"/>
              </a:rPr>
              <a:t> и обремененные, и Я успокою </a:t>
            </a:r>
            <a:r>
              <a:rPr lang="ru-RU" sz="4600" b="1" dirty="0" smtClean="0">
                <a:solidFill>
                  <a:schemeClr val="tx1"/>
                </a:solidFill>
                <a:latin typeface="Century Gothic" pitchFamily="1" charset="0"/>
                <a:sym typeface="Century Gothic" pitchFamily="1" charset="0"/>
              </a:rPr>
              <a:t>вас.</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3731" name="Rectangle 3"/>
          <p:cNvSpPr>
            <a:spLocks/>
          </p:cNvSpPr>
          <p:nvPr/>
        </p:nvSpPr>
        <p:spPr bwMode="auto">
          <a:xfrm>
            <a:off x="558800" y="5334000"/>
            <a:ext cx="9601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не могу присоединиться </a:t>
            </a:r>
          </a:p>
          <a:p>
            <a:pPr algn="l">
              <a:lnSpc>
                <a:spcPct val="90000"/>
              </a:lnSpc>
            </a:pPr>
            <a:r>
              <a:rPr lang="ru-RU" sz="4600" b="1" dirty="0">
                <a:solidFill>
                  <a:schemeClr val="tx1"/>
                </a:solidFill>
                <a:latin typeface="Century Gothic" pitchFamily="1" charset="0"/>
                <a:sym typeface="Century Gothic" pitchFamily="1" charset="0"/>
              </a:rPr>
              <a:t>к </a:t>
            </a:r>
            <a:r>
              <a:rPr lang="ru-RU" sz="4600" b="1" dirty="0" smtClean="0">
                <a:solidFill>
                  <a:schemeClr val="tx1"/>
                </a:solidFill>
                <a:latin typeface="Century Gothic" pitchFamily="1" charset="0"/>
                <a:sym typeface="Century Gothic" pitchFamily="1" charset="0"/>
              </a:rPr>
              <a:t>Церкви</a:t>
            </a:r>
            <a:r>
              <a:rPr lang="ru-RU" sz="4600" b="1" dirty="0">
                <a:solidFill>
                  <a:schemeClr val="tx1"/>
                </a:solidFill>
                <a:latin typeface="Century Gothic" pitchFamily="1" charset="0"/>
                <a:sym typeface="Century Gothic" pitchFamily="1" charset="0"/>
              </a:rPr>
              <a:t>, потому что там есть </a:t>
            </a:r>
            <a:r>
              <a:rPr lang="ru-RU" sz="4600" b="1" dirty="0" smtClean="0">
                <a:solidFill>
                  <a:schemeClr val="tx1"/>
                </a:solidFill>
                <a:latin typeface="Century Gothic" pitchFamily="1" charset="0"/>
                <a:sym typeface="Century Gothic" pitchFamily="1" charset="0"/>
              </a:rPr>
              <a:t>лицемеры.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4755" name="Rectangle 2"/>
          <p:cNvSpPr>
            <a:spLocks/>
          </p:cNvSpPr>
          <p:nvPr/>
        </p:nvSpPr>
        <p:spPr bwMode="auto">
          <a:xfrm>
            <a:off x="4572000" y="838200"/>
            <a:ext cx="49149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13:30, 39</a:t>
            </a:r>
          </a:p>
        </p:txBody>
      </p:sp>
      <p:sp>
        <p:nvSpPr>
          <p:cNvPr id="74756" name="Rectangle 3"/>
          <p:cNvSpPr>
            <a:spLocks/>
          </p:cNvSpPr>
          <p:nvPr/>
        </p:nvSpPr>
        <p:spPr bwMode="auto">
          <a:xfrm>
            <a:off x="736600" y="4267200"/>
            <a:ext cx="89154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Оставьте </a:t>
            </a:r>
            <a:r>
              <a:rPr lang="ru-RU" sz="4600" b="1" dirty="0">
                <a:solidFill>
                  <a:schemeClr val="tx1"/>
                </a:solidFill>
                <a:latin typeface="Century Gothic" pitchFamily="1" charset="0"/>
                <a:sym typeface="Century Gothic" pitchFamily="1" charset="0"/>
              </a:rPr>
              <a:t>расти вместе то и другое до жатвы</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жатва есть кончина </a:t>
            </a:r>
            <a:r>
              <a:rPr lang="ru-RU" sz="4600" b="1" dirty="0" smtClean="0">
                <a:solidFill>
                  <a:schemeClr val="tx1"/>
                </a:solidFill>
                <a:latin typeface="Century Gothic" pitchFamily="1" charset="0"/>
                <a:sym typeface="Century Gothic" pitchFamily="1" charset="0"/>
              </a:rPr>
              <a:t>века</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5779" name="Rectangle 2"/>
          <p:cNvSpPr>
            <a:spLocks/>
          </p:cNvSpPr>
          <p:nvPr/>
        </p:nvSpPr>
        <p:spPr bwMode="auto">
          <a:xfrm>
            <a:off x="6235700" y="3416300"/>
            <a:ext cx="3797300" cy="2070100"/>
          </a:xfrm>
          <a:prstGeom prst="rect">
            <a:avLst/>
          </a:prstGeom>
          <a:noFill/>
          <a:ln w="12700">
            <a:noFill/>
            <a:miter lim="800000"/>
            <a:headEnd/>
            <a:tailEnd/>
          </a:ln>
        </p:spPr>
        <p:txBody>
          <a:bodyPr lIns="0" tIns="0" rIns="457200" bIns="0" anchor="ctr"/>
          <a:lstStyle/>
          <a:p>
            <a:pPr algn="l">
              <a:lnSpc>
                <a:spcPct val="90000"/>
              </a:lnSpc>
            </a:pPr>
            <a:endParaRPr lang="ru-RU" sz="4600" b="1">
              <a:solidFill>
                <a:schemeClr val="tx1"/>
              </a:solidFill>
              <a:latin typeface="Century Gothic" pitchFamily="1" charset="0"/>
              <a:sym typeface="Century Gothic" pitchFamily="1" charset="0"/>
            </a:endParaRPr>
          </a:p>
        </p:txBody>
      </p:sp>
      <p:sp>
        <p:nvSpPr>
          <p:cNvPr id="75780" name="Rectangle 3"/>
          <p:cNvSpPr>
            <a:spLocks/>
          </p:cNvSpPr>
          <p:nvPr/>
        </p:nvSpPr>
        <p:spPr bwMode="auto">
          <a:xfrm>
            <a:off x="812800" y="4572000"/>
            <a:ext cx="9677400" cy="269875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не присоединяюсь к </a:t>
            </a:r>
            <a:r>
              <a:rPr lang="ru-RU" sz="4600" b="1" dirty="0" smtClean="0">
                <a:solidFill>
                  <a:schemeClr val="tx1"/>
                </a:solidFill>
                <a:latin typeface="Century Gothic" pitchFamily="1" charset="0"/>
                <a:sym typeface="Century Gothic" pitchFamily="1" charset="0"/>
              </a:rPr>
              <a:t>Церкви</a:t>
            </a:r>
            <a:r>
              <a:rPr lang="ru-RU" sz="4600" b="1" dirty="0">
                <a:solidFill>
                  <a:schemeClr val="tx1"/>
                </a:solidFill>
                <a:latin typeface="Century Gothic" pitchFamily="1" charset="0"/>
                <a:sym typeface="Century Gothic" pitchFamily="1" charset="0"/>
              </a:rPr>
              <a:t>, потому что я не придаю этому </a:t>
            </a:r>
            <a:r>
              <a:rPr lang="ru-RU" sz="4600" b="1" dirty="0" smtClean="0">
                <a:solidFill>
                  <a:schemeClr val="tx1"/>
                </a:solidFill>
                <a:latin typeface="Century Gothic" pitchFamily="1" charset="0"/>
                <a:sym typeface="Century Gothic" pitchFamily="1" charset="0"/>
              </a:rPr>
              <a:t>значения.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6803" name="Rectangle 2"/>
          <p:cNvSpPr>
            <a:spLocks/>
          </p:cNvSpPr>
          <p:nvPr/>
        </p:nvSpPr>
        <p:spPr bwMode="auto">
          <a:xfrm>
            <a:off x="6134100" y="838200"/>
            <a:ext cx="3416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2:3</a:t>
            </a:r>
          </a:p>
        </p:txBody>
      </p:sp>
      <p:sp>
        <p:nvSpPr>
          <p:cNvPr id="76804" name="Rectangle 3"/>
          <p:cNvSpPr>
            <a:spLocks/>
          </p:cNvSpPr>
          <p:nvPr/>
        </p:nvSpPr>
        <p:spPr bwMode="auto">
          <a:xfrm>
            <a:off x="1422400" y="5168900"/>
            <a:ext cx="80010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То </a:t>
            </a:r>
            <a:r>
              <a:rPr lang="ru-RU" sz="4600" b="1" dirty="0">
                <a:solidFill>
                  <a:schemeClr val="tx1"/>
                </a:solidFill>
                <a:latin typeface="Century Gothic" pitchFamily="1" charset="0"/>
                <a:sym typeface="Century Gothic" pitchFamily="1" charset="0"/>
              </a:rPr>
              <a:t>как мы избежим, </a:t>
            </a:r>
            <a:r>
              <a:rPr lang="ru-RU" sz="4600" b="1" dirty="0" err="1">
                <a:solidFill>
                  <a:schemeClr val="tx1"/>
                </a:solidFill>
                <a:latin typeface="Century Gothic" pitchFamily="1" charset="0"/>
                <a:sym typeface="Century Gothic" pitchFamily="1" charset="0"/>
              </a:rPr>
              <a:t>вознерадев</a:t>
            </a:r>
            <a:r>
              <a:rPr lang="ru-RU" sz="4600" b="1" dirty="0">
                <a:solidFill>
                  <a:schemeClr val="tx1"/>
                </a:solidFill>
                <a:latin typeface="Century Gothic" pitchFamily="1" charset="0"/>
                <a:sym typeface="Century Gothic" pitchFamily="1" charset="0"/>
              </a:rPr>
              <a:t> о </a:t>
            </a:r>
            <a:r>
              <a:rPr lang="ru-RU" sz="4600" b="1" dirty="0" err="1">
                <a:solidFill>
                  <a:schemeClr val="tx1"/>
                </a:solidFill>
                <a:latin typeface="Century Gothic" pitchFamily="1" charset="0"/>
                <a:sym typeface="Century Gothic" pitchFamily="1" charset="0"/>
              </a:rPr>
              <a:t>толиком</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спасении.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7827" name="Rectangle 2"/>
          <p:cNvSpPr>
            <a:spLocks/>
          </p:cNvSpPr>
          <p:nvPr/>
        </p:nvSpPr>
        <p:spPr bwMode="auto">
          <a:xfrm>
            <a:off x="6184900" y="3111500"/>
            <a:ext cx="3771900" cy="2070100"/>
          </a:xfrm>
          <a:prstGeom prst="rect">
            <a:avLst/>
          </a:prstGeom>
          <a:noFill/>
          <a:ln w="12700">
            <a:noFill/>
            <a:miter lim="800000"/>
            <a:headEnd/>
            <a:tailEnd/>
          </a:ln>
        </p:spPr>
        <p:txBody>
          <a:bodyPr lIns="0" tIns="0" rIns="457200" bIns="0" anchor="ctr"/>
          <a:lstStyle/>
          <a:p>
            <a:pPr algn="l">
              <a:lnSpc>
                <a:spcPct val="90000"/>
              </a:lnSpc>
            </a:pPr>
            <a:endParaRPr lang="ru-RU" sz="4600" b="1">
              <a:solidFill>
                <a:schemeClr val="tx1"/>
              </a:solidFill>
              <a:latin typeface="Century Gothic" pitchFamily="1" charset="0"/>
              <a:sym typeface="Century Gothic" pitchFamily="1" charset="0"/>
            </a:endParaRPr>
          </a:p>
        </p:txBody>
      </p:sp>
      <p:sp>
        <p:nvSpPr>
          <p:cNvPr id="77828" name="Rectangle 3"/>
          <p:cNvSpPr>
            <a:spLocks/>
          </p:cNvSpPr>
          <p:nvPr/>
        </p:nvSpPr>
        <p:spPr bwMode="auto">
          <a:xfrm>
            <a:off x="508000" y="5257800"/>
            <a:ext cx="98806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не могу присоединиться к </a:t>
            </a:r>
            <a:r>
              <a:rPr lang="ru-RU" sz="4600" b="1" dirty="0" smtClean="0">
                <a:solidFill>
                  <a:schemeClr val="tx1"/>
                </a:solidFill>
                <a:latin typeface="Century Gothic" pitchFamily="1" charset="0"/>
                <a:sym typeface="Century Gothic" pitchFamily="1" charset="0"/>
              </a:rPr>
              <a:t>Церкви</a:t>
            </a:r>
            <a:r>
              <a:rPr lang="ru-RU" sz="4600" b="1" dirty="0">
                <a:solidFill>
                  <a:schemeClr val="tx1"/>
                </a:solidFill>
                <a:latin typeface="Century Gothic" pitchFamily="1" charset="0"/>
                <a:sym typeface="Century Gothic" pitchFamily="1" charset="0"/>
              </a:rPr>
              <a:t>, потому что мне стыдно быть ее </a:t>
            </a:r>
            <a:r>
              <a:rPr lang="ru-RU" sz="4600" b="1" dirty="0" smtClean="0">
                <a:solidFill>
                  <a:schemeClr val="tx1"/>
                </a:solidFill>
                <a:latin typeface="Century Gothic" pitchFamily="1" charset="0"/>
                <a:sym typeface="Century Gothic" pitchFamily="1" charset="0"/>
              </a:rPr>
              <a:t>членом.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8851" name="Rectangle 2"/>
          <p:cNvSpPr>
            <a:spLocks/>
          </p:cNvSpPr>
          <p:nvPr/>
        </p:nvSpPr>
        <p:spPr bwMode="auto">
          <a:xfrm>
            <a:off x="5245100" y="838200"/>
            <a:ext cx="3886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1:16</a:t>
            </a:r>
          </a:p>
        </p:txBody>
      </p:sp>
      <p:sp>
        <p:nvSpPr>
          <p:cNvPr id="78852" name="Rectangle 4"/>
          <p:cNvSpPr>
            <a:spLocks/>
          </p:cNvSpPr>
          <p:nvPr/>
        </p:nvSpPr>
        <p:spPr bwMode="auto">
          <a:xfrm>
            <a:off x="508000" y="4419600"/>
            <a:ext cx="98806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я не стыжусь благовествования Христова, потому что оно есть сила Божия ко спасению всякому </a:t>
            </a:r>
            <a:r>
              <a:rPr lang="ru-RU" sz="4600" b="1" dirty="0" smtClean="0">
                <a:solidFill>
                  <a:schemeClr val="tx1"/>
                </a:solidFill>
                <a:latin typeface="Century Gothic" pitchFamily="1" charset="0"/>
                <a:sym typeface="Century Gothic" pitchFamily="1" charset="0"/>
              </a:rPr>
              <a:t>верующему.</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9875" name="Rectangle 2"/>
          <p:cNvSpPr>
            <a:spLocks/>
          </p:cNvSpPr>
          <p:nvPr/>
        </p:nvSpPr>
        <p:spPr bwMode="auto">
          <a:xfrm>
            <a:off x="6794500" y="3492500"/>
            <a:ext cx="2743200" cy="1384300"/>
          </a:xfrm>
          <a:prstGeom prst="rect">
            <a:avLst/>
          </a:prstGeom>
          <a:noFill/>
          <a:ln w="12700">
            <a:noFill/>
            <a:miter lim="800000"/>
            <a:headEnd/>
            <a:tailEnd/>
          </a:ln>
        </p:spPr>
        <p:txBody>
          <a:bodyPr lIns="0" tIns="0" rIns="457200" bIns="0" anchor="ctr"/>
          <a:lstStyle/>
          <a:p>
            <a:pPr algn="l">
              <a:lnSpc>
                <a:spcPct val="90000"/>
              </a:lnSpc>
            </a:pPr>
            <a:endParaRPr lang="ru-RU" sz="4800" b="1">
              <a:solidFill>
                <a:schemeClr val="tx1"/>
              </a:solidFill>
              <a:latin typeface="Century Gothic" pitchFamily="1" charset="0"/>
              <a:sym typeface="Century Gothic" pitchFamily="1" charset="0"/>
            </a:endParaRPr>
          </a:p>
        </p:txBody>
      </p:sp>
      <p:sp>
        <p:nvSpPr>
          <p:cNvPr id="79876" name="Rectangle 3"/>
          <p:cNvSpPr>
            <a:spLocks/>
          </p:cNvSpPr>
          <p:nvPr/>
        </p:nvSpPr>
        <p:spPr bwMode="auto">
          <a:xfrm>
            <a:off x="279400" y="5105400"/>
            <a:ext cx="10160000" cy="1511300"/>
          </a:xfrm>
          <a:prstGeom prst="rect">
            <a:avLst/>
          </a:prstGeom>
          <a:noFill/>
          <a:ln w="12700">
            <a:noFill/>
            <a:miter lim="800000"/>
            <a:headEnd/>
            <a:tailEnd/>
          </a:ln>
        </p:spPr>
        <p:txBody>
          <a:bodyPr lIns="0" tIns="0" rIns="457200" bIns="0" anchor="ctr"/>
          <a:lstStyle/>
          <a:p>
            <a:pPr algn="l">
              <a:lnSpc>
                <a:spcPct val="90000"/>
              </a:lnSpc>
            </a:pPr>
            <a:r>
              <a:rPr lang="ru-RU" sz="4800" b="1" dirty="0" smtClean="0">
                <a:solidFill>
                  <a:schemeClr val="tx1"/>
                </a:solidFill>
                <a:latin typeface="Century Gothic" pitchFamily="1" charset="0"/>
                <a:sym typeface="Century Gothic" pitchFamily="1" charset="0"/>
              </a:rPr>
              <a:t>Я </a:t>
            </a:r>
            <a:r>
              <a:rPr lang="ru-RU" sz="4800" b="1" dirty="0">
                <a:solidFill>
                  <a:schemeClr val="tx1"/>
                </a:solidFill>
                <a:latin typeface="Century Gothic" pitchFamily="1" charset="0"/>
                <a:sym typeface="Century Gothic" pitchFamily="1" charset="0"/>
              </a:rPr>
              <a:t>не присоединяюсь к </a:t>
            </a:r>
            <a:r>
              <a:rPr lang="ru-RU" sz="4800" b="1" dirty="0" smtClean="0">
                <a:solidFill>
                  <a:schemeClr val="tx1"/>
                </a:solidFill>
                <a:latin typeface="Century Gothic" pitchFamily="1" charset="0"/>
                <a:sym typeface="Century Gothic" pitchFamily="1" charset="0"/>
              </a:rPr>
              <a:t>Церкви</a:t>
            </a:r>
            <a:r>
              <a:rPr lang="ru-RU" sz="4800" b="1" dirty="0">
                <a:solidFill>
                  <a:schemeClr val="tx1"/>
                </a:solidFill>
                <a:latin typeface="Century Gothic" pitchFamily="1" charset="0"/>
                <a:sym typeface="Century Gothic" pitchFamily="1" charset="0"/>
              </a:rPr>
              <a:t>, потому </a:t>
            </a:r>
            <a:r>
              <a:rPr lang="ru-RU" sz="4800" b="1" dirty="0" smtClean="0">
                <a:solidFill>
                  <a:schemeClr val="tx1"/>
                </a:solidFill>
                <a:latin typeface="Century Gothic" pitchFamily="1" charset="0"/>
                <a:sym typeface="Century Gothic" pitchFamily="1" charset="0"/>
              </a:rPr>
              <a:t>что </a:t>
            </a:r>
            <a:r>
              <a:rPr lang="ru-RU" sz="4800" b="1" dirty="0">
                <a:solidFill>
                  <a:schemeClr val="tx1"/>
                </a:solidFill>
                <a:latin typeface="Century Gothic" pitchFamily="1" charset="0"/>
                <a:sym typeface="Century Gothic" pitchFamily="1" charset="0"/>
              </a:rPr>
              <a:t>по-моему мнению, это не </a:t>
            </a:r>
            <a:r>
              <a:rPr lang="ru-RU" sz="4800" b="1" dirty="0" smtClean="0">
                <a:solidFill>
                  <a:schemeClr val="tx1"/>
                </a:solidFill>
                <a:latin typeface="Century Gothic" pitchFamily="1" charset="0"/>
                <a:sym typeface="Century Gothic" pitchFamily="1" charset="0"/>
              </a:rPr>
              <a:t>важно.</a:t>
            </a:r>
            <a:endParaRPr lang="en-US" sz="48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0899" name="Rectangle 2"/>
          <p:cNvSpPr>
            <a:spLocks/>
          </p:cNvSpPr>
          <p:nvPr/>
        </p:nvSpPr>
        <p:spPr bwMode="auto">
          <a:xfrm>
            <a:off x="5372100" y="838200"/>
            <a:ext cx="4432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Ефесянам</a:t>
            </a:r>
            <a:r>
              <a:rPr lang="en-US" sz="3600" b="1">
                <a:solidFill>
                  <a:schemeClr val="tx1"/>
                </a:solidFill>
                <a:latin typeface="Century Gothic" pitchFamily="1" charset="0"/>
                <a:sym typeface="Century Gothic" pitchFamily="1" charset="0"/>
              </a:rPr>
              <a:t> 5:25</a:t>
            </a:r>
          </a:p>
        </p:txBody>
      </p:sp>
      <p:sp>
        <p:nvSpPr>
          <p:cNvPr id="80900" name="Rectangle 3"/>
          <p:cNvSpPr>
            <a:spLocks/>
          </p:cNvSpPr>
          <p:nvPr/>
        </p:nvSpPr>
        <p:spPr bwMode="auto">
          <a:xfrm>
            <a:off x="889000" y="4191000"/>
            <a:ext cx="88011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Мужья</a:t>
            </a:r>
            <a:r>
              <a:rPr lang="ru-RU" sz="4600" b="1" dirty="0">
                <a:solidFill>
                  <a:schemeClr val="tx1"/>
                </a:solidFill>
                <a:latin typeface="Century Gothic" pitchFamily="1" charset="0"/>
                <a:sym typeface="Century Gothic" pitchFamily="1" charset="0"/>
              </a:rPr>
              <a:t>, любите своих жен, как и Христос возлюбил Церковь и предал Себя за </a:t>
            </a:r>
            <a:r>
              <a:rPr lang="ru-RU" sz="4600" b="1" dirty="0" smtClean="0">
                <a:solidFill>
                  <a:schemeClr val="tx1"/>
                </a:solidFill>
                <a:latin typeface="Century Gothic" pitchFamily="1" charset="0"/>
                <a:sym typeface="Century Gothic" pitchFamily="1" charset="0"/>
              </a:rPr>
              <a:t>нее.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1923" name="Rectangle 2"/>
          <p:cNvSpPr>
            <a:spLocks/>
          </p:cNvSpPr>
          <p:nvPr/>
        </p:nvSpPr>
        <p:spPr bwMode="auto">
          <a:xfrm>
            <a:off x="5270500" y="838200"/>
            <a:ext cx="4889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12:17</a:t>
            </a:r>
          </a:p>
        </p:txBody>
      </p:sp>
      <p:sp>
        <p:nvSpPr>
          <p:cNvPr id="81924" name="Rectangle 3"/>
          <p:cNvSpPr>
            <a:spLocks/>
          </p:cNvSpPr>
          <p:nvPr/>
        </p:nvSpPr>
        <p:spPr bwMode="auto">
          <a:xfrm>
            <a:off x="5156200" y="3263900"/>
            <a:ext cx="55372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рассвирепел дракон на</a:t>
            </a:r>
            <a:endParaRPr lang="en-US" sz="4600" b="1" dirty="0">
              <a:solidFill>
                <a:schemeClr val="tx1"/>
              </a:solidFill>
              <a:latin typeface="Century Gothic" pitchFamily="1" charset="0"/>
              <a:sym typeface="Century Gothic" pitchFamily="1" charset="0"/>
            </a:endParaRPr>
          </a:p>
        </p:txBody>
      </p:sp>
      <p:sp>
        <p:nvSpPr>
          <p:cNvPr id="81925" name="Rectangle 4"/>
          <p:cNvSpPr>
            <a:spLocks/>
          </p:cNvSpPr>
          <p:nvPr/>
        </p:nvSpPr>
        <p:spPr bwMode="auto">
          <a:xfrm>
            <a:off x="889000" y="4953000"/>
            <a:ext cx="8851900" cy="20701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жену, и пошел, чтобы вступить в брань с прочими от семени </a:t>
            </a:r>
            <a:r>
              <a:rPr lang="ru-RU" sz="4600" b="1" dirty="0" smtClean="0">
                <a:solidFill>
                  <a:schemeClr val="tx1"/>
                </a:solidFill>
                <a:latin typeface="Century Gothic" pitchFamily="1" charset="0"/>
                <a:sym typeface="Century Gothic" pitchFamily="1" charset="0"/>
              </a:rPr>
              <a:t>ее…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2947" name="Rectangle 2"/>
          <p:cNvSpPr>
            <a:spLocks/>
          </p:cNvSpPr>
          <p:nvPr/>
        </p:nvSpPr>
        <p:spPr bwMode="auto">
          <a:xfrm>
            <a:off x="5270500" y="838200"/>
            <a:ext cx="4889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12:17</a:t>
            </a:r>
          </a:p>
        </p:txBody>
      </p:sp>
      <p:sp>
        <p:nvSpPr>
          <p:cNvPr id="82948" name="Rectangle 3"/>
          <p:cNvSpPr>
            <a:spLocks/>
          </p:cNvSpPr>
          <p:nvPr/>
        </p:nvSpPr>
        <p:spPr bwMode="auto">
          <a:xfrm>
            <a:off x="1181100" y="4343400"/>
            <a:ext cx="88519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…сохраняющими </a:t>
            </a:r>
            <a:r>
              <a:rPr lang="ru-RU" sz="4600" b="1" dirty="0">
                <a:solidFill>
                  <a:schemeClr val="tx1"/>
                </a:solidFill>
                <a:latin typeface="Century Gothic" pitchFamily="1" charset="0"/>
                <a:sym typeface="Century Gothic" pitchFamily="1" charset="0"/>
              </a:rPr>
              <a:t>заповеди Божии и имеющими свидетельство Иисуса </a:t>
            </a:r>
            <a:r>
              <a:rPr lang="ru-RU" sz="4600" b="1" dirty="0" smtClean="0">
                <a:solidFill>
                  <a:schemeClr val="tx1"/>
                </a:solidFill>
                <a:latin typeface="Century Gothic" pitchFamily="1" charset="0"/>
                <a:sym typeface="Century Gothic" pitchFamily="1" charset="0"/>
              </a:rPr>
              <a:t>Христа.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3971" name="Rectangle 2"/>
          <p:cNvSpPr>
            <a:spLocks/>
          </p:cNvSpPr>
          <p:nvPr/>
        </p:nvSpPr>
        <p:spPr bwMode="auto">
          <a:xfrm>
            <a:off x="5232400" y="838200"/>
            <a:ext cx="4927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19:10</a:t>
            </a:r>
          </a:p>
        </p:txBody>
      </p:sp>
      <p:sp>
        <p:nvSpPr>
          <p:cNvPr id="83972" name="Rectangle 3"/>
          <p:cNvSpPr>
            <a:spLocks/>
          </p:cNvSpPr>
          <p:nvPr/>
        </p:nvSpPr>
        <p:spPr bwMode="auto">
          <a:xfrm>
            <a:off x="660400" y="4572000"/>
            <a:ext cx="89789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Свидетельство </a:t>
            </a:r>
            <a:r>
              <a:rPr lang="ru-RU" sz="4600" b="1" dirty="0" err="1">
                <a:solidFill>
                  <a:schemeClr val="tx1"/>
                </a:solidFill>
                <a:latin typeface="Century Gothic" pitchFamily="1" charset="0"/>
                <a:sym typeface="Century Gothic" pitchFamily="1" charset="0"/>
              </a:rPr>
              <a:t>Иисусово</a:t>
            </a:r>
            <a:r>
              <a:rPr lang="ru-RU" sz="4600" b="1" dirty="0">
                <a:solidFill>
                  <a:schemeClr val="tx1"/>
                </a:solidFill>
                <a:latin typeface="Century Gothic" pitchFamily="1" charset="0"/>
                <a:sym typeface="Century Gothic" pitchFamily="1" charset="0"/>
              </a:rPr>
              <a:t> есть дух </a:t>
            </a:r>
            <a:r>
              <a:rPr lang="ru-RU" sz="4600" b="1" dirty="0" smtClean="0">
                <a:solidFill>
                  <a:schemeClr val="tx1"/>
                </a:solidFill>
                <a:latin typeface="Century Gothic" pitchFamily="1" charset="0"/>
                <a:sym typeface="Century Gothic" pitchFamily="1" charset="0"/>
              </a:rPr>
              <a:t>пророчества.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4775200" y="838200"/>
            <a:ext cx="39116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3:5</a:t>
            </a:r>
          </a:p>
        </p:txBody>
      </p:sp>
      <p:sp>
        <p:nvSpPr>
          <p:cNvPr id="20484" name="Rectangle 3"/>
          <p:cNvSpPr>
            <a:spLocks/>
          </p:cNvSpPr>
          <p:nvPr/>
        </p:nvSpPr>
        <p:spPr bwMode="auto">
          <a:xfrm>
            <a:off x="3238500" y="2984500"/>
            <a:ext cx="66421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Иисус </a:t>
            </a:r>
            <a:r>
              <a:rPr lang="ru-RU" sz="4600" b="1" dirty="0">
                <a:solidFill>
                  <a:schemeClr val="tx1"/>
                </a:solidFill>
                <a:latin typeface="Century Gothic" pitchFamily="1" charset="0"/>
                <a:sym typeface="Century Gothic" pitchFamily="1" charset="0"/>
              </a:rPr>
              <a:t>отвечал: истинно, истинно</a:t>
            </a:r>
            <a:endParaRPr lang="en-US" sz="4600" b="1" dirty="0">
              <a:solidFill>
                <a:schemeClr val="tx1"/>
              </a:solidFill>
              <a:latin typeface="Century Gothic" pitchFamily="1" charset="0"/>
              <a:sym typeface="Century Gothic" pitchFamily="1" charset="0"/>
            </a:endParaRPr>
          </a:p>
        </p:txBody>
      </p:sp>
      <p:sp>
        <p:nvSpPr>
          <p:cNvPr id="20485" name="Rectangle 4"/>
          <p:cNvSpPr>
            <a:spLocks/>
          </p:cNvSpPr>
          <p:nvPr/>
        </p:nvSpPr>
        <p:spPr bwMode="auto">
          <a:xfrm>
            <a:off x="889000" y="4292600"/>
            <a:ext cx="89281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говорю тебе, если кто не родится от воды и Духа, не может войти в Царствие </a:t>
            </a:r>
            <a:r>
              <a:rPr lang="ru-RU" sz="4600" b="1" dirty="0" smtClean="0">
                <a:solidFill>
                  <a:schemeClr val="tx1"/>
                </a:solidFill>
                <a:latin typeface="Century Gothic" pitchFamily="1" charset="0"/>
                <a:sym typeface="Century Gothic" pitchFamily="1" charset="0"/>
              </a:rPr>
              <a:t>Божие.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4995" name="Rectangle 2"/>
          <p:cNvSpPr>
            <a:spLocks/>
          </p:cNvSpPr>
          <p:nvPr/>
        </p:nvSpPr>
        <p:spPr bwMode="auto">
          <a:xfrm>
            <a:off x="6007100" y="838200"/>
            <a:ext cx="37846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24:14</a:t>
            </a:r>
          </a:p>
        </p:txBody>
      </p:sp>
      <p:sp>
        <p:nvSpPr>
          <p:cNvPr id="84996" name="Rectangle 3"/>
          <p:cNvSpPr>
            <a:spLocks/>
          </p:cNvSpPr>
          <p:nvPr/>
        </p:nvSpPr>
        <p:spPr bwMode="auto">
          <a:xfrm>
            <a:off x="749300" y="3962400"/>
            <a:ext cx="9410700" cy="3352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проповедано будет сие Евангелие Царствия по всей вселенной, во свидетельство всем народам; и тогда придет </a:t>
            </a:r>
            <a:r>
              <a:rPr lang="ru-RU" sz="4600" b="1" dirty="0" smtClean="0">
                <a:solidFill>
                  <a:schemeClr val="tx1"/>
                </a:solidFill>
                <a:latin typeface="Century Gothic" pitchFamily="1" charset="0"/>
                <a:sym typeface="Century Gothic" pitchFamily="1" charset="0"/>
              </a:rPr>
              <a:t>конец.</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6019" name="Rectangle 2"/>
          <p:cNvSpPr>
            <a:spLocks/>
          </p:cNvSpPr>
          <p:nvPr/>
        </p:nvSpPr>
        <p:spPr bwMode="auto">
          <a:xfrm>
            <a:off x="4597400" y="838200"/>
            <a:ext cx="49784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14:6, 7</a:t>
            </a:r>
          </a:p>
        </p:txBody>
      </p:sp>
      <p:sp>
        <p:nvSpPr>
          <p:cNvPr id="86020" name="Rectangle 3"/>
          <p:cNvSpPr>
            <a:spLocks/>
          </p:cNvSpPr>
          <p:nvPr/>
        </p:nvSpPr>
        <p:spPr bwMode="auto">
          <a:xfrm>
            <a:off x="4546600" y="2362200"/>
            <a:ext cx="51943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увидел я другого</a:t>
            </a:r>
            <a:endParaRPr lang="en-US" sz="4600" b="1" dirty="0">
              <a:solidFill>
                <a:schemeClr val="tx1"/>
              </a:solidFill>
              <a:latin typeface="Century Gothic" pitchFamily="1" charset="0"/>
              <a:sym typeface="Century Gothic" pitchFamily="1" charset="0"/>
            </a:endParaRPr>
          </a:p>
        </p:txBody>
      </p:sp>
      <p:sp>
        <p:nvSpPr>
          <p:cNvPr id="86021" name="Rectangle 4"/>
          <p:cNvSpPr>
            <a:spLocks/>
          </p:cNvSpPr>
          <p:nvPr/>
        </p:nvSpPr>
        <p:spPr bwMode="auto">
          <a:xfrm>
            <a:off x="889000" y="3886200"/>
            <a:ext cx="9004300" cy="2921000"/>
          </a:xfrm>
          <a:prstGeom prst="rect">
            <a:avLst/>
          </a:prstGeom>
          <a:noFill/>
          <a:ln w="12700">
            <a:noFill/>
            <a:miter lim="800000"/>
            <a:headEnd/>
            <a:tailEnd/>
          </a:ln>
        </p:spPr>
        <p:txBody>
          <a:bodyPr lIns="0" tIns="0" rIns="457200" bIns="0" anchor="ctr"/>
          <a:lstStyle/>
          <a:p>
            <a:pPr algn="l"/>
            <a:r>
              <a:rPr lang="ru-RU" sz="4600" b="1" dirty="0">
                <a:solidFill>
                  <a:schemeClr val="tx1"/>
                </a:solidFill>
                <a:latin typeface="Century Gothic" pitchFamily="1" charset="0"/>
                <a:sym typeface="Century Gothic" pitchFamily="1" charset="0"/>
              </a:rPr>
              <a:t>Ангела, летящего посредине неба, который имел вечное Евангелие, чтобы благовествовать живущим на </a:t>
            </a:r>
            <a:r>
              <a:rPr lang="ru-RU" sz="4600" b="1" dirty="0" smtClean="0">
                <a:solidFill>
                  <a:schemeClr val="tx1"/>
                </a:solidFill>
                <a:latin typeface="Century Gothic" pitchFamily="1" charset="0"/>
                <a:sym typeface="Century Gothic" pitchFamily="1" charset="0"/>
              </a:rPr>
              <a:t>земле…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2"/>
          <p:cNvSpPr>
            <a:spLocks/>
          </p:cNvSpPr>
          <p:nvPr/>
        </p:nvSpPr>
        <p:spPr bwMode="auto">
          <a:xfrm>
            <a:off x="4622800" y="2133600"/>
            <a:ext cx="5334000" cy="1574800"/>
          </a:xfrm>
          <a:prstGeom prst="rect">
            <a:avLst/>
          </a:prstGeom>
          <a:noFill/>
          <a:ln w="12700">
            <a:noFill/>
            <a:miter lim="800000"/>
            <a:headEnd/>
            <a:tailEnd/>
          </a:ln>
        </p:spPr>
        <p:txBody>
          <a:bodyPr lIns="0" tIns="0" rIns="457200" bIns="0" anchor="ctr"/>
          <a:lstStyle/>
          <a:p>
            <a:pPr algn="l"/>
            <a:r>
              <a:rPr lang="ru-RU" sz="4800" b="1" dirty="0" smtClean="0">
                <a:solidFill>
                  <a:schemeClr val="tx1"/>
                </a:solidFill>
                <a:latin typeface="Century Gothic" pitchFamily="1" charset="0"/>
                <a:sym typeface="Century Gothic" pitchFamily="1" charset="0"/>
              </a:rPr>
              <a:t>…и </a:t>
            </a:r>
            <a:r>
              <a:rPr lang="ru-RU" sz="4800" b="1" dirty="0">
                <a:solidFill>
                  <a:schemeClr val="tx1"/>
                </a:solidFill>
                <a:latin typeface="Century Gothic" pitchFamily="1" charset="0"/>
                <a:sym typeface="Century Gothic" pitchFamily="1" charset="0"/>
              </a:rPr>
              <a:t>всякому племени, и</a:t>
            </a:r>
            <a:endParaRPr lang="en-US" sz="4800" b="1" dirty="0">
              <a:solidFill>
                <a:schemeClr val="tx1"/>
              </a:solidFill>
              <a:latin typeface="Century Gothic" pitchFamily="1" charset="0"/>
              <a:sym typeface="Century Gothic" pitchFamily="1" charset="0"/>
            </a:endParaRPr>
          </a:p>
        </p:txBody>
      </p:sp>
      <p:sp>
        <p:nvSpPr>
          <p:cNvPr id="87044" name="Rectangle 3"/>
          <p:cNvSpPr>
            <a:spLocks/>
          </p:cNvSpPr>
          <p:nvPr/>
        </p:nvSpPr>
        <p:spPr bwMode="auto">
          <a:xfrm>
            <a:off x="4597400" y="838200"/>
            <a:ext cx="5207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14:6, 7</a:t>
            </a:r>
          </a:p>
        </p:txBody>
      </p:sp>
      <p:sp>
        <p:nvSpPr>
          <p:cNvPr id="87045" name="Rectangle 4"/>
          <p:cNvSpPr>
            <a:spLocks/>
          </p:cNvSpPr>
          <p:nvPr/>
        </p:nvSpPr>
        <p:spPr bwMode="auto">
          <a:xfrm>
            <a:off x="892175" y="3289300"/>
            <a:ext cx="9017000" cy="3530600"/>
          </a:xfrm>
          <a:prstGeom prst="rect">
            <a:avLst/>
          </a:prstGeom>
          <a:noFill/>
          <a:ln w="12700">
            <a:noFill/>
            <a:miter lim="800000"/>
            <a:headEnd/>
            <a:tailEnd/>
          </a:ln>
        </p:spPr>
        <p:txBody>
          <a:bodyPr lIns="0" tIns="0" rIns="457200" bIns="0" anchor="ctr"/>
          <a:lstStyle/>
          <a:p>
            <a:pPr algn="l"/>
            <a:r>
              <a:rPr lang="ru-RU" sz="4800" b="1" dirty="0">
                <a:solidFill>
                  <a:schemeClr val="tx1"/>
                </a:solidFill>
                <a:latin typeface="Century Gothic" pitchFamily="1" charset="0"/>
                <a:sym typeface="Century Gothic" pitchFamily="1" charset="0"/>
              </a:rPr>
              <a:t>колену, и языку, и народу</a:t>
            </a:r>
            <a:r>
              <a:rPr lang="ru-RU" sz="4800" b="1" dirty="0" smtClean="0">
                <a:solidFill>
                  <a:schemeClr val="tx1"/>
                </a:solidFill>
                <a:latin typeface="Century Gothic" pitchFamily="1" charset="0"/>
                <a:sym typeface="Century Gothic" pitchFamily="1" charset="0"/>
              </a:rPr>
              <a:t>; и </a:t>
            </a:r>
            <a:r>
              <a:rPr lang="ru-RU" sz="4800" b="1" dirty="0">
                <a:solidFill>
                  <a:schemeClr val="tx1"/>
                </a:solidFill>
                <a:latin typeface="Century Gothic" pitchFamily="1" charset="0"/>
                <a:sym typeface="Century Gothic" pitchFamily="1" charset="0"/>
              </a:rPr>
              <a:t>говорил он громким голосом: убойтесь Бога и воздайте Ему </a:t>
            </a:r>
            <a:r>
              <a:rPr lang="ru-RU" sz="4800" b="1" dirty="0" smtClean="0">
                <a:solidFill>
                  <a:schemeClr val="tx1"/>
                </a:solidFill>
                <a:latin typeface="Century Gothic" pitchFamily="1" charset="0"/>
                <a:sym typeface="Century Gothic" pitchFamily="1" charset="0"/>
              </a:rPr>
              <a:t>славу…</a:t>
            </a:r>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3"/>
          <p:cNvSpPr>
            <a:spLocks/>
          </p:cNvSpPr>
          <p:nvPr/>
        </p:nvSpPr>
        <p:spPr bwMode="auto">
          <a:xfrm>
            <a:off x="4597400" y="838200"/>
            <a:ext cx="4914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14:6, 7</a:t>
            </a:r>
          </a:p>
        </p:txBody>
      </p:sp>
      <p:sp>
        <p:nvSpPr>
          <p:cNvPr id="88068" name="Rectangle 4"/>
          <p:cNvSpPr>
            <a:spLocks/>
          </p:cNvSpPr>
          <p:nvPr/>
        </p:nvSpPr>
        <p:spPr bwMode="auto">
          <a:xfrm>
            <a:off x="660400" y="3860800"/>
            <a:ext cx="9105900" cy="29210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наступил час суда Его, и поклонитесь Сотворившему небо, и землю, и море, и источники вод</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1139" name="Rectangle 2"/>
          <p:cNvSpPr>
            <a:spLocks/>
          </p:cNvSpPr>
          <p:nvPr/>
        </p:nvSpPr>
        <p:spPr bwMode="auto">
          <a:xfrm>
            <a:off x="4927600" y="838200"/>
            <a:ext cx="45212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14:8</a:t>
            </a:r>
          </a:p>
        </p:txBody>
      </p:sp>
      <p:sp>
        <p:nvSpPr>
          <p:cNvPr id="91140" name="Rectangle 3"/>
          <p:cNvSpPr>
            <a:spLocks/>
          </p:cNvSpPr>
          <p:nvPr/>
        </p:nvSpPr>
        <p:spPr bwMode="auto">
          <a:xfrm>
            <a:off x="3721100" y="2743200"/>
            <a:ext cx="66167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другой Ангел следовал за ним, </a:t>
            </a:r>
            <a:endParaRPr lang="en-US" sz="4600" b="1" dirty="0">
              <a:solidFill>
                <a:schemeClr val="tx1"/>
              </a:solidFill>
              <a:latin typeface="Century Gothic" pitchFamily="1" charset="0"/>
              <a:sym typeface="Century Gothic" pitchFamily="1" charset="0"/>
            </a:endParaRPr>
          </a:p>
        </p:txBody>
      </p:sp>
      <p:sp>
        <p:nvSpPr>
          <p:cNvPr id="91141" name="Rectangle 4"/>
          <p:cNvSpPr>
            <a:spLocks/>
          </p:cNvSpPr>
          <p:nvPr/>
        </p:nvSpPr>
        <p:spPr bwMode="auto">
          <a:xfrm>
            <a:off x="736600" y="4343400"/>
            <a:ext cx="91567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говоря: пал, пал Вавилон, город великий, потому что он яростным вином блуда своего напоил все </a:t>
            </a:r>
            <a:r>
              <a:rPr lang="ru-RU" sz="4600" b="1" dirty="0" smtClean="0">
                <a:solidFill>
                  <a:schemeClr val="tx1"/>
                </a:solidFill>
                <a:latin typeface="Century Gothic" pitchFamily="1" charset="0"/>
                <a:sym typeface="Century Gothic" pitchFamily="1" charset="0"/>
              </a:rPr>
              <a:t>народы.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2163" name="Rectangle 2"/>
          <p:cNvSpPr>
            <a:spLocks/>
          </p:cNvSpPr>
          <p:nvPr/>
        </p:nvSpPr>
        <p:spPr bwMode="auto">
          <a:xfrm>
            <a:off x="889000" y="3200400"/>
            <a:ext cx="8813800" cy="398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третий Ангел последовал за ними, говоря громким голосом: кто поклоняется зверю и образу его и принимает начертание на чело </a:t>
            </a:r>
            <a:r>
              <a:rPr lang="ru-RU" sz="4600" b="1" dirty="0" smtClean="0">
                <a:solidFill>
                  <a:schemeClr val="tx1"/>
                </a:solidFill>
                <a:latin typeface="Century Gothic" pitchFamily="1" charset="0"/>
                <a:sym typeface="Century Gothic" pitchFamily="1" charset="0"/>
              </a:rPr>
              <a:t>свое… </a:t>
            </a:r>
            <a:endParaRPr lang="en-US" sz="4600" b="1" dirty="0">
              <a:solidFill>
                <a:schemeClr val="tx1"/>
              </a:solidFill>
              <a:latin typeface="Century Gothic" pitchFamily="1" charset="0"/>
              <a:sym typeface="Century Gothic" pitchFamily="1" charset="0"/>
            </a:endParaRPr>
          </a:p>
        </p:txBody>
      </p:sp>
      <p:sp>
        <p:nvSpPr>
          <p:cNvPr id="92164" name="Rectangle 3"/>
          <p:cNvSpPr>
            <a:spLocks/>
          </p:cNvSpPr>
          <p:nvPr/>
        </p:nvSpPr>
        <p:spPr bwMode="auto">
          <a:xfrm>
            <a:off x="4318000" y="838200"/>
            <a:ext cx="55245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14:9, 10</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3"/>
          <p:cNvSpPr>
            <a:spLocks/>
          </p:cNvSpPr>
          <p:nvPr/>
        </p:nvSpPr>
        <p:spPr bwMode="auto">
          <a:xfrm>
            <a:off x="4622800" y="838200"/>
            <a:ext cx="51816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14:9, 10</a:t>
            </a:r>
          </a:p>
        </p:txBody>
      </p:sp>
      <p:sp>
        <p:nvSpPr>
          <p:cNvPr id="93188" name="Rectangle 4"/>
          <p:cNvSpPr>
            <a:spLocks/>
          </p:cNvSpPr>
          <p:nvPr/>
        </p:nvSpPr>
        <p:spPr bwMode="auto">
          <a:xfrm>
            <a:off x="812800" y="3657600"/>
            <a:ext cx="9017000" cy="2857500"/>
          </a:xfrm>
          <a:prstGeom prst="rect">
            <a:avLst/>
          </a:prstGeom>
          <a:noFill/>
          <a:ln w="12700">
            <a:noFill/>
            <a:miter lim="800000"/>
            <a:headEnd/>
            <a:tailEnd/>
          </a:ln>
        </p:spPr>
        <p:txBody>
          <a:bodyPr lIns="0" tIns="0" rIns="457200" bIns="0" anchor="ctr"/>
          <a:lstStyle/>
          <a:p>
            <a:pPr algn="l">
              <a:lnSpc>
                <a:spcPct val="90000"/>
              </a:lnSpc>
            </a:pPr>
            <a:r>
              <a:rPr lang="ru-RU" sz="4800" b="1" dirty="0" smtClean="0">
                <a:solidFill>
                  <a:schemeClr val="tx1"/>
                </a:solidFill>
                <a:latin typeface="Century Gothic" pitchFamily="1" charset="0"/>
                <a:sym typeface="Century Gothic" pitchFamily="1" charset="0"/>
              </a:rPr>
              <a:t>…или </a:t>
            </a:r>
            <a:r>
              <a:rPr lang="ru-RU" sz="4800" b="1" dirty="0">
                <a:solidFill>
                  <a:schemeClr val="tx1"/>
                </a:solidFill>
                <a:latin typeface="Century Gothic" pitchFamily="1" charset="0"/>
                <a:sym typeface="Century Gothic" pitchFamily="1" charset="0"/>
              </a:rPr>
              <a:t>на руку свою</a:t>
            </a:r>
            <a:r>
              <a:rPr lang="ru-RU" sz="4800" b="1" dirty="0" smtClean="0">
                <a:solidFill>
                  <a:schemeClr val="tx1"/>
                </a:solidFill>
                <a:latin typeface="Century Gothic" pitchFamily="1" charset="0"/>
                <a:sym typeface="Century Gothic" pitchFamily="1" charset="0"/>
              </a:rPr>
              <a:t>, тот </a:t>
            </a:r>
            <a:r>
              <a:rPr lang="ru-RU" sz="4800" b="1" dirty="0">
                <a:solidFill>
                  <a:schemeClr val="tx1"/>
                </a:solidFill>
                <a:latin typeface="Century Gothic" pitchFamily="1" charset="0"/>
                <a:sym typeface="Century Gothic" pitchFamily="1" charset="0"/>
              </a:rPr>
              <a:t>будет пить вино ярости Божией, вино цельное, приготовленное в чаше гнева </a:t>
            </a:r>
            <a:r>
              <a:rPr lang="ru-RU" sz="4800" b="1" dirty="0" smtClean="0">
                <a:solidFill>
                  <a:schemeClr val="tx1"/>
                </a:solidFill>
                <a:latin typeface="Century Gothic" pitchFamily="1" charset="0"/>
                <a:sym typeface="Century Gothic" pitchFamily="1" charset="0"/>
              </a:rPr>
              <a:t>Его…</a:t>
            </a:r>
            <a:endParaRPr lang="en-US" sz="48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4211" name="Rectangle 2"/>
          <p:cNvSpPr>
            <a:spLocks/>
          </p:cNvSpPr>
          <p:nvPr/>
        </p:nvSpPr>
        <p:spPr bwMode="auto">
          <a:xfrm>
            <a:off x="889000" y="2882900"/>
            <a:ext cx="8902700" cy="36322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будет мучим в огне и сере пред святыми Ангелами и пред </a:t>
            </a:r>
            <a:r>
              <a:rPr lang="ru-RU" sz="4600" b="1" dirty="0" smtClean="0">
                <a:solidFill>
                  <a:schemeClr val="tx1"/>
                </a:solidFill>
                <a:latin typeface="Century Gothic" pitchFamily="1" charset="0"/>
                <a:sym typeface="Century Gothic" pitchFamily="1" charset="0"/>
              </a:rPr>
              <a:t>Агнцем.</a:t>
            </a:r>
            <a:endParaRPr lang="en-US" sz="4600" b="1" dirty="0">
              <a:solidFill>
                <a:schemeClr val="tx1"/>
              </a:solidFill>
              <a:latin typeface="Century Gothic" pitchFamily="1" charset="0"/>
              <a:sym typeface="Century Gothic" pitchFamily="1" charset="0"/>
            </a:endParaRPr>
          </a:p>
        </p:txBody>
      </p:sp>
      <p:sp>
        <p:nvSpPr>
          <p:cNvPr id="94212" name="Rectangle 3"/>
          <p:cNvSpPr>
            <a:spLocks/>
          </p:cNvSpPr>
          <p:nvPr/>
        </p:nvSpPr>
        <p:spPr bwMode="auto">
          <a:xfrm>
            <a:off x="4394200" y="838200"/>
            <a:ext cx="54991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14:9, 10</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1507" name="Rectangle 2"/>
          <p:cNvSpPr>
            <a:spLocks/>
          </p:cNvSpPr>
          <p:nvPr/>
        </p:nvSpPr>
        <p:spPr bwMode="auto">
          <a:xfrm>
            <a:off x="4927600" y="838200"/>
            <a:ext cx="4406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Галатам</a:t>
            </a:r>
            <a:r>
              <a:rPr lang="en-US" sz="3600" b="1">
                <a:solidFill>
                  <a:schemeClr val="tx1"/>
                </a:solidFill>
                <a:latin typeface="Century Gothic" pitchFamily="1" charset="0"/>
                <a:sym typeface="Century Gothic" pitchFamily="1" charset="0"/>
              </a:rPr>
              <a:t> 3:27</a:t>
            </a:r>
          </a:p>
        </p:txBody>
      </p:sp>
      <p:sp>
        <p:nvSpPr>
          <p:cNvPr id="21508" name="Rectangle 3"/>
          <p:cNvSpPr>
            <a:spLocks/>
          </p:cNvSpPr>
          <p:nvPr/>
        </p:nvSpPr>
        <p:spPr bwMode="auto">
          <a:xfrm>
            <a:off x="2057400" y="4343400"/>
            <a:ext cx="81026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Все </a:t>
            </a:r>
            <a:r>
              <a:rPr lang="ru-RU" sz="4600" b="1" dirty="0">
                <a:solidFill>
                  <a:schemeClr val="tx1"/>
                </a:solidFill>
                <a:latin typeface="Century Gothic" pitchFamily="1" charset="0"/>
                <a:sym typeface="Century Gothic" pitchFamily="1" charset="0"/>
              </a:rPr>
              <a:t>вы, во Христа крестившиеся, </a:t>
            </a:r>
          </a:p>
          <a:p>
            <a:pPr algn="l">
              <a:lnSpc>
                <a:spcPct val="90000"/>
              </a:lnSpc>
            </a:pPr>
            <a:r>
              <a:rPr lang="ru-RU" sz="4600" b="1" dirty="0">
                <a:solidFill>
                  <a:schemeClr val="tx1"/>
                </a:solidFill>
                <a:latin typeface="Century Gothic" pitchFamily="1" charset="0"/>
                <a:sym typeface="Century Gothic" pitchFamily="1" charset="0"/>
              </a:rPr>
              <a:t>во Христа </a:t>
            </a:r>
            <a:r>
              <a:rPr lang="ru-RU" sz="4600" b="1" dirty="0" smtClean="0">
                <a:solidFill>
                  <a:schemeClr val="tx1"/>
                </a:solidFill>
                <a:latin typeface="Century Gothic" pitchFamily="1" charset="0"/>
                <a:sym typeface="Century Gothic" pitchFamily="1" charset="0"/>
              </a:rPr>
              <a:t>облеклись.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6259" name="Rectangle 2"/>
          <p:cNvSpPr>
            <a:spLocks/>
          </p:cNvSpPr>
          <p:nvPr/>
        </p:nvSpPr>
        <p:spPr bwMode="auto">
          <a:xfrm>
            <a:off x="4864100" y="838200"/>
            <a:ext cx="4940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18:1, 2</a:t>
            </a:r>
          </a:p>
        </p:txBody>
      </p:sp>
      <p:sp>
        <p:nvSpPr>
          <p:cNvPr id="96260" name="Rectangle 3"/>
          <p:cNvSpPr>
            <a:spLocks/>
          </p:cNvSpPr>
          <p:nvPr/>
        </p:nvSpPr>
        <p:spPr bwMode="auto">
          <a:xfrm>
            <a:off x="698500" y="4038600"/>
            <a:ext cx="9461500" cy="2070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После </a:t>
            </a:r>
            <a:r>
              <a:rPr lang="ru-RU" sz="4600" b="1" dirty="0">
                <a:solidFill>
                  <a:schemeClr val="tx1"/>
                </a:solidFill>
                <a:latin typeface="Century Gothic" pitchFamily="1" charset="0"/>
                <a:sym typeface="Century Gothic" pitchFamily="1" charset="0"/>
              </a:rPr>
              <a:t>сего я увидел иного Ангела, сходящего с </a:t>
            </a:r>
            <a:r>
              <a:rPr lang="ru-RU" sz="4600" b="1" dirty="0" smtClean="0">
                <a:solidFill>
                  <a:schemeClr val="tx1"/>
                </a:solidFill>
                <a:latin typeface="Century Gothic" pitchFamily="1" charset="0"/>
                <a:sym typeface="Century Gothic" pitchFamily="1" charset="0"/>
              </a:rPr>
              <a:t>неба…</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7283" name="Rectangle 2"/>
          <p:cNvSpPr>
            <a:spLocks/>
          </p:cNvSpPr>
          <p:nvPr/>
        </p:nvSpPr>
        <p:spPr bwMode="auto">
          <a:xfrm>
            <a:off x="4775200" y="2527300"/>
            <a:ext cx="48768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имеющего власть</a:t>
            </a:r>
            <a:endParaRPr lang="en-US" sz="4600" b="1" dirty="0">
              <a:solidFill>
                <a:schemeClr val="tx1"/>
              </a:solidFill>
              <a:latin typeface="Century Gothic" pitchFamily="1" charset="0"/>
              <a:sym typeface="Century Gothic" pitchFamily="1" charset="0"/>
            </a:endParaRPr>
          </a:p>
        </p:txBody>
      </p:sp>
      <p:sp>
        <p:nvSpPr>
          <p:cNvPr id="97284" name="Rectangle 3"/>
          <p:cNvSpPr>
            <a:spLocks/>
          </p:cNvSpPr>
          <p:nvPr/>
        </p:nvSpPr>
        <p:spPr bwMode="auto">
          <a:xfrm>
            <a:off x="4864100" y="838200"/>
            <a:ext cx="50927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18:1, 2</a:t>
            </a:r>
          </a:p>
        </p:txBody>
      </p:sp>
      <p:sp>
        <p:nvSpPr>
          <p:cNvPr id="97285" name="Rectangle 4"/>
          <p:cNvSpPr>
            <a:spLocks/>
          </p:cNvSpPr>
          <p:nvPr/>
        </p:nvSpPr>
        <p:spPr bwMode="auto">
          <a:xfrm>
            <a:off x="889000" y="4038600"/>
            <a:ext cx="88265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великую; земля осветилась от славы его</a:t>
            </a:r>
            <a:r>
              <a:rPr lang="ru-RU" sz="4600" b="1" dirty="0" smtClean="0">
                <a:solidFill>
                  <a:schemeClr val="tx1"/>
                </a:solidFill>
                <a:latin typeface="Century Gothic" pitchFamily="1" charset="0"/>
                <a:sym typeface="Century Gothic" pitchFamily="1" charset="0"/>
              </a:rPr>
              <a:t>. И </a:t>
            </a:r>
            <a:r>
              <a:rPr lang="ru-RU" sz="4600" b="1" dirty="0">
                <a:solidFill>
                  <a:schemeClr val="tx1"/>
                </a:solidFill>
                <a:latin typeface="Century Gothic" pitchFamily="1" charset="0"/>
                <a:sym typeface="Century Gothic" pitchFamily="1" charset="0"/>
              </a:rPr>
              <a:t>воскликнул он сильно, громким голосом говоря: пал, пал </a:t>
            </a:r>
            <a:r>
              <a:rPr lang="ru-RU" sz="4600" b="1" dirty="0" smtClean="0">
                <a:solidFill>
                  <a:schemeClr val="tx1"/>
                </a:solidFill>
                <a:latin typeface="Century Gothic" pitchFamily="1" charset="0"/>
                <a:sym typeface="Century Gothic" pitchFamily="1" charset="0"/>
              </a:rPr>
              <a:t>Вавилон…</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8307" name="Rectangle 2"/>
          <p:cNvSpPr>
            <a:spLocks/>
          </p:cNvSpPr>
          <p:nvPr/>
        </p:nvSpPr>
        <p:spPr bwMode="auto">
          <a:xfrm>
            <a:off x="3860800" y="2209800"/>
            <a:ext cx="6934200" cy="46355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…великая </a:t>
            </a:r>
            <a:r>
              <a:rPr lang="ru-RU" sz="4600" b="1" dirty="0">
                <a:solidFill>
                  <a:schemeClr val="tx1"/>
                </a:solidFill>
                <a:latin typeface="Century Gothic" pitchFamily="1" charset="0"/>
                <a:sym typeface="Century Gothic" pitchFamily="1" charset="0"/>
              </a:rPr>
              <a:t>блудница, сделался жилищем бесов и пристанищем всякому нечистому духу, пристанищем всякой нечистой и отвратительной птице</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98308" name="Rectangle 3"/>
          <p:cNvSpPr>
            <a:spLocks/>
          </p:cNvSpPr>
          <p:nvPr/>
        </p:nvSpPr>
        <p:spPr bwMode="auto">
          <a:xfrm>
            <a:off x="4470400" y="838200"/>
            <a:ext cx="50673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18:1, 2</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9331" name="Rectangle 3"/>
          <p:cNvSpPr>
            <a:spLocks/>
          </p:cNvSpPr>
          <p:nvPr/>
        </p:nvSpPr>
        <p:spPr bwMode="auto">
          <a:xfrm>
            <a:off x="4864100" y="838200"/>
            <a:ext cx="44069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18:4</a:t>
            </a:r>
          </a:p>
        </p:txBody>
      </p:sp>
      <p:sp>
        <p:nvSpPr>
          <p:cNvPr id="99332" name="Rectangle 4"/>
          <p:cNvSpPr>
            <a:spLocks/>
          </p:cNvSpPr>
          <p:nvPr/>
        </p:nvSpPr>
        <p:spPr bwMode="auto">
          <a:xfrm>
            <a:off x="584200" y="3810000"/>
            <a:ext cx="9804400" cy="27178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услышал я иной голос с неба, говорящий: выйди от нее, народ Мой, чтобы не участвовать вам в грехах ее и не подвергнуться язвам </a:t>
            </a:r>
            <a:r>
              <a:rPr lang="ru-RU" sz="4600" b="1" dirty="0" smtClean="0">
                <a:solidFill>
                  <a:schemeClr val="tx1"/>
                </a:solidFill>
                <a:latin typeface="Century Gothic" pitchFamily="1" charset="0"/>
                <a:sym typeface="Century Gothic" pitchFamily="1" charset="0"/>
              </a:rPr>
              <a:t>ее.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2531" name="Rectangle 2"/>
          <p:cNvSpPr>
            <a:spLocks/>
          </p:cNvSpPr>
          <p:nvPr/>
        </p:nvSpPr>
        <p:spPr bwMode="auto">
          <a:xfrm>
            <a:off x="5130800" y="838200"/>
            <a:ext cx="4445000" cy="635000"/>
          </a:xfrm>
          <a:prstGeom prst="rect">
            <a:avLst/>
          </a:prstGeom>
          <a:noFill/>
          <a:ln w="12700">
            <a:noFill/>
            <a:miter lim="800000"/>
            <a:headEnd/>
            <a:tailEnd/>
          </a:ln>
        </p:spPr>
        <p:txBody>
          <a:bodyPr lIns="0" tIns="0" rIns="457200" bIns="0" anchor="ctr"/>
          <a:lstStyle/>
          <a:p>
            <a:pPr algn="l"/>
            <a:r>
              <a:rPr lang="ru-RU" sz="3600" b="1">
                <a:solidFill>
                  <a:schemeClr val="tx1"/>
                </a:solidFill>
                <a:latin typeface="Century Gothic" pitchFamily="1" charset="0"/>
                <a:sym typeface="Century Gothic" pitchFamily="1" charset="0"/>
              </a:rPr>
              <a:t>Римлянам</a:t>
            </a:r>
            <a:r>
              <a:rPr lang="en-US" sz="3600" b="1">
                <a:solidFill>
                  <a:schemeClr val="tx1"/>
                </a:solidFill>
                <a:latin typeface="Century Gothic" pitchFamily="1" charset="0"/>
                <a:sym typeface="Century Gothic" pitchFamily="1" charset="0"/>
              </a:rPr>
              <a:t> 6:3</a:t>
            </a:r>
          </a:p>
        </p:txBody>
      </p:sp>
      <p:sp>
        <p:nvSpPr>
          <p:cNvPr id="22532" name="Rectangle 3"/>
          <p:cNvSpPr>
            <a:spLocks/>
          </p:cNvSpPr>
          <p:nvPr/>
        </p:nvSpPr>
        <p:spPr bwMode="auto">
          <a:xfrm>
            <a:off x="5156200" y="3289300"/>
            <a:ext cx="46990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Неужели </a:t>
            </a:r>
            <a:r>
              <a:rPr lang="ru-RU" sz="4600" b="1" dirty="0">
                <a:solidFill>
                  <a:schemeClr val="tx1"/>
                </a:solidFill>
                <a:latin typeface="Century Gothic" pitchFamily="1" charset="0"/>
                <a:sym typeface="Century Gothic" pitchFamily="1" charset="0"/>
              </a:rPr>
              <a:t>не знаете, что</a:t>
            </a:r>
            <a:endParaRPr lang="en-US" sz="4600" b="1" dirty="0">
              <a:solidFill>
                <a:schemeClr val="tx1"/>
              </a:solidFill>
              <a:latin typeface="Century Gothic" pitchFamily="1" charset="0"/>
              <a:sym typeface="Century Gothic" pitchFamily="1" charset="0"/>
            </a:endParaRPr>
          </a:p>
        </p:txBody>
      </p:sp>
      <p:sp>
        <p:nvSpPr>
          <p:cNvPr id="22533" name="Rectangle 4"/>
          <p:cNvSpPr>
            <a:spLocks/>
          </p:cNvSpPr>
          <p:nvPr/>
        </p:nvSpPr>
        <p:spPr bwMode="auto">
          <a:xfrm>
            <a:off x="965200" y="4191000"/>
            <a:ext cx="8559800" cy="2717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все мы, крестившиеся во Христа Иисуса, в смерть Его крестились</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456</TotalTime>
  <Pages>0</Pages>
  <Words>3854</Words>
  <Characters>0</Characters>
  <Application>Microsoft Office PowerPoint</Application>
  <PresentationFormat>Произвольный</PresentationFormat>
  <Lines>0</Lines>
  <Paragraphs>557</Paragraphs>
  <Slides>87</Slides>
  <Notes>86</Notes>
  <HiddenSlides>0</HiddenSlides>
  <MMClips>0</MMClips>
  <ScaleCrop>false</ScaleCrop>
  <HeadingPairs>
    <vt:vector size="4" baseType="variant">
      <vt:variant>
        <vt:lpstr>Тема</vt:lpstr>
      </vt:variant>
      <vt:variant>
        <vt:i4>14</vt:i4>
      </vt:variant>
      <vt:variant>
        <vt:lpstr>Заголовки слайдов</vt:lpstr>
      </vt:variant>
      <vt:variant>
        <vt:i4>87</vt:i4>
      </vt:variant>
    </vt:vector>
  </HeadingPairs>
  <TitlesOfParts>
    <vt:vector size="101"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76</cp:revision>
  <dcterms:modified xsi:type="dcterms:W3CDTF">2012-08-14T07:53:13Z</dcterms:modified>
</cp:coreProperties>
</file>