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notesSlides/notesSlide11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slides/slide117.xml" ContentType="application/vnd.openxmlformats-officedocument.presentationml.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77.xml" ContentType="application/vnd.openxmlformats-officedocument.presentationml.slide+xml"/>
  <Override PartName="/ppt/slideLayouts/slideLayout9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34"/>
  </p:notesMasterIdLst>
  <p:sldIdLst>
    <p:sldId id="447" r:id="rId15"/>
    <p:sldId id="448" r:id="rId16"/>
    <p:sldId id="257" r:id="rId17"/>
    <p:sldId id="279" r:id="rId18"/>
    <p:sldId id="261" r:id="rId19"/>
    <p:sldId id="336" r:id="rId20"/>
    <p:sldId id="337" r:id="rId21"/>
    <p:sldId id="319" r:id="rId22"/>
    <p:sldId id="320" r:id="rId23"/>
    <p:sldId id="338" r:id="rId24"/>
    <p:sldId id="339" r:id="rId25"/>
    <p:sldId id="321" r:id="rId26"/>
    <p:sldId id="343" r:id="rId27"/>
    <p:sldId id="345" r:id="rId28"/>
    <p:sldId id="346" r:id="rId29"/>
    <p:sldId id="322" r:id="rId30"/>
    <p:sldId id="347" r:id="rId31"/>
    <p:sldId id="323" r:id="rId32"/>
    <p:sldId id="258" r:id="rId33"/>
    <p:sldId id="259" r:id="rId34"/>
    <p:sldId id="260" r:id="rId35"/>
    <p:sldId id="262" r:id="rId36"/>
    <p:sldId id="263" r:id="rId37"/>
    <p:sldId id="264" r:id="rId38"/>
    <p:sldId id="265" r:id="rId39"/>
    <p:sldId id="266" r:id="rId40"/>
    <p:sldId id="267" r:id="rId41"/>
    <p:sldId id="268" r:id="rId42"/>
    <p:sldId id="269" r:id="rId43"/>
    <p:sldId id="270" r:id="rId44"/>
    <p:sldId id="271" r:id="rId45"/>
    <p:sldId id="272" r:id="rId46"/>
    <p:sldId id="274" r:id="rId47"/>
    <p:sldId id="275" r:id="rId48"/>
    <p:sldId id="276" r:id="rId49"/>
    <p:sldId id="277" r:id="rId50"/>
    <p:sldId id="278" r:id="rId51"/>
    <p:sldId id="280" r:id="rId52"/>
    <p:sldId id="281" r:id="rId53"/>
    <p:sldId id="351" r:id="rId54"/>
    <p:sldId id="282" r:id="rId55"/>
    <p:sldId id="283" r:id="rId56"/>
    <p:sldId id="352" r:id="rId57"/>
    <p:sldId id="284" r:id="rId58"/>
    <p:sldId id="324" r:id="rId59"/>
    <p:sldId id="285" r:id="rId60"/>
    <p:sldId id="286" r:id="rId61"/>
    <p:sldId id="287" r:id="rId62"/>
    <p:sldId id="353" r:id="rId63"/>
    <p:sldId id="288" r:id="rId64"/>
    <p:sldId id="289" r:id="rId65"/>
    <p:sldId id="290" r:id="rId66"/>
    <p:sldId id="291" r:id="rId67"/>
    <p:sldId id="292" r:id="rId68"/>
    <p:sldId id="293" r:id="rId69"/>
    <p:sldId id="294" r:id="rId70"/>
    <p:sldId id="295" r:id="rId71"/>
    <p:sldId id="354" r:id="rId72"/>
    <p:sldId id="355" r:id="rId73"/>
    <p:sldId id="296" r:id="rId74"/>
    <p:sldId id="297" r:id="rId75"/>
    <p:sldId id="298" r:id="rId76"/>
    <p:sldId id="299" r:id="rId77"/>
    <p:sldId id="300" r:id="rId78"/>
    <p:sldId id="301" r:id="rId79"/>
    <p:sldId id="356" r:id="rId80"/>
    <p:sldId id="302" r:id="rId81"/>
    <p:sldId id="303" r:id="rId82"/>
    <p:sldId id="304" r:id="rId83"/>
    <p:sldId id="305" r:id="rId84"/>
    <p:sldId id="306" r:id="rId85"/>
    <p:sldId id="307" r:id="rId86"/>
    <p:sldId id="308" r:id="rId87"/>
    <p:sldId id="309" r:id="rId88"/>
    <p:sldId id="310" r:id="rId89"/>
    <p:sldId id="311" r:id="rId90"/>
    <p:sldId id="312" r:id="rId91"/>
    <p:sldId id="313" r:id="rId92"/>
    <p:sldId id="314" r:id="rId93"/>
    <p:sldId id="357" r:id="rId94"/>
    <p:sldId id="316" r:id="rId95"/>
    <p:sldId id="317" r:id="rId96"/>
    <p:sldId id="325" r:id="rId97"/>
    <p:sldId id="358" r:id="rId98"/>
    <p:sldId id="326" r:id="rId99"/>
    <p:sldId id="327" r:id="rId100"/>
    <p:sldId id="328" r:id="rId101"/>
    <p:sldId id="329" r:id="rId102"/>
    <p:sldId id="315" r:id="rId103"/>
    <p:sldId id="330" r:id="rId104"/>
    <p:sldId id="331" r:id="rId105"/>
    <p:sldId id="332" r:id="rId106"/>
    <p:sldId id="333" r:id="rId107"/>
    <p:sldId id="446" r:id="rId108"/>
    <p:sldId id="334" r:id="rId109"/>
    <p:sldId id="335" r:id="rId110"/>
    <p:sldId id="359" r:id="rId111"/>
    <p:sldId id="340" r:id="rId112"/>
    <p:sldId id="342" r:id="rId113"/>
    <p:sldId id="362" r:id="rId114"/>
    <p:sldId id="431" r:id="rId115"/>
    <p:sldId id="432" r:id="rId116"/>
    <p:sldId id="341" r:id="rId117"/>
    <p:sldId id="433" r:id="rId118"/>
    <p:sldId id="434" r:id="rId119"/>
    <p:sldId id="435" r:id="rId120"/>
    <p:sldId id="436" r:id="rId121"/>
    <p:sldId id="361" r:id="rId122"/>
    <p:sldId id="437" r:id="rId123"/>
    <p:sldId id="442" r:id="rId124"/>
    <p:sldId id="443" r:id="rId125"/>
    <p:sldId id="444" r:id="rId126"/>
    <p:sldId id="445" r:id="rId127"/>
    <p:sldId id="273" r:id="rId128"/>
    <p:sldId id="318" r:id="rId129"/>
    <p:sldId id="344" r:id="rId130"/>
    <p:sldId id="348" r:id="rId131"/>
    <p:sldId id="349" r:id="rId132"/>
    <p:sldId id="360" r:id="rId133"/>
  </p:sldIdLst>
  <p:sldSz cx="10160000" cy="7620000"/>
  <p:notesSz cx="6858000" cy="9144000"/>
  <p:defaultTextStyle>
    <a:defPPr>
      <a:defRPr lang="en-US"/>
    </a:defPPr>
    <a:lvl1pPr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1pPr>
    <a:lvl2pPr marL="4572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2pPr>
    <a:lvl3pPr marL="9144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3pPr>
    <a:lvl4pPr marL="13716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4pPr>
    <a:lvl5pPr marL="18288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72" autoAdjust="0"/>
  </p:normalViewPr>
  <p:slideViewPr>
    <p:cSldViewPr>
      <p:cViewPr>
        <p:scale>
          <a:sx n="60" d="100"/>
          <a:sy n="60" d="100"/>
        </p:scale>
        <p:origin x="-1242" y="-396"/>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tableStyles" Target="tableStyles.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126" Type="http://schemas.openxmlformats.org/officeDocument/2006/relationships/slide" Target="slides/slide112.xml"/><Relationship Id="rId13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slide" Target="slides/slide1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84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Весть от Иисуса для </a:t>
            </a:r>
            <a:r>
              <a:rPr lang="ru-RU" sz="1200" b="1" kern="1200" smtClean="0">
                <a:solidFill>
                  <a:schemeClr val="tx1"/>
                </a:solidFill>
                <a:latin typeface="Gill Sans" pitchFamily="1" charset="0"/>
                <a:ea typeface="ＭＳ Ｐゴシック" pitchFamily="1" charset="-128"/>
                <a:cs typeface="+mn-cs"/>
              </a:rPr>
              <a:t>последнего </a:t>
            </a:r>
            <a:r>
              <a:rPr lang="ru-RU" sz="1200" b="1" kern="1200" smtClean="0">
                <a:solidFill>
                  <a:schemeClr val="tx1"/>
                </a:solidFill>
                <a:latin typeface="Gill Sans" pitchFamily="1" charset="0"/>
                <a:ea typeface="ＭＳ Ｐゴシック" pitchFamily="1" charset="-128"/>
                <a:cs typeface="+mn-cs"/>
              </a:rPr>
              <a:t>времени</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«Уча их соблюдать все, что Я повелел вам; и се, Я с вами во все дни до скончания века» (Мф. 28:20).</a:t>
            </a:r>
          </a:p>
          <a:p>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семье Адама было совершено убийство. Каин убил своего брата Авеля.</a:t>
            </a:r>
          </a:p>
          <a:p>
            <a:r>
              <a:rPr lang="ru-RU" sz="1200" kern="1200" dirty="0" smtClean="0">
                <a:solidFill>
                  <a:schemeClr val="tx1"/>
                </a:solidFill>
                <a:latin typeface="Gill Sans" pitchFamily="1" charset="0"/>
                <a:ea typeface="ＭＳ Ｐゴシック" pitchFamily="1" charset="-128"/>
                <a:cs typeface="+mn-cs"/>
              </a:rPr>
              <a:t>Церковь Адама все больше и больше погружалась в пучину греха, что стала настолько греховной, что Бог, посмотрев на землю, увидел, насколько «велико развращение </a:t>
            </a:r>
            <a:r>
              <a:rPr lang="ru-RU" sz="1200" kern="1200" dirty="0" err="1" smtClean="0">
                <a:solidFill>
                  <a:schemeClr val="tx1"/>
                </a:solidFill>
                <a:latin typeface="Gill Sans" pitchFamily="1" charset="0"/>
                <a:ea typeface="ＭＳ Ｐゴシック" pitchFamily="1" charset="-128"/>
                <a:cs typeface="+mn-cs"/>
              </a:rPr>
              <a:t>человеков</a:t>
            </a:r>
            <a:r>
              <a:rPr lang="ru-RU" sz="1200" kern="1200" dirty="0" smtClean="0">
                <a:solidFill>
                  <a:schemeClr val="tx1"/>
                </a:solidFill>
                <a:latin typeface="Gill Sans" pitchFamily="1" charset="0"/>
                <a:ea typeface="ＭＳ Ｐゴシック" pitchFamily="1" charset="-128"/>
                <a:cs typeface="+mn-cs"/>
              </a:rPr>
              <a:t> на земле, и что все мысли и помышления сердца их были зло во всякое время» (Быт. 6:5). Таким образом, Бог решил, что Он должен начать другое религиозное движение, чтобы вызвать Своих истинных святых из Церкви Адама и организовать новую Церковь.</a:t>
            </a:r>
            <a:endParaRPr lang="ru-RU"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Откровение 14:9-11</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дым мучения их будет восходить во веки веков, и не будут иметь покоя ни днем, ни ночью поклоняющиеся зверю и образу его и принимающие начертание имени его.</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Церковь Адвентистов Седьмого Дня — это единственная Церковь, которая проповедует эту весть о звере и его начертании.</a:t>
            </a:r>
            <a:endParaRPr lang="ru-RU"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Дорогие друзья, Бог говорит, что те, кто поклоняются зверю и принимают его начертание, будет страдать от гнева Божия, семи последних язв, и, наконец, будут брошены в озеро огненное.</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Откровение 15:2</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видел я как бы стеклянное море, смешанное с огнем; и победившие зверя и образ его, и начертание его…</a:t>
            </a:r>
            <a:endParaRPr lang="ru-RU"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Откровение 15:2</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число имени его, стоят на этом стеклянном море, держа гусли Божии.</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Друзья, хотите ли вы одержать победу над зверем? Хотите ли вы стоять на этом стеклянном море и петь песнь? Если да, то выйдите и встаньте на сторону народа Божьего, который любит Его, повинуется Ему и соблюдает все Его заповеди. Присоединитесь к последнему великому Божьему религиозному движению перед завершением испытательного периода.</a:t>
            </a:r>
            <a:endParaRPr lang="ru-RU"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церквях мира преобладает мерзость и ложные доктрины.</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Откровение 18:1-4</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После сего я увидел иного Ангела… И воскликнул он сильно, громким голосом говоря: пал, пал Вавилон…</a:t>
            </a:r>
            <a:endParaRPr lang="ru-RU"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Откровение 18:1-4</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услышал я иной голос с неба, говорящий: выйди от нее, народ Мой, чтобы не участвовать вам в грехах ее и не подвергнуться язвам ее.</a:t>
            </a:r>
            <a:endParaRPr lang="ru-RU"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Кроме трех ангелов, которые дают силу вести вечного Евангелия, здесь мы читаем о еще одном могущественном ангеле, посланном Богом от самого престола Божия, чтобы добавить силы и света последней вести. « Не участвуйте в грехах ее». Грех — есть нарушение Божьего закона. Бог обращается к вам выйти и прекратить нарушать Его закон.</a:t>
            </a:r>
            <a:endParaRPr lang="ru-RU"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Откровение 18:2</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Воскликнул он сильно, громким голосом говоря: пал, пал Вавилон, великая блудница,</a:t>
            </a:r>
            <a:endParaRPr lang="ru-RU"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Откровение 18:2</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…сделался жилищем бесов и пристанищем всякому нечистому духу, пристанищем всякой нечистой и отвратительной птице.</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Это означает, что мир наполнен всякой нечистотой, всевозможными ложными учениями и обманом. Дорогие друзья, это очень важно, чтобы мы вняли призыву Бога.</a:t>
            </a:r>
            <a:endParaRPr lang="ru-RU"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Было ли важно для людей выйти из Церкви Адама во времена Ноя?</a:t>
            </a:r>
            <a:endParaRPr lang="ru-RU"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mn-cs"/>
              </a:rPr>
              <a:t>Было ли важно для людей выйти из Церкви Ноя во времена Авраама?</a:t>
            </a:r>
          </a:p>
          <a:p>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 это была</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ЦЕРКОВЬ НОЯ</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2348 г. до Р.Х.</a:t>
            </a:r>
            <a:endParaRPr lang="ru-RU"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mn-cs"/>
              </a:rPr>
              <a:t>Было ли важно для людей выйти из Церкви Авраама во времена Моисея?</a:t>
            </a:r>
          </a:p>
          <a:p>
            <a:endParaRPr lang="ru-RU"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mn-cs"/>
              </a:rPr>
              <a:t>Было ли важно для людей выйти из Церкви Моисея во времена Иисуса и Его апостолов?</a:t>
            </a:r>
          </a:p>
          <a:p>
            <a:endParaRPr lang="ru-RU"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mn-cs"/>
              </a:rPr>
              <a:t>Было ли важно для людей выйти из римско-католической церкви во времена Реформации?</a:t>
            </a:r>
          </a:p>
          <a:p>
            <a:endParaRPr lang="ru-RU"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 сегодня Бог призывает опять:</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…Выйти из нее, народ Мой.</a:t>
            </a:r>
            <a:endParaRPr lang="ru-RU"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Желаете ли вы внять призыву Божьему?</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Евангелие от Иоанна 10:26, 27</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Но вы не верите, ибо вы не из овец Моих, как Я сказал вам. Овцы Мои слушаются голоса Моего, и Я знаю их; и они идут за Мною.</a:t>
            </a:r>
            <a:endParaRPr lang="ru-RU"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
          <p:cNvSpPr>
            <a:spLocks noGrp="1" noRot="1" noChangeAspect="1" noChangeArrowheads="1" noTextEdit="1"/>
          </p:cNvSpPr>
          <p:nvPr>
            <p:ph type="sldImg"/>
          </p:nvPr>
        </p:nvSpPr>
        <p:spPr>
          <a:solidFill>
            <a:srgbClr val="FFFFFF"/>
          </a:solidFill>
          <a:ln/>
        </p:spPr>
      </p:sp>
      <p:sp>
        <p:nvSpPr>
          <p:cNvPr id="141315"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dirty="0" smtClean="0">
              <a:latin typeface="Times" pitchFamily="1" charset="0"/>
              <a:cs typeface="Times" pitchFamily="1" charset="0"/>
              <a:sym typeface="Times" pitchFamily="1" charset="0"/>
            </a:endParaRPr>
          </a:p>
          <a:p>
            <a:r>
              <a:rPr lang="ru-RU" sz="1200" b="1" kern="1200" dirty="0" smtClean="0">
                <a:solidFill>
                  <a:schemeClr val="tx1"/>
                </a:solidFill>
                <a:latin typeface="Gill Sans" pitchFamily="1" charset="0"/>
                <a:ea typeface="ＭＳ Ｐゴシック" pitchFamily="1" charset="-128"/>
                <a:cs typeface="+mn-cs"/>
              </a:rPr>
              <a:t>Евангелие от Иоанна 18:37</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Иисус говорит:</a:t>
            </a:r>
            <a:r>
              <a:rPr lang="ru-RU" sz="1200" b="1" kern="1200" dirty="0" smtClean="0">
                <a:solidFill>
                  <a:schemeClr val="tx1"/>
                </a:solidFill>
                <a:latin typeface="Gill Sans" pitchFamily="1" charset="0"/>
                <a:ea typeface="ＭＳ Ｐゴシック" pitchFamily="1" charset="-128"/>
                <a:cs typeface="+mn-cs"/>
              </a:rPr>
              <a:t> ...Всякий, кто от истины, слушает гласа Моего.</a:t>
            </a:r>
            <a:endParaRPr lang="en-US" sz="1600" dirty="0" smtClean="0">
              <a:latin typeface="Lucida Grande" pitchFamily="1" charset="0"/>
              <a:sym typeface="Lucida Grande" pitchFamily="1"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Евангелие от Матфея 22:14</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Ибо много званых, а мало избранных.</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Друзья, слышите ли вы голос Божий, призывающий вас выйти из Вавилона? Готовы ли вы объединиться с Его остатком, которые соблюдают все Его заповеди?</a:t>
            </a:r>
            <a:endParaRPr lang="ru-RU"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Много званных Богом — «выйди от нее, народ Мой», но мало избранных. И это не потому, что Господь не желает избрать их, а потому, что они отказываются внять Его призыву. Жизнь с избытком, обещанная нам через Иисуса, доступна всем. Он пришел взыскать и спасти погибшее. И скоро Он соберет овец Своих в загон. Будущее, обещанное Богом, лучше, чем настоящее. Бог призывает вас выйти из Вавилона. Встанете ли вы за Христа и Его правду? Выйдете ли и докажете свою верность Ему и Его Церкви? Примите это решение сейчас! Да благословит вас Бог, друзья!</a:t>
            </a:r>
            <a:endParaRPr lang="ru-RU"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kern="1200" dirty="0" smtClean="0">
                <a:solidFill>
                  <a:schemeClr val="tx1"/>
                </a:solidFill>
                <a:latin typeface="Gill Sans" pitchFamily="1" charset="0"/>
                <a:ea typeface="ＭＳ Ｐゴシック" pitchFamily="1" charset="-128"/>
                <a:cs typeface="+mn-cs"/>
              </a:rPr>
              <a:t>Призыв и молитва</a:t>
            </a:r>
            <a:endParaRPr lang="ru-RU" b="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Grp="1" noRot="1" noChangeAspect="1" noChangeArrowheads="1" noTextEdit="1"/>
          </p:cNvSpPr>
          <p:nvPr>
            <p:ph type="sldImg"/>
          </p:nvPr>
        </p:nvSpPr>
        <p:spPr>
          <a:solidFill>
            <a:srgbClr val="FFFFFF"/>
          </a:solidFill>
          <a:ln/>
        </p:spPr>
      </p:sp>
      <p:sp>
        <p:nvSpPr>
          <p:cNvPr id="140291"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b="1"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r>
              <a:rPr lang="ru-RU" sz="1200" b="1" kern="1200" dirty="0" smtClean="0">
                <a:solidFill>
                  <a:schemeClr val="tx1"/>
                </a:solidFill>
                <a:latin typeface="Gill Sans" pitchFamily="1" charset="0"/>
                <a:ea typeface="ＭＳ Ｐゴシック" pitchFamily="1" charset="-128"/>
                <a:cs typeface="+mn-cs"/>
              </a:rPr>
              <a:t>Бытие 6:5, 6</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увидел Господь, что велико развращение </a:t>
            </a:r>
            <a:r>
              <a:rPr lang="ru-RU" sz="1200" b="1" kern="1200" dirty="0" err="1" smtClean="0">
                <a:solidFill>
                  <a:schemeClr val="tx1"/>
                </a:solidFill>
                <a:latin typeface="Gill Sans" pitchFamily="1" charset="0"/>
                <a:ea typeface="ＭＳ Ｐゴシック" pitchFamily="1" charset="-128"/>
                <a:cs typeface="+mn-cs"/>
              </a:rPr>
              <a:t>человеков</a:t>
            </a:r>
            <a:r>
              <a:rPr lang="ru-RU" sz="1200" b="1" kern="1200" dirty="0" smtClean="0">
                <a:solidFill>
                  <a:schemeClr val="tx1"/>
                </a:solidFill>
                <a:latin typeface="Gill Sans" pitchFamily="1" charset="0"/>
                <a:ea typeface="ＭＳ Ｐゴシック" pitchFamily="1" charset="-128"/>
                <a:cs typeface="+mn-cs"/>
              </a:rPr>
              <a:t> на земле, и что все мысли и помышления сердца их были зло во всякое время…</a:t>
            </a:r>
            <a:endParaRPr lang="en-US" sz="1600" dirty="0" smtClean="0">
              <a:latin typeface="Lucida Grande" pitchFamily="1" charset="0"/>
              <a:sym typeface="Lucida Grande"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Бытие 6:5, 6</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раскаялся Господь, что создал человека на земле, и </a:t>
            </a:r>
            <a:r>
              <a:rPr lang="ru-RU" sz="1200" b="1" kern="1200" dirty="0" err="1" smtClean="0">
                <a:solidFill>
                  <a:schemeClr val="tx1"/>
                </a:solidFill>
                <a:latin typeface="Gill Sans" pitchFamily="1" charset="0"/>
                <a:ea typeface="ＭＳ Ｐゴシック" pitchFamily="1" charset="-128"/>
                <a:cs typeface="+mn-cs"/>
              </a:rPr>
              <a:t>восскорбел</a:t>
            </a:r>
            <a:r>
              <a:rPr lang="ru-RU" sz="1200" b="1" kern="1200" dirty="0" smtClean="0">
                <a:solidFill>
                  <a:schemeClr val="tx1"/>
                </a:solidFill>
                <a:latin typeface="Gill Sans" pitchFamily="1" charset="0"/>
                <a:ea typeface="ＭＳ Ｐゴシック" pitchFamily="1" charset="-128"/>
                <a:cs typeface="+mn-cs"/>
              </a:rPr>
              <a:t> в сердце Своем.</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Он сказал: «Я сожалею, что создал этот мир, он ужасно развратился». Зло и грех омрачают сердце Божье.</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Бытие 6:7, 8</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сказал Господь: истреблю с лица земли </a:t>
            </a:r>
            <a:r>
              <a:rPr lang="ru-RU" sz="1200" b="1" kern="1200" dirty="0" err="1" smtClean="0">
                <a:solidFill>
                  <a:schemeClr val="tx1"/>
                </a:solidFill>
                <a:latin typeface="Gill Sans" pitchFamily="1" charset="0"/>
                <a:ea typeface="ＭＳ Ｐゴシック" pitchFamily="1" charset="-128"/>
                <a:cs typeface="+mn-cs"/>
              </a:rPr>
              <a:t>человеков</a:t>
            </a:r>
            <a:r>
              <a:rPr lang="ru-RU" sz="1200" b="1" kern="1200" dirty="0" smtClean="0">
                <a:solidFill>
                  <a:schemeClr val="tx1"/>
                </a:solidFill>
                <a:latin typeface="Gill Sans" pitchFamily="1" charset="0"/>
                <a:ea typeface="ＭＳ Ｐゴシック" pitchFamily="1" charset="-128"/>
                <a:cs typeface="+mn-cs"/>
              </a:rPr>
              <a:t>, которых Я сотворил, от человека до скотов, и гадов и птиц небесных истреблю…</a:t>
            </a:r>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Бытие 6:7, 8</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…ибо Я раскаялся, что создал их. Ной же обрел благодать пред очами Господа.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Ной был верным Божьим слугой и повиновался закону Творца, несмотря на царивший вокруг него разврат, потому и обрел благодать пред Богом.</a:t>
            </a:r>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Бытие 6:18</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Но с тобою Я поставлю завет Мой, и войдешь в ковчег ты, и сыновья твои, и жена твоя, и жены сынов твоих с тобою</a:t>
            </a:r>
            <a:r>
              <a:rPr lang="ru-RU" sz="1200" kern="1200" dirty="0" smtClean="0">
                <a:solidFill>
                  <a:schemeClr val="tx1"/>
                </a:solidFill>
                <a:latin typeface="Gill Sans" pitchFamily="1" charset="0"/>
                <a:ea typeface="ＭＳ Ｐゴシック" pitchFamily="1" charset="-128"/>
                <a:cs typeface="+mn-cs"/>
              </a:rPr>
              <a:t>.</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Бог увидел, что из всех людей Ной был самым праведным и покорным слугой. Он заключил с Ноем Свой завет и через него положил начало второму великому религиозному движению.</a:t>
            </a:r>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Бытие 6:19</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Введи также в ковчег из всех животных, и от всякой плоти по паре, чтобы они остались с тобою в живых...</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Мир должен быть уничтожен потопом, и Бог повелел Ною предостеречь людей, чтобы они вышли из окончательно развратившейся Церкви Адама и вернулись к истокам — послушанию Богу и Его заповедям.</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Без сомнений, проповедники того времени высмеивали труд Ноя и, вероятно, говорили, что он сошел с ума, и что люди, которые объединятся с его Церковью тоже сумасшедшие. Они, вероятно, говорили, как говорят люди и сегодня, что они члены Церкви их отцов и праотцев, созданной самим Богом, потому не приемлют новой Церкви и не желают выходить из той, что носит имя самого Адама.</a:t>
            </a:r>
          </a:p>
          <a:p>
            <a:r>
              <a:rPr lang="ru-RU" sz="1200" kern="1200" dirty="0" smtClean="0">
                <a:solidFill>
                  <a:schemeClr val="tx1"/>
                </a:solidFill>
                <a:latin typeface="Gill Sans" pitchFamily="1" charset="0"/>
                <a:ea typeface="ＭＳ Ｐゴシック" pitchFamily="1" charset="-128"/>
                <a:cs typeface="+mn-cs"/>
              </a:rPr>
              <a:t>Они говорили: «Конечно же, Церковь Адама правильна, потому, что она была создана самим Богом». Они так и не увидели, что Бог посылал им последнее предупреждение перед уничтожением мира потопом.</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Но прошло время и теперь уже потомки Ноя вознамерились построить башню до небес. Они бросили вызов Богу, избрав себе иные объекты для поклонения, умножая собственные грехи.</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Мистические культы Вавилона берут свое начало именно оттуда.</a:t>
            </a:r>
          </a:p>
          <a:p>
            <a:r>
              <a:rPr lang="ru-RU" sz="1200" kern="1200" dirty="0" smtClean="0">
                <a:solidFill>
                  <a:schemeClr val="tx1"/>
                </a:solidFill>
                <a:latin typeface="Gill Sans" pitchFamily="1" charset="0"/>
                <a:ea typeface="ＭＳ Ｐゴシック" pitchFamily="1" charset="-128"/>
                <a:cs typeface="+mn-cs"/>
              </a:rPr>
              <a:t>Но попытка создать одну мировую религию, противодействующую Богу, потерпела неудачу. Бог смешал их языки, а затем рассеял непокорных гордецов по всему лицу земли. Создание больших городов не входило в Божьи планы.</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Grp="1" noRot="1" noChangeAspect="1" noChangeArrowheads="1" noTextEdit="1"/>
          </p:cNvSpPr>
          <p:nvPr>
            <p:ph type="sldImg"/>
          </p:nvPr>
        </p:nvSpPr>
        <p:spPr>
          <a:solidFill>
            <a:srgbClr val="FFFFFF"/>
          </a:solidFill>
          <a:ln/>
        </p:spPr>
      </p:sp>
      <p:sp>
        <p:nvSpPr>
          <p:cNvPr id="137219" name="Rectangle 2"/>
          <p:cNvSpPr>
            <a:spLocks noGrp="1" noChangeArrowheads="1"/>
          </p:cNvSpPr>
          <p:nvPr>
            <p:ph type="body" idx="1"/>
          </p:nvPr>
        </p:nvSpPr>
        <p:spPr>
          <a:noFill/>
          <a:ln/>
        </p:spPr>
        <p:txBody>
          <a:bodyPr/>
          <a:lstStyle/>
          <a:p>
            <a:pPr eaLnBrk="1" hangingPunct="1">
              <a:tabLst>
                <a:tab pos="595313" algn="l"/>
                <a:tab pos="2743200" algn="ctr"/>
                <a:tab pos="2971800" algn="l"/>
                <a:tab pos="5486400" algn="r"/>
                <a:tab pos="6491288" algn="r"/>
              </a:tabLst>
            </a:pPr>
            <a:endParaRPr lang="en-US" sz="1500" b="1" dirty="0" smtClean="0">
              <a:latin typeface="Times" pitchFamily="1" charset="0"/>
              <a:cs typeface="Times" pitchFamily="1" charset="0"/>
              <a:sym typeface="Times" pitchFamily="1" charset="0"/>
            </a:endParaRPr>
          </a:p>
          <a:p>
            <a:pPr eaLnBrk="1" hangingPunct="1">
              <a:tabLst>
                <a:tab pos="595313" algn="l"/>
                <a:tab pos="2743200" algn="ctr"/>
                <a:tab pos="2971800" algn="l"/>
                <a:tab pos="5486400" algn="r"/>
                <a:tab pos="6491288" algn="r"/>
              </a:tabLst>
            </a:pPr>
            <a:endParaRPr lang="en-US" sz="1400" b="1" dirty="0" smtClean="0">
              <a:latin typeface="Palatino" pitchFamily="1" charset="0"/>
              <a:sym typeface="Palatino" pitchFamily="1" charset="0"/>
            </a:endParaRPr>
          </a:p>
          <a:p>
            <a:pPr eaLnBrk="1" hangingPunct="1">
              <a:tabLst>
                <a:tab pos="595313" algn="l"/>
                <a:tab pos="2743200" algn="ctr"/>
                <a:tab pos="2971800" algn="l"/>
                <a:tab pos="5486400" algn="r"/>
                <a:tab pos="6491288" algn="r"/>
              </a:tabLst>
            </a:pPr>
            <a:r>
              <a:rPr lang="en-US" dirty="0" smtClean="0">
                <a:latin typeface="Times" pitchFamily="1" charset="0"/>
                <a:cs typeface="Times" pitchFamily="1" charset="0"/>
                <a:sym typeface="Times" pitchFamily="1" charset="0"/>
              </a:rPr>
              <a:t>	</a:t>
            </a:r>
            <a:r>
              <a:rPr lang="ru-RU" sz="1200" b="1" kern="1200" dirty="0" smtClean="0">
                <a:solidFill>
                  <a:schemeClr val="tx1"/>
                </a:solidFill>
                <a:latin typeface="Gill Sans" pitchFamily="1" charset="0"/>
                <a:ea typeface="ＭＳ Ｐゴシック" pitchFamily="1" charset="-128"/>
                <a:cs typeface="+mn-cs"/>
              </a:rPr>
              <a:t>СЕМЬ ВЕЛИКИХ РЕЛИГИОЗНЫХ ДВИЖЕНИЙ</a:t>
            </a:r>
            <a:endParaRPr lang="en-US" dirty="0" smtClean="0">
              <a:latin typeface="Times" pitchFamily="1" charset="0"/>
              <a:cs typeface="Times" pitchFamily="1" charset="0"/>
              <a:sym typeface="Times" pitchFamily="1" charset="0"/>
            </a:endParaRPr>
          </a:p>
          <a:p>
            <a:pPr eaLnBrk="1" hangingPunct="1">
              <a:tabLst>
                <a:tab pos="595313" algn="l"/>
                <a:tab pos="2743200" algn="ctr"/>
                <a:tab pos="2971800" algn="l"/>
                <a:tab pos="5486400" algn="r"/>
                <a:tab pos="6491288" algn="r"/>
              </a:tabLst>
            </a:pPr>
            <a:endParaRPr lang="en-US" sz="1600" dirty="0" smtClean="0">
              <a:latin typeface="Lucida Grande" pitchFamily="1" charset="0"/>
              <a:sym typeface="Lucida Grande"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Потомки Ноя становились все более и более нечестивее пока, наконец, Господь вынужден был заняться поисками другого человека, чтобы вывести Свой народ из Церкви Ноя. Господь увидел, что у Него на земле есть один верный слуга, который станет основателем нового движения, которое было бы верным Богу. Этим человеком был Авраам. Бог призвал Авраама, чтобы основать Свое третье великое религиозное движение в этом проклятом грехом мире.</a:t>
            </a:r>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ЦЕРКОВЬ АВРААМА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1996 г. до Р.Х.</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Бытие 12:1, 2</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сказал Господь Авраму: пойди из земли твоей, от родства твоего и из дома отца твоего, в землю, которую </a:t>
            </a:r>
            <a:r>
              <a:rPr lang="en-US" sz="1200" b="1" kern="1200" dirty="0" smtClean="0">
                <a:solidFill>
                  <a:schemeClr val="tx1"/>
                </a:solidFill>
                <a:latin typeface="Gill Sans" pitchFamily="1" charset="0"/>
                <a:ea typeface="ＭＳ Ｐゴシック" pitchFamily="1" charset="-128"/>
                <a:cs typeface="+mn-cs"/>
              </a:rPr>
              <a:t>Я </a:t>
            </a:r>
            <a:r>
              <a:rPr lang="en-US" sz="1200" b="1" kern="1200" dirty="0" err="1" smtClean="0">
                <a:solidFill>
                  <a:schemeClr val="tx1"/>
                </a:solidFill>
                <a:latin typeface="Gill Sans" pitchFamily="1" charset="0"/>
                <a:ea typeface="ＭＳ Ｐゴシック" pitchFamily="1" charset="-128"/>
                <a:cs typeface="+mn-cs"/>
              </a:rPr>
              <a:t>укажу</a:t>
            </a:r>
            <a:r>
              <a:rPr lang="en-US" sz="1200" b="1" kern="1200" dirty="0" smtClean="0">
                <a:solidFill>
                  <a:schemeClr val="tx1"/>
                </a:solidFill>
                <a:latin typeface="Gill Sans" pitchFamily="1" charset="0"/>
                <a:ea typeface="ＭＳ Ｐゴシック" pitchFamily="1" charset="-128"/>
                <a:cs typeface="+mn-cs"/>
              </a:rPr>
              <a:t> </a:t>
            </a:r>
            <a:r>
              <a:rPr lang="en-US" sz="1200" b="1" kern="1200" dirty="0" err="1" smtClean="0">
                <a:solidFill>
                  <a:schemeClr val="tx1"/>
                </a:solidFill>
                <a:latin typeface="Gill Sans" pitchFamily="1" charset="0"/>
                <a:ea typeface="ＭＳ Ｐゴシック" pitchFamily="1" charset="-128"/>
                <a:cs typeface="+mn-cs"/>
              </a:rPr>
              <a:t>тебе</a:t>
            </a:r>
            <a:r>
              <a:rPr lang="ru-RU" sz="1200" b="1" kern="1200" dirty="0" smtClean="0">
                <a:solidFill>
                  <a:schemeClr val="tx1"/>
                </a:solidFill>
                <a:latin typeface="Gill Sans" pitchFamily="1" charset="0"/>
                <a:ea typeface="ＭＳ Ｐゴシック" pitchFamily="1" charset="-128"/>
                <a:cs typeface="+mn-cs"/>
              </a:rPr>
              <a:t>…</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Бытие 12:1, 2</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Я произведу от тебя великий народ, и благословлю тебя, и возвеличу имя твое, и будешь ты в благословение.</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Бог повелел Аврааму выйти из страны, где он жил, по причине преобладающего там великого нечестия. Так началось третье религиозное движение во главе с Авраамом и его потомками.</a:t>
            </a:r>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После многих лет у Авраама родился сын Исаак. Исаак имел двух сыновей, Иакова и Исава. У Иакова было двенадцать сыновей, один из которых был Иосиф, который был продан в Египет в рабство. Его братья отправились в Египет во время голода, а в это время Иосиф был уже премьер-министром Египта. Иосиф, в конце концов, открылся своим братьям, которые продали его в рабство. Иосиф простил своих братьев и послал за своим отцом, чтобы его привезли в Египет.</a:t>
            </a:r>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Церковь Авраама поселилась в Египте, потому что все потомки Авраама были там. Потомков Авраама называли израильтянами, потому что имя Иакова было изменено на Израиль. Они размножились и стали великим народом. Египтяне сколько могли, держали их в рабстве, и заставляли много работать. Будучи в рабстве в Египте, потомки Авраама отвратили свой взор от Бога и приняли традиции язычников, пренебрегая поклонением, заповеданным Богом. Бог с состраданием смотрел на Церковь Авраама.</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 тем временем Церковь Авраама все больше и больше погружалась в язычество, что и привело к ее падению. Как и египтяне, многие израильтяне поклонялись идолам, и ели нечистое. И Богу пришлось опять выводить Своих верных детей из тьмы греха.</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Следующим человеком, который был призван Богом, был Моисей — автор первых пяти книг Библии.</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ЦЕРКОВЬ МОИСЕЯ</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1491 г. до Р.Х.</a:t>
            </a:r>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Когда Моисей был ребенком, его жизнь была чудесным образом спасена. Он был найден и усыновлен дочерью фараона, и жил во дворце фараона, но кормилицей его стала его благочестивая мать, именно она научила Моисея любить Бога и служить Ему. И хотя Моисей получил образование, позволяющее ему занять высокую должность в египетском царстве, Бог увидел, что в его сердце преобладало желание служить Ему, а не этому миру, поэтому Он призвал Моисея вывести Свой народ из Египта.</a:t>
            </a:r>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Почему так много церквей?</a:t>
            </a:r>
          </a:p>
          <a:p>
            <a:r>
              <a:rPr lang="ru-RU" sz="1200" kern="1200" dirty="0" smtClean="0">
                <a:solidFill>
                  <a:schemeClr val="tx1"/>
                </a:solidFill>
                <a:latin typeface="Gill Sans" pitchFamily="1" charset="0"/>
                <a:ea typeface="ＭＳ Ｐゴシック" pitchFamily="1" charset="-128"/>
                <a:cs typeface="+mn-cs"/>
              </a:rPr>
              <a:t>По этой причине важно идентифицировать каждое из семи религиозных движений, основанных Богом, чтобы обрести пророческие ключи Царства Божьего.</a:t>
            </a:r>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Исход 3:7, 8</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сказал Господь: Я увидел страдание народа Моего в Египте, и услышал вопль его от приставников его; Я знаю скорби его…</a:t>
            </a:r>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Исход 3:7, 8</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иду избавить его от руки Египтян и вывести его из земли сей в землю хорошую и пространную, где течет молоко и мед.</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Бог сказал Моисею, что Он хочет вывести Свой народ из Египта, и Он желает сделать это Своей могучей силой.</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Исход 19:5</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Итак, если вы будете слушаться гласа Моего и соблюдать завет Мой, то будете Моим уделом из всех народов.</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Если бы израильтяне повиновались Богу и соблюдали Его завет, то Он бы благословил их с избытком. Бог не меняется. И сегодня Он обильно благословит Свой народ, если он будет соблюдать Его заповеди.</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огне, громе и дыме с горы </a:t>
            </a:r>
            <a:r>
              <a:rPr lang="ru-RU" sz="1200" kern="1200" dirty="0" err="1" smtClean="0">
                <a:solidFill>
                  <a:schemeClr val="tx1"/>
                </a:solidFill>
                <a:latin typeface="Gill Sans" pitchFamily="1" charset="0"/>
                <a:ea typeface="ＭＳ Ｐゴシック" pitchFamily="1" charset="-128"/>
                <a:cs typeface="+mn-cs"/>
              </a:rPr>
              <a:t>Синай</a:t>
            </a:r>
            <a:r>
              <a:rPr lang="ru-RU" sz="1200" kern="1200" dirty="0" smtClean="0">
                <a:solidFill>
                  <a:schemeClr val="tx1"/>
                </a:solidFill>
                <a:latin typeface="Gill Sans" pitchFamily="1" charset="0"/>
                <a:ea typeface="ＭＳ Ｐゴシック" pitchFamily="1" charset="-128"/>
                <a:cs typeface="+mn-cs"/>
              </a:rPr>
              <a:t> Бог провозгласил Десять Заповедей — Свой неизменный Закон.</a:t>
            </a:r>
          </a:p>
          <a:p>
            <a:r>
              <a:rPr lang="ru-RU" sz="1200" kern="1200" dirty="0" smtClean="0">
                <a:solidFill>
                  <a:schemeClr val="tx1"/>
                </a:solidFill>
                <a:latin typeface="Gill Sans" pitchFamily="1" charset="0"/>
                <a:ea typeface="ＭＳ Ｐゴシック" pitchFamily="1" charset="-128"/>
                <a:cs typeface="+mn-cs"/>
              </a:rPr>
              <a:t>Люди пообещали повиноваться Ему, но прошло совсем немного времени и они вновь зароптали, нарушая обеты.</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Моисей еще не успел сойти с горы, как израильтяне уже сделали себе золотого тельца для поклонения.</a:t>
            </a:r>
          </a:p>
          <a:p>
            <a:r>
              <a:rPr lang="ru-RU" sz="1200" kern="1200" dirty="0" smtClean="0">
                <a:solidFill>
                  <a:schemeClr val="tx1"/>
                </a:solidFill>
                <a:latin typeface="Gill Sans" pitchFamily="1" charset="0"/>
                <a:ea typeface="ＭＳ Ｐゴシック" pitchFamily="1" charset="-128"/>
                <a:cs typeface="+mn-cs"/>
              </a:rPr>
              <a:t>Похоже, они никак не могли избавиться от языческого влияния. </a:t>
            </a:r>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Освобожденные от рабства физического они сами пленили себя рабством духовным: все меньше внимали Божьим постановлениям, но все больше приветствовали традиции и заповеди человеческие. Вскоре Церковь Моисея полностью сбилась с пути, и пошла стезей, которая противоречила воле Божьей.</a:t>
            </a:r>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Тогда Бог основал следующее великое религиозное движение, которое возглавил наш Господь, Спаситель Иисус Христос.</a:t>
            </a:r>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ЦЕРКОВЬ ИИСУСА И АПОСТОЛОВ</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31 г. от Р.Х.</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Евангелие от Матфея 4:17-20</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С того времени Иисус начал </a:t>
            </a:r>
            <a:r>
              <a:rPr lang="ru-RU" sz="1200" b="1" kern="1200" dirty="0" err="1" smtClean="0">
                <a:solidFill>
                  <a:schemeClr val="tx1"/>
                </a:solidFill>
                <a:latin typeface="Gill Sans" pitchFamily="1" charset="0"/>
                <a:ea typeface="ＭＳ Ｐゴシック" pitchFamily="1" charset="-128"/>
                <a:cs typeface="+mn-cs"/>
              </a:rPr>
              <a:t>проповедывать</a:t>
            </a:r>
            <a:r>
              <a:rPr lang="ru-RU" sz="1200" b="1" kern="1200" dirty="0" smtClean="0">
                <a:solidFill>
                  <a:schemeClr val="tx1"/>
                </a:solidFill>
                <a:latin typeface="Gill Sans" pitchFamily="1" charset="0"/>
                <a:ea typeface="ＭＳ Ｐゴシック" pitchFamily="1" charset="-128"/>
                <a:cs typeface="+mn-cs"/>
              </a:rPr>
              <a:t> и говорить: покайтесь, ибо приблизилось Царство Небесное…</a:t>
            </a:r>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Евангелие от Матфея 4:17-20</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Идите за Мною, и Я сделаю вас ловцами </a:t>
            </a:r>
            <a:r>
              <a:rPr lang="ru-RU" sz="1200" b="1" kern="1200" dirty="0" err="1" smtClean="0">
                <a:solidFill>
                  <a:schemeClr val="tx1"/>
                </a:solidFill>
                <a:latin typeface="Gill Sans" pitchFamily="1" charset="0"/>
                <a:ea typeface="ＭＳ Ｐゴシック" pitchFamily="1" charset="-128"/>
                <a:cs typeface="+mn-cs"/>
              </a:rPr>
              <a:t>человеков</a:t>
            </a:r>
            <a:r>
              <a:rPr lang="ru-RU" sz="1200" b="1" kern="1200" dirty="0" smtClean="0">
                <a:solidFill>
                  <a:schemeClr val="tx1"/>
                </a:solidFill>
                <a:latin typeface="Gill Sans" pitchFamily="1" charset="0"/>
                <a:ea typeface="ＭＳ Ｐゴシック" pitchFamily="1" charset="-128"/>
                <a:cs typeface="+mn-cs"/>
              </a:rPr>
              <a:t>. И они тотчас, оставив сети, последовали за Ним. </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За всю историю нашей планеты было семь великих религиозных движений. Все они были созданы Богом. Сразу после грехопадения человека Господь сказал, что у Него на земле будет Церковь, которая будет находиться в постоянной вражде с сатаной. На протяжении всех веков у Бога всегда была Церковь, Его особая Церковь, которая выполняла Его работу.</a:t>
            </a:r>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Сын Божий пришел в этот мир, чтобы вывести из Церкви Моисея тех, кто все еще любит Его. Церковь Моисея развратилась. Пророки Божии подвергались гонениям, их вести отвергались. Церковь больше не повиновалась заповедям Божьим. </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Евангелие от Марка 1:14, 15</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После же того, как предан был Иоанн, пришел Иисус в Галилею, проповедуя Евангелие Царствия Божия и говоря,</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Евангелие от Марка 1:14, 15</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…что исполнилось время и приблизилось Царствие Божие: покайтесь и веруйте в Евангелие.</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Иисус ходил из города в город, призывая людей взять свой крест и следовать за Ним.</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Каким было отношение людей к Иисусу в этом новом религиозном движении?</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Евангелие от</a:t>
            </a:r>
            <a:r>
              <a:rPr lang="ru-RU" sz="1200" kern="1200" dirty="0" smtClean="0">
                <a:solidFill>
                  <a:schemeClr val="tx1"/>
                </a:solidFill>
                <a:latin typeface="Gill Sans" pitchFamily="1" charset="0"/>
                <a:ea typeface="ＭＳ Ｐゴシック" pitchFamily="1" charset="-128"/>
                <a:cs typeface="+mn-cs"/>
              </a:rPr>
              <a:t> </a:t>
            </a:r>
            <a:r>
              <a:rPr lang="ru-RU" sz="1200" b="1" kern="1200" dirty="0" smtClean="0">
                <a:solidFill>
                  <a:schemeClr val="tx1"/>
                </a:solidFill>
                <a:latin typeface="Gill Sans" pitchFamily="1" charset="0"/>
                <a:ea typeface="ＭＳ Ｐゴシック" pitchFamily="1" charset="-128"/>
                <a:cs typeface="+mn-cs"/>
              </a:rPr>
              <a:t>Иоанна, 9:28, 29</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Они же укорили его и сказали: ты ученик Его, а мы Моисеевы ученики. Мы знаем, что с Моисеем говорил Бог; Сего же не знаем, откуда Он.</a:t>
            </a:r>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Обратите внимание, они говорят, что принадлежат к Церкви Моисея. Они знали, что принадлежат к давно установленной Церкви. Иисус проповедовал о новом свете, и они не хотели принять Его. То же самое происходит и сегодня, когда многие говорят, что им достаточно религии их матери, отца и бабушки. Это давно установленная религия. Они не примут этот новый свет. Их священники продолжали брать деньги, но правду умалчивали. Дорогие друзья, те, кто не принял учение Иисуса Христа и не откликнулся на Его призыв выйти из Церкви Моисея, погибли. </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Предположим, что Петр, Иаков и Павел решили остаться в Церкви Моисея, потому что там были их родители, и потому что они выросли в этой Церкви. Если бы они отказались прийти, когда Иисус позвал их, то они бы погибли. Помните, что хотя их отцы и матери, дедушки и бабушки были спасены в период Церкви Моисея, но после того, как Иисус позвал их выйти, в соответствии с новым светом, они уже не могли спастись, оставаясь в этой Церкви. Если их позвали, они должны были внять этому призыву.</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Проповедники Церкви Моисея противились Сыну Божьему. Первосвященники и старейшины народа искали возможности убить Иисуса, и, наконец, они совершили свое ужасное дело, распяв Его. Они настойчиво отвергали истины, которым Он учил, и потому Бог отверг как лидеров Церкви, так и сам народ. И сегодня мы можем распять Христа, отвергая Его истины.</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mn-cs"/>
              </a:rPr>
              <a:t>После воскресения Иисус больше всего беспокоился, чтобы Его работа продолжалась. Он организовал Апостольскую Церковь и поручил Своим ученикам заботиться о ее духовном состоянии и росте.</a:t>
            </a:r>
          </a:p>
          <a:p>
            <a:endParaRPr lang="ru-RU"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Евангелие от Марка 16:15</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сказал им: идите по всему миру и проповедуйте Евангелие всей твари.</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Ученики усердно трудились, чтобы исполнить это поручение своего Господа и донести новую весть во все пределы, куда смог тогда достичь человек. Они крестили тех, кто верой принимал новый свет и Церковь росла.</a:t>
            </a:r>
          </a:p>
          <a:p>
            <a:r>
              <a:rPr lang="ru-RU" sz="1200" b="1" kern="1200" dirty="0" smtClean="0">
                <a:solidFill>
                  <a:schemeClr val="tx1"/>
                </a:solidFill>
                <a:latin typeface="Gill Sans" pitchFamily="1" charset="0"/>
                <a:ea typeface="ＭＳ Ｐゴシック" pitchFamily="1" charset="-128"/>
                <a:cs typeface="+mn-cs"/>
              </a:rPr>
              <a:t>	</a:t>
            </a:r>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Завершая свой труд в почтенной старости, они предвидели, что Церкви не избежать разложения. И они об этом очень переживали.</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В Книге Деяния 20:29, 30 </a:t>
            </a:r>
            <a:r>
              <a:rPr lang="ru-RU" sz="1200" b="0" kern="1200" dirty="0" smtClean="0">
                <a:solidFill>
                  <a:schemeClr val="tx1"/>
                </a:solidFill>
                <a:latin typeface="Gill Sans" pitchFamily="1" charset="0"/>
                <a:ea typeface="ＭＳ Ｐゴシック" pitchFamily="1" charset="-128"/>
                <a:cs typeface="+mn-cs"/>
              </a:rPr>
              <a:t>Павел говорит:</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Ибо я знаю, что, по </a:t>
            </a:r>
            <a:r>
              <a:rPr lang="ru-RU" sz="1200" b="1" kern="1200" dirty="0" err="1" smtClean="0">
                <a:solidFill>
                  <a:schemeClr val="tx1"/>
                </a:solidFill>
                <a:latin typeface="Gill Sans" pitchFamily="1" charset="0"/>
                <a:ea typeface="ＭＳ Ｐゴシック" pitchFamily="1" charset="-128"/>
                <a:cs typeface="+mn-cs"/>
              </a:rPr>
              <a:t>отшествии</a:t>
            </a:r>
            <a:r>
              <a:rPr lang="ru-RU" sz="1200" b="1" kern="1200" dirty="0" smtClean="0">
                <a:solidFill>
                  <a:schemeClr val="tx1"/>
                </a:solidFill>
                <a:latin typeface="Gill Sans" pitchFamily="1" charset="0"/>
                <a:ea typeface="ＭＳ Ｐゴシック" pitchFamily="1" charset="-128"/>
                <a:cs typeface="+mn-cs"/>
              </a:rPr>
              <a:t> моем, войдут к вам лютые волки, не щадящие стада;</a:t>
            </a:r>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Грех Адама и Евы стал причиной того, что Бог сказал сатане::</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Бытие 3:15</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вражду положу между тобою и между женою, и между потомством ее…</a:t>
            </a:r>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Деяния 20:29, 30</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из вас самих восстанут люди, которые будут говорить превратно, дабы увлечь учеников за собою.</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Апостолу Павлу было показано Богом, что восстанет человек греха, и воссядет в храме и назовет себя Богом.</a:t>
            </a:r>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Павел предвидел возникновение папства. Он был очень обеспокоен грядущим состоянием Церкви.</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В Деяниях 20:31 он пишет:</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Посему бодрствуйте, памятуя, что я три года день и ночь непрестанно со слезами учил каждого из вас.</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Перед смертью апостолы видели, как различные церкви, основанные ими в </a:t>
            </a:r>
            <a:r>
              <a:rPr lang="ru-RU" sz="1200" kern="1200" dirty="0" err="1" smtClean="0">
                <a:solidFill>
                  <a:schemeClr val="tx1"/>
                </a:solidFill>
                <a:latin typeface="Gill Sans" pitchFamily="1" charset="0"/>
                <a:ea typeface="ＭＳ Ｐゴシック" pitchFamily="1" charset="-128"/>
                <a:cs typeface="+mn-cs"/>
              </a:rPr>
              <a:t>Ефесе</a:t>
            </a:r>
            <a:r>
              <a:rPr lang="ru-RU" sz="1200" kern="1200" dirty="0" smtClean="0">
                <a:solidFill>
                  <a:schemeClr val="tx1"/>
                </a:solidFill>
                <a:latin typeface="Gill Sans" pitchFamily="1" charset="0"/>
                <a:ea typeface="ＭＳ Ｐゴシック" pitchFamily="1" charset="-128"/>
                <a:cs typeface="+mn-cs"/>
              </a:rPr>
              <a:t>, Коринфе, Риме и других местах, стремились к власти. Именно об этом апостол Павел предупреждал со слезами.</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Позже римский император Константин возвел епископа Рима на должность верховного главы Церкви во всем мире. Именно об этом и предупреждал Павел — человек, который восстанет и воссядет на троне в храме, и назовет себя Богом.</a:t>
            </a:r>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Константин, казалось, был обращенным в христианство, но при этом он оставался языческим поклонником солнца. Желая сделать Церковь единой и подвластной ему, он призвал язычников принять христианство не в ущерб своим религиозным чувствам, т. е. отчасти сохраняя свои ритуалы и обряды. Лидеры Церкви были польщены вниманием императора великого Рима и пошли на компромисс, не считая нужным свято защищать Божьи постановления.</a:t>
            </a:r>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Энциклопедия </a:t>
            </a:r>
            <a:r>
              <a:rPr lang="ru-RU" sz="1200" b="1" kern="1200" dirty="0" err="1" smtClean="0">
                <a:solidFill>
                  <a:schemeClr val="tx1"/>
                </a:solidFill>
                <a:latin typeface="Gill Sans" pitchFamily="1" charset="0"/>
                <a:ea typeface="ＭＳ Ｐゴシック" pitchFamily="1" charset="-128"/>
                <a:cs typeface="+mn-cs"/>
              </a:rPr>
              <a:t>Британика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Статья «Константин»</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«Язычество все еще было основной его верой... В лучшем случае он оставался только на половину язычником,</a:t>
            </a:r>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Энциклопедия </a:t>
            </a:r>
            <a:r>
              <a:rPr lang="ru-RU" sz="1200" b="1" kern="1200" dirty="0" err="1" smtClean="0">
                <a:solidFill>
                  <a:schemeClr val="tx1"/>
                </a:solidFill>
                <a:latin typeface="Gill Sans" pitchFamily="1" charset="0"/>
                <a:ea typeface="ＭＳ Ｐゴシック" pitchFamily="1" charset="-128"/>
                <a:cs typeface="+mn-cs"/>
              </a:rPr>
              <a:t>Британика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Статья «Константин»</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а на половину христианином, и стремился совместить поклонение Христу с поклонением Аполлону,</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Энциклопедия </a:t>
            </a:r>
            <a:r>
              <a:rPr lang="ru-RU" sz="1200" b="1" kern="1200" dirty="0" err="1" smtClean="0">
                <a:solidFill>
                  <a:schemeClr val="tx1"/>
                </a:solidFill>
                <a:latin typeface="Gill Sans" pitchFamily="1" charset="0"/>
                <a:ea typeface="ＭＳ Ｐゴシック" pitchFamily="1" charset="-128"/>
                <a:cs typeface="+mn-cs"/>
              </a:rPr>
              <a:t>Британика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Статья «Константин»</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…вычеканив имя одного и изображение другого на своих монетах».</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Новообращенные язычники принесли с собой свои изображения, святую воду, окропление, чистилище, святой пепел и другие суеверия. Такая доктрина, как исповедь, имеет чисто языческое происхождение и была также принята Церковью.</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Генри Томас </a:t>
            </a:r>
            <a:r>
              <a:rPr lang="ru-RU" sz="1200" b="1" kern="1200" dirty="0" err="1" smtClean="0">
                <a:solidFill>
                  <a:schemeClr val="tx1"/>
                </a:solidFill>
                <a:latin typeface="Gill Sans" pitchFamily="1" charset="0"/>
                <a:ea typeface="ＭＳ Ｐゴシック" pitchFamily="1" charset="-128"/>
                <a:cs typeface="+mn-cs"/>
              </a:rPr>
              <a:t>Бакл</a:t>
            </a:r>
            <a:r>
              <a:rPr lang="en-US" sz="1200" b="1" kern="1200" dirty="0" smtClean="0">
                <a:solidFill>
                  <a:schemeClr val="tx1"/>
                </a:solidFill>
                <a:latin typeface="Gill Sans" pitchFamily="1" charset="0"/>
                <a:ea typeface="ＭＳ Ｐゴシック" pitchFamily="1" charset="-128"/>
                <a:cs typeface="+mn-cs"/>
              </a:rPr>
              <a:t> (Henry Thomas Buckle)</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История цивилизаций, том 1, с. 188</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«Благоговение перед идолами сменилось на благоговение перед святыми; поклонение деве Марии заняло место поклонения Кибеле (матери богов); языческие обряды были установлены в христианских церквях…</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Бытие 3:15</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…оно будет поражать тебя в голову, а ты будешь жалить его в пяту.</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Христос был распят, но воскрес. Сатана же в конце концов будет уничтожен безвозвратно и не воскреснет.</a:t>
            </a:r>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Генри Томас </a:t>
            </a:r>
            <a:r>
              <a:rPr lang="ru-RU" sz="1200" b="1" kern="1200" dirty="0" err="1" smtClean="0">
                <a:solidFill>
                  <a:schemeClr val="tx1"/>
                </a:solidFill>
                <a:latin typeface="Gill Sans" pitchFamily="1" charset="0"/>
                <a:ea typeface="ＭＳ Ｐゴシック" pitchFamily="1" charset="-128"/>
                <a:cs typeface="+mn-cs"/>
              </a:rPr>
              <a:t>Бакл</a:t>
            </a:r>
            <a:r>
              <a:rPr lang="en-US" sz="1200" b="1" kern="1200" dirty="0" smtClean="0">
                <a:solidFill>
                  <a:schemeClr val="tx1"/>
                </a:solidFill>
                <a:latin typeface="Gill Sans" pitchFamily="1" charset="0"/>
                <a:ea typeface="ＭＳ Ｐゴシック" pitchFamily="1" charset="-128"/>
                <a:cs typeface="+mn-cs"/>
              </a:rPr>
              <a:t> (Henry Thomas Buckle)</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История цивилизаций, том 1, с. 188</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…пока... христианство не приняло настолько абсурдные и отвратительные формы, что его лучшие черты были утрачены и… его ранняя красота полностью уничтожена».</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Браун (</a:t>
            </a:r>
            <a:r>
              <a:rPr lang="ru-RU" sz="1200" b="1" kern="1200" dirty="0" err="1" smtClean="0">
                <a:solidFill>
                  <a:schemeClr val="tx1"/>
                </a:solidFill>
                <a:latin typeface="Gill Sans" pitchFamily="1" charset="0"/>
                <a:ea typeface="ＭＳ Ｐゴシック" pitchFamily="1" charset="-128"/>
                <a:cs typeface="+mn-cs"/>
              </a:rPr>
              <a:t>Browne</a:t>
            </a:r>
            <a:r>
              <a:rPr lang="ru-RU" sz="1200" b="1" kern="1200" dirty="0" smtClean="0">
                <a:solidFill>
                  <a:schemeClr val="tx1"/>
                </a:solidFill>
                <a:latin typeface="Gill Sans" pitchFamily="1" charset="0"/>
                <a:ea typeface="ＭＳ Ｐゴシック" pitchFamily="1" charset="-128"/>
                <a:cs typeface="+mn-cs"/>
              </a:rPr>
              <a:t>)</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«Этот мир религий»</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«Нельзя называть культы Вавилона, Египта и остальных стран «мертвыми религиями»… Потому что отголоски древних громов…</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Браун (</a:t>
            </a:r>
            <a:r>
              <a:rPr lang="ru-RU" sz="1200" b="1" kern="1200" dirty="0" err="1" smtClean="0">
                <a:solidFill>
                  <a:schemeClr val="tx1"/>
                </a:solidFill>
                <a:latin typeface="Gill Sans" pitchFamily="1" charset="0"/>
                <a:ea typeface="ＭＳ Ｐゴシック" pitchFamily="1" charset="-128"/>
                <a:cs typeface="+mn-cs"/>
              </a:rPr>
              <a:t>Browne</a:t>
            </a:r>
            <a:r>
              <a:rPr lang="ru-RU" sz="1200" b="1" kern="1200" dirty="0" smtClean="0">
                <a:solidFill>
                  <a:schemeClr val="tx1"/>
                </a:solidFill>
                <a:latin typeface="Gill Sans" pitchFamily="1" charset="0"/>
                <a:ea typeface="ＭＳ Ｐゴシック" pitchFamily="1" charset="-128"/>
                <a:cs typeface="+mn-cs"/>
              </a:rPr>
              <a:t>)</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«Этот мир религий»</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…все еще откликаются почти в каждой форме нечистоты, существующей сегодня. Они мертвы только номинально».</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Нам следует придерживаться Слова Божьего и свидетельства Иисуса Христа, если мы хотим быть в безопасности и исполнять волю Божью.</a:t>
            </a:r>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Американская энциклопедия</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статья «Суббота»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«Константин Великий издал закон для всей империи (321 г. по Р.Х.) о том, что воскресенье должно почитаться, как день покоя для всех больших и малых городов; но он позволил жителям сел выходить на работу».</a:t>
            </a:r>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Указ Константина от 7 марта 321 по Р.Х., гласит:</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«Пусть все судьи, жители городов и работники разных профессий отдыхают в почтенный день Солнца».</a:t>
            </a: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Похоже, что Константин планировал через воскресенье объединить язычество и христианство. Это был его способ уладить все разногласия в своей империи через одну большую систему поклонения.</a:t>
            </a:r>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 этому времени, не только учение Библии о Божьем святом дне было изменено, но и способ крещения, учение о состоянии мертвых, наказание нечестивых, и многие другие доктрины Церкви. Церковь была переполнена изображениями и святынями. Вместо того, чтобы исповедовать свои грехи перед Богом, люди исповедовали их перед священником, и, конечно же, это все было делом рук антихриста, который присвоил власть, принадлежащую только Богу. Это была власть, о которой предупреждал апостол Павел. Это был «сын погибели».</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Церковь, основанная Христом и Его апостолами, падала все ниже, ниже, и ниже, пока целиком и полностью не растлилась. Поэтому Господь искал кого-то другого, чтобы вывести Свой народ. Бог был готов вывести Своих детей из Церкви, основанной апостолами, но кого изберет Бог для такого великого дела Реформации?</a:t>
            </a:r>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Бог позвал священника Римской Церкви основать</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ЦЕРКОВЬ РЕФОРМАЦИИ</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1517 г. от Р.Х.</a:t>
            </a:r>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Этот священник Римской церкви был человеком праведным, и он восстал против традиций Церкви. Этим человеком был никто иной, как Мартин Лютер; Бог призвал его возглавить шестое великое религиозное движение обратно к Богу.</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Сказанное Богом означало, что между Церковью (женою) и дьяволом всегда будет вражда, и что Бог победит сатану. Бог также сказал, что для Адама и Евы, и всех их потомков есть путь спасения. На него указывал установленный Богом сразу же после грехопадения религиозный обряд жертвоприношения. Исследуя 4-ю главу Книги Бытие, мы понимаем, что этот обряд является символом будущей смерти Иисуса на кресте за грехи человечества. Принося эти жертвы, люди с верой взирали в будущее — на Спасителя, Который умрет за их грехи.</a:t>
            </a:r>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Лютеру помогали и другие великие реформаторы: </a:t>
            </a:r>
            <a:r>
              <a:rPr lang="ru-RU" sz="1200" kern="1200" dirty="0" err="1" smtClean="0">
                <a:solidFill>
                  <a:schemeClr val="tx1"/>
                </a:solidFill>
                <a:latin typeface="Gill Sans" pitchFamily="1" charset="0"/>
                <a:ea typeface="ＭＳ Ｐゴシック" pitchFamily="1" charset="-128"/>
                <a:cs typeface="+mn-cs"/>
              </a:rPr>
              <a:t>Уиклиф</a:t>
            </a:r>
            <a:r>
              <a:rPr lang="ru-RU" sz="1200" kern="1200" dirty="0" smtClean="0">
                <a:solidFill>
                  <a:schemeClr val="tx1"/>
                </a:solidFill>
                <a:latin typeface="Gill Sans" pitchFamily="1" charset="0"/>
                <a:ea typeface="ＭＳ Ｐゴシック" pitchFamily="1" charset="-128"/>
                <a:cs typeface="+mn-cs"/>
              </a:rPr>
              <a:t>, Гус, </a:t>
            </a:r>
            <a:r>
              <a:rPr lang="ru-RU" sz="1200" kern="1200" dirty="0" err="1" smtClean="0">
                <a:solidFill>
                  <a:schemeClr val="tx1"/>
                </a:solidFill>
                <a:latin typeface="Gill Sans" pitchFamily="1" charset="0"/>
                <a:ea typeface="ＭＳ Ｐゴシック" pitchFamily="1" charset="-128"/>
                <a:cs typeface="+mn-cs"/>
              </a:rPr>
              <a:t>Иероним</a:t>
            </a:r>
            <a:r>
              <a:rPr lang="ru-RU" sz="1200" kern="1200" dirty="0" smtClean="0">
                <a:solidFill>
                  <a:schemeClr val="tx1"/>
                </a:solidFill>
                <a:latin typeface="Gill Sans" pitchFamily="1" charset="0"/>
                <a:ea typeface="ＭＳ Ｐゴシック" pitchFamily="1" charset="-128"/>
                <a:cs typeface="+mn-cs"/>
              </a:rPr>
              <a:t>, Кальвин, Цвингли, </a:t>
            </a:r>
            <a:r>
              <a:rPr lang="ru-RU" sz="1200" kern="1200" dirty="0" err="1" smtClean="0">
                <a:solidFill>
                  <a:schemeClr val="tx1"/>
                </a:solidFill>
                <a:latin typeface="Gill Sans" pitchFamily="1" charset="0"/>
                <a:ea typeface="ＭＳ Ｐゴシック" pitchFamily="1" charset="-128"/>
                <a:cs typeface="+mn-cs"/>
              </a:rPr>
              <a:t>Нокс</a:t>
            </a:r>
            <a:r>
              <a:rPr lang="ru-RU" sz="1200" kern="1200" dirty="0" smtClean="0">
                <a:solidFill>
                  <a:schemeClr val="tx1"/>
                </a:solidFill>
                <a:latin typeface="Gill Sans" pitchFamily="1" charset="0"/>
                <a:ea typeface="ＭＳ Ｐゴシック" pitchFamily="1" charset="-128"/>
                <a:cs typeface="+mn-cs"/>
              </a:rPr>
              <a:t> и многие другие. В разных странах Бог избирал мужей, чтобы вывести свой народ из Римской Церкви — Апостольской Церкви, смешавшейся с язычеством. Эти ревностные реформаторы называли ложную систему поклонения антихристом, и они знали, о чем говорили.</a:t>
            </a:r>
            <a:endParaRPr lang="ru-R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Но проходят столетия и, ревность протестантизма угасает, его призыв уже не звучит, как раньше. Антихриста больше не называют по имени. В наше время протестантизм утратил свой характер и свою силу, и смирился со многими традициями папской церкви, в том числе и с ложной субботой.</a:t>
            </a:r>
            <a:endParaRPr lang="ru-RU"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Но будем благодарны Богу за великого человека Мартина Лютера. Ему понадобилось много храбрости, чтобы покинуть папскую церковь. Представьте, если бы Мартин Лютер сказал: «Мой отец и мать, бабушка и дедушка, и все мои предки были прихожанами католической церкви. Поэтому, Боже, не проси меня покидать ее». Что было бы тогда? Не было бы Реформации. Бог показал Лютеру великую истину о праведности по вере. Если бы Лютер закрыл глаза на этот чудесный свет, который послал ему Бог, то он бы совершил серьезный грех. Лютер тогда не был бы спасен, а его предки, возможно, и да, если они искренне верили.</a:t>
            </a:r>
            <a:endParaRPr lang="ru-RU"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Многие во время Реформации, к сожалению, отказались выйти из римской церкви. Они говорили: «Это самая древняя Церковь, и она была основана Христом и апостолами». И сегодня мы слышим те же отговорки.</a:t>
            </a:r>
            <a:endParaRPr lang="ru-RU"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Друзья, когда Бог призывает нас выйти, мы должны прислушаться к Его призыву, несмотря на почтенный возраст той Церкви, к которой вы себя относите. Те, кто отказался выйти, когда призывали реформаторы — погибли. К сожалению, и Церковь Реформации начала падать все ниже, ниже и ниже, также как и все остальные. Протестантизм принял много ложных учений римско-католической церкви и защищает их. И сегодня уже нет противостояния традициям и обрядам папства...</a:t>
            </a:r>
            <a:endParaRPr lang="ru-RU"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Можно делать все, что душа желает: танцевать, пить, курить, играть в азартные игры и принадлежать к этим церквям. Мы видим, что протестантизм падал все ниже, ниже и ниже, пока в эти последние дни, перед пришествием Иисуса, Господь не создал седьмое и последнее религиозное движение, чтобы обратить людей к Богу. Семь — это число совершенства и полноты, и седьмое религиозное движение называется</a:t>
            </a:r>
            <a:endParaRPr lang="ru-RU"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ЦЕРКОВЬ ОСТАТКА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с 1844 г. от Р.Х.</a:t>
            </a:r>
            <a:endParaRPr lang="ru-R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Откровении 12:6 истинная Церковь описывается как женщина, которая убежала в пустыню, и где Бог уготовил ей место на</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Откровение 12:6</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…Тысячу двести шестьдесят дней.</a:t>
            </a:r>
            <a:endParaRPr lang="ru-RU"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Откровение 12:14 этот же период называется</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Откровение 12:14</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…Времени, времен и </a:t>
            </a:r>
            <a:r>
              <a:rPr lang="ru-RU" sz="1200" b="1" kern="1200" dirty="0" err="1" smtClean="0">
                <a:solidFill>
                  <a:schemeClr val="tx1"/>
                </a:solidFill>
                <a:latin typeface="Gill Sans" pitchFamily="1" charset="0"/>
                <a:ea typeface="ＭＳ Ｐゴシック" pitchFamily="1" charset="-128"/>
                <a:cs typeface="+mn-cs"/>
              </a:rPr>
              <a:t>полувремени</a:t>
            </a:r>
            <a:r>
              <a:rPr lang="ru-RU" sz="1200" b="1" kern="1200" dirty="0" smtClean="0">
                <a:solidFill>
                  <a:schemeClr val="tx1"/>
                </a:solidFill>
                <a:latin typeface="Gill Sans" pitchFamily="1" charset="0"/>
                <a:ea typeface="ＭＳ Ｐゴシック" pitchFamily="1" charset="-128"/>
                <a:cs typeface="+mn-cs"/>
              </a:rPr>
              <a:t>.</a:t>
            </a:r>
            <a:endParaRPr lang="ru-RU"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Эта женщина описана как чистая женщина в белом. Мы уже узнали из Книги пророка Иезекииля 4:6, что в библейских пророчествах день представляет год. Поэтому, 1260 дней, период на который Церковь убежала в пустыню, в буквальном смысле представляет 1260 пророческих лет. Истинная Церковь как организация исчезла во времена Темных Веков. С 538 г. по Р.Х. по 1798 г. по Р.Х. римско-католическая церковь имела полное господство. И Книга Даниила, и Книга Откровение ясно показывают, что в течение этого 1260 летнего периода правил антихрист. </a:t>
            </a:r>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a:solidFill>
            <a:srgbClr val="FFFFFF"/>
          </a:solidFill>
          <a:ln/>
        </p:spPr>
      </p:sp>
      <p:sp>
        <p:nvSpPr>
          <p:cNvPr id="138243" name="Rectangle 2"/>
          <p:cNvSpPr>
            <a:spLocks noGrp="1" noChangeArrowheads="1"/>
          </p:cNvSpPr>
          <p:nvPr>
            <p:ph type="body" idx="1"/>
          </p:nvPr>
        </p:nvSpPr>
        <p:spPr>
          <a:noFill/>
          <a:ln/>
        </p:spPr>
        <p:txBody>
          <a:bodyPr/>
          <a:lstStyle/>
          <a:p>
            <a:pPr eaLnBrk="1" hangingPunct="1"/>
            <a:endParaRPr lang="en-US" sz="1400" dirty="0" smtClean="0">
              <a:latin typeface="Times New Roman" pitchFamily="1" charset="0"/>
              <a:cs typeface="Times" pitchFamily="1" charset="0"/>
              <a:sym typeface="Times New Roman" pitchFamily="1" charset="0"/>
            </a:endParaRPr>
          </a:p>
          <a:p>
            <a:r>
              <a:rPr lang="ru-RU" sz="1200" b="1" kern="1200" dirty="0" smtClean="0">
                <a:solidFill>
                  <a:schemeClr val="tx1"/>
                </a:solidFill>
                <a:latin typeface="Gill Sans" pitchFamily="1" charset="0"/>
                <a:ea typeface="ＭＳ Ｐゴシック" pitchFamily="1" charset="-128"/>
                <a:cs typeface="+mn-cs"/>
              </a:rPr>
              <a:t>ЦЕРКОВЬ AДAMА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4004 г. до Р.Х.</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Церковь Адама была основана Богом при сотворении в Эдемском саду. Это была чистая Церковь. Мы читаем, что Адам и его потомки поклонялись у восточных ворот Эдемского Сада. Там Господь поставил ангела с огненным мечом, и они видели, что это место освящено славой Божией. Сюда они приходили на поклонение Богу.</a:t>
            </a:r>
            <a:endParaRPr lang="en-US" sz="1400" dirty="0" smtClean="0">
              <a:latin typeface="Times New Roman" pitchFamily="1" charset="0"/>
              <a:cs typeface="Times" pitchFamily="1" charset="0"/>
              <a:sym typeface="Times New Roman" pitchFamily="1" charset="0"/>
            </a:endParaRPr>
          </a:p>
          <a:p>
            <a:pPr eaLnBrk="1" hangingPunct="1"/>
            <a:endParaRPr lang="en-US" sz="1600" dirty="0" smtClean="0">
              <a:latin typeface="Lucida Grande" pitchFamily="1" charset="0"/>
              <a:sym typeface="Lucida Grande" pitchFamily="1"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Церковь Реформации, которая была основана в 1517 году, не может быть последней истинной Церковью Божией, или Церковью Остатка, потому что женщина в пустыне должна была выйти после 1798 г. от Р.Х. Поскольку большинство современных протестантских церквей были основаны во время движения Реформации 1517 года, ни одна из них не может претендовать на роль последней Церкви. Да, Господь в этот период вызвал к служению великих мужей веры. Но если бы эти благочестивые люди увидели, насколько мир вошел в Церкви в наши дни, то они, как говорится, перевернулись бы в гробу.</a:t>
            </a:r>
            <a:endParaRPr lang="ru-RU"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При тщательном исследовании на основании Библии невозможно не прийти к выводу, что ни одна из современных протестантских церквей не является последней истинной Церковью Божьей. Но у Бога есть много честных и искренних людей в этих церквях. Если они желают увидеть свет, Господь откроет им, и они выйдут из этих популярных церквей перед пришествием Иисуса.</a:t>
            </a:r>
            <a:endParaRPr lang="ru-RU"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a:t>
            </a:r>
            <a:r>
              <a:rPr lang="ru-RU" sz="1200" b="1" kern="1200" dirty="0" smtClean="0">
                <a:solidFill>
                  <a:schemeClr val="tx1"/>
                </a:solidFill>
                <a:latin typeface="Gill Sans" pitchFamily="1" charset="0"/>
                <a:ea typeface="ＭＳ Ｐゴシック" pitchFamily="1" charset="-128"/>
                <a:cs typeface="+mn-cs"/>
              </a:rPr>
              <a:t>Откровение 12:17</a:t>
            </a:r>
            <a:r>
              <a:rPr lang="ru-RU" sz="1200" kern="1200" dirty="0" smtClean="0">
                <a:solidFill>
                  <a:schemeClr val="tx1"/>
                </a:solidFill>
                <a:latin typeface="Gill Sans" pitchFamily="1" charset="0"/>
                <a:ea typeface="ＭＳ Ｐゴシック" pitchFamily="1" charset="-128"/>
                <a:cs typeface="+mn-cs"/>
              </a:rPr>
              <a:t> Бог нам говорит о Своей последней верной Церкви:</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рассвирепел дракон на жену, и пошел, чтобы вступить в брань с прочими от семени ее, сохраняющими заповеди Божии и имеющими свидетельство Иисуса Христа. </a:t>
            </a:r>
            <a:endParaRPr lang="ru-RU"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Отличительной чертой этой Церкви Остатка, как видите, является то, что она сохраняет заповеди Божии и имеет свидетельство Иисуса Христа. Последняя Церковь, или Церковь Остатка, будет похожа на раннюю, или апостольскую церковь, которая соблюдала заповеди и поклонялась Богу в седьмой день недели — субботу. Сегодня она призывает к тем идеалам и нравственным нормам, которые Бог дал Своему народу через Иисуса Христа.</a:t>
            </a:r>
            <a:endParaRPr lang="ru-RU"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a:t>
            </a:r>
            <a:r>
              <a:rPr lang="ru-RU" sz="1200" b="1" kern="1200" dirty="0" smtClean="0">
                <a:solidFill>
                  <a:schemeClr val="tx1"/>
                </a:solidFill>
                <a:latin typeface="Gill Sans" pitchFamily="1" charset="0"/>
                <a:ea typeface="ＭＳ Ｐゴシック" pitchFamily="1" charset="-128"/>
                <a:cs typeface="+mn-cs"/>
              </a:rPr>
              <a:t>Откровение 19:10</a:t>
            </a:r>
            <a:r>
              <a:rPr lang="ru-RU" sz="1200" kern="1200" dirty="0" smtClean="0">
                <a:solidFill>
                  <a:schemeClr val="tx1"/>
                </a:solidFill>
                <a:latin typeface="Gill Sans" pitchFamily="1" charset="0"/>
                <a:ea typeface="ＭＳ Ｐゴシック" pitchFamily="1" charset="-128"/>
                <a:cs typeface="+mn-cs"/>
              </a:rPr>
              <a:t> написано:</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…Свидетельство </a:t>
            </a:r>
            <a:r>
              <a:rPr lang="ru-RU" sz="1200" b="1" kern="1200" dirty="0" err="1" smtClean="0">
                <a:solidFill>
                  <a:schemeClr val="tx1"/>
                </a:solidFill>
                <a:latin typeface="Gill Sans" pitchFamily="1" charset="0"/>
                <a:ea typeface="ＭＳ Ｐゴシック" pitchFamily="1" charset="-128"/>
                <a:cs typeface="+mn-cs"/>
              </a:rPr>
              <a:t>Иисусово</a:t>
            </a:r>
            <a:r>
              <a:rPr lang="ru-RU" sz="1200" b="1" kern="1200" dirty="0" smtClean="0">
                <a:solidFill>
                  <a:schemeClr val="tx1"/>
                </a:solidFill>
                <a:latin typeface="Gill Sans" pitchFamily="1" charset="0"/>
                <a:ea typeface="ＭＳ Ｐゴシック" pitchFamily="1" charset="-128"/>
                <a:cs typeface="+mn-cs"/>
              </a:rPr>
              <a:t> есть дух пророчества.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Божья Церковь Остатка сохраняет все Божьи заповеди, имеет такие же высокие нравственные нормы жизни, как апостольская церковь: воздерживается от употребления алкоголя, курения, азартных игр или пустого праздного времяпровождения. В этой Церкви чистота учения, основанного на Священном Писании. В наше время есть только одна Церковь, которая соответствует этому описанию Церкви Остатка из Откровения 12:17. Это Церковь адвентистов седьмого дня. Это единственное всемирное движение, которое сохраняет все заповеди Божии и имеет дух пророчества.</a:t>
            </a:r>
            <a:endParaRPr lang="ru-RU"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Евангелие от Матфея 24:3: </a:t>
            </a:r>
            <a:r>
              <a:rPr lang="ru-RU" sz="1200" kern="1200" dirty="0" smtClean="0">
                <a:solidFill>
                  <a:schemeClr val="tx1"/>
                </a:solidFill>
                <a:latin typeface="Gill Sans" pitchFamily="1" charset="0"/>
                <a:ea typeface="ＭＳ Ｐゴシック" pitchFamily="1" charset="-128"/>
                <a:cs typeface="+mn-cs"/>
              </a:rPr>
              <a:t>Ученики спросили Иисуса:</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…Скажи нам, когда это будет? и какой признак Твоего пришествия и кончины века?</a:t>
            </a:r>
            <a:endParaRPr lang="ru-RU"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Иисус, рассказывая о знамениях конца света, говорит:</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Евангелие от Матфея 24:14</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проповедано будет сие Евангелие Царствия по всей вселенной, во свидетельство всем народам; и тогда придет конец.</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У Бога есть весть, и Он хочет, чтобы она проповедовалась всем народам. И нам важно узнать, что это за весть, чтобы мы проповедовали верную весть.</a:t>
            </a:r>
            <a:endParaRPr lang="ru-RU"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a:t>
            </a:r>
            <a:r>
              <a:rPr lang="ru-RU" sz="1200" b="1" kern="1200" dirty="0" smtClean="0">
                <a:solidFill>
                  <a:schemeClr val="tx1"/>
                </a:solidFill>
                <a:latin typeface="Gill Sans" pitchFamily="1" charset="0"/>
                <a:ea typeface="ＭＳ Ｐゴシック" pitchFamily="1" charset="-128"/>
                <a:cs typeface="+mn-cs"/>
              </a:rPr>
              <a:t>Откровение 14:6, 7 </a:t>
            </a:r>
            <a:r>
              <a:rPr lang="ru-RU" sz="1200" kern="1200" dirty="0" smtClean="0">
                <a:solidFill>
                  <a:schemeClr val="tx1"/>
                </a:solidFill>
                <a:latin typeface="Gill Sans" pitchFamily="1" charset="0"/>
                <a:ea typeface="ＭＳ Ｐゴシック" pitchFamily="1" charset="-128"/>
                <a:cs typeface="+mn-cs"/>
              </a:rPr>
              <a:t>мы читаем последнюю весть всему миру, весть, которую Его последняя истинная церковь будет проповедовать миру в последние дни перед вторым пришествием Христа. Написано:</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увидел я другого Ангела, летящего по средине неба, который имел вечное Евангелие, чтобы благовествовать живущим на земле… </a:t>
            </a:r>
            <a:endParaRPr lang="ru-RU"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Откровение 14:6, 7</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всякому племени и колену, и языку и народу; и говорил он громким голосом:</a:t>
            </a:r>
            <a:endParaRPr lang="ru-RU"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Откровение 14:6, 7</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…убойтесь Бога и воздайте Ему славу, ибо наступил час суда Его, и поклонитесь Сотворившему небо и землю, и море и источники вод.</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Это первая часть последней вести Бога, предупреждение о том, что настал час суда Его.</a:t>
            </a:r>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
          <p:cNvSpPr>
            <a:spLocks noGrp="1" noRot="1" noChangeAspect="1" noChangeArrowheads="1" noTextEdit="1"/>
          </p:cNvSpPr>
          <p:nvPr>
            <p:ph type="sldImg"/>
          </p:nvPr>
        </p:nvSpPr>
        <p:spPr>
          <a:solidFill>
            <a:srgbClr val="FFFFFF"/>
          </a:solidFill>
          <a:ln/>
        </p:spPr>
      </p:sp>
      <p:sp>
        <p:nvSpPr>
          <p:cNvPr id="139267"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200" kern="1200" dirty="0" smtClean="0">
                <a:solidFill>
                  <a:schemeClr val="tx1"/>
                </a:solidFill>
                <a:latin typeface="Gill Sans" pitchFamily="1" charset="0"/>
                <a:ea typeface="ＭＳ Ｐゴシック" pitchFamily="1" charset="-128"/>
                <a:cs typeface="+mn-cs"/>
              </a:rPr>
              <a:t>Недолгим был век чистоты, послушания и абсолютной гармонии. Вскоре после грехопадения Адам и Ева увидели последствия греха: первые увядшие листья стали предвестниками смерти — неизбежной расплаты за грех. А первые колючки и шипы свидетельствовали о начинающемся вырождении всего сотворенного на земле. Церковь Адама испытала первый кризис. Прошло совсем немного времени от создания Церкви Адама, и грех проявил свою чудовищную суть.</a:t>
            </a:r>
            <a:endParaRPr lang="en-US" sz="1600" dirty="0" smtClean="0">
              <a:latin typeface="Lucida Grande" pitchFamily="1" charset="0"/>
              <a:sym typeface="Lucida Grande" pitchFamily="1"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Есть только одна церковь, и это Церковь Адвентистов Седьмого Дня, которая проповедует, что наступил час суда Божия. Это единственная Церковь, которая утверждает, что понимает пророчество из книги Даниила главы 8 и 9, как относящееся к часу суда. Это единственная Церковь, которая проповедует пророчество о 2300 днях из Книги Даниила 8:14. Именно это пророчество показывает, что суд на небе начался в 1844 году.</a:t>
            </a:r>
            <a:endParaRPr lang="ru-RU"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1844 году Церковь Остатка был вызвана Богом проповедовать эту последнюю весть, и призывать народ Божий выйти и следовать за Ним. И эта Церковь Остатка появилась точно в предсказанное время. Люди всех церквей, служители всех вероисповеданий начали изучать эти пророчества, понимать их, и проповедовать эту весть.</a:t>
            </a:r>
            <a:endParaRPr lang="ru-RU"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Основные части этой вести: наступил час суда Божьего и поклонитесь Творцу. А как мы поклоняемся Творцу неба и земли? Великий памятник творения — это суббота. Итак, эта весть призывает людей хранить памятник Божьего творения — день субботний. Эта весть называется вечным Евангелием и должна быть проповедана всем народам перед пришествием Христа.</a:t>
            </a:r>
            <a:endParaRPr lang="ru-RU"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Вторую весть читаем в</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Откровение 14:8</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другой Ангел следовал за ним, говоря: пал, пал Вавилон, город великий, потому что он яростным вином блуда своего напоил все народы.</a:t>
            </a:r>
            <a:endParaRPr lang="ru-RU"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Что это за Вавилон, который пал, пал, пал?</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Слово «Вавилон» относится к духовному отступлению мира в последние дни. Согласно последним данным, в мире существует более 5000 христианских деноминаций. И хотя число людей, которые называют себя христианами, все возрастает, духовность все убывает. Бог говорит, что Вавилон пал. Кроме указанного, Вавилон имеет еще одно особенное определение в Книге Откровения в 17-ой главе.</a:t>
            </a:r>
            <a:endParaRPr lang="ru-RU"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Откровении в 17-й главе Вавилон изображается как женщина в багряном. Что это за символ?</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Откровение 17:5</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на челе ее написано имя: тайна, Вавилон великий, мать блудницам и мерзостям земным.</a:t>
            </a:r>
            <a:endParaRPr lang="ru-RU"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Вавилон представляет Церковь-блудницу, папскую Церковь. Ее дочери-блудницы — это Церкви, которые вышли из папской Церкви, но которые до сих пор следуют ложным доктринам. Церковь Остатка проповедует весть Бога, что Вавилон пал, призывая людей выйти из Вавилона, выйти из Церкви-блудницы и ее дочерей, которые придерживаются тех же нечистых доктрин и обрядов.</a:t>
            </a:r>
            <a:endParaRPr lang="ru-RU"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Есть и третья часть вечного Евангелия, записанная в</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Откровение 14:9-11</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третий Ангел последовал за ними, говоря громким голосом: кто поклоняется зверю и образу его и принимает начертание на чело свое, или на руку свою…</a:t>
            </a:r>
            <a:endParaRPr lang="ru-RU"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Откровение 14:9-11</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…тот будет пить вино ярости Божией, вино цельное, приготовленное в чаше гнева Его…</a:t>
            </a:r>
            <a:endParaRPr lang="ru-RU"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Откровение 14:9-11</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…и будет мучим в огне и сере пред святыми Ангелами и пред Агнцем…</a:t>
            </a:r>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Verdana" pitchFamily="1" charset="0"/>
              </a:rPr>
              <a:t>Third level</a:t>
            </a:r>
          </a:p>
          <a:p>
            <a:pPr lvl="3"/>
            <a:r>
              <a:rPr lang="en-US" smtClean="0">
                <a:sym typeface="Verdana" pitchFamily="1" charset="0"/>
              </a:rPr>
              <a:t>Fourth level</a:t>
            </a:r>
          </a:p>
          <a:p>
            <a:pPr lvl="4"/>
            <a:r>
              <a:rPr lang="en-US" smtClean="0">
                <a:sym typeface="Verdana" pitchFamily="1"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1pPr>
      <a:lvl2pPr marL="10033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2pPr>
      <a:lvl3pPr marL="13462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3pPr>
      <a:lvl4pPr marL="17018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4pPr>
      <a:lvl5pPr marL="20447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033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462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018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447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1"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Verdana"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Verdana" pitchFamily="1" charset="0"/>
        </a:defRPr>
      </a:lvl2pPr>
      <a:lvl3pPr marL="11430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ru-RU" sz="2700" b="1" dirty="0" smtClean="0">
                <a:solidFill>
                  <a:srgbClr val="FFCC66"/>
                </a:solidFill>
                <a:latin typeface="Century Gothic" pitchFamily="1" charset="0"/>
                <a:sym typeface="Century Gothic" pitchFamily="1" charset="0"/>
              </a:rPr>
              <a:t>Уча </a:t>
            </a:r>
            <a:r>
              <a:rPr lang="ru-RU" sz="2700" b="1" dirty="0">
                <a:solidFill>
                  <a:srgbClr val="FFCC66"/>
                </a:solidFill>
                <a:latin typeface="Century Gothic" pitchFamily="1" charset="0"/>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sym typeface="Century Gothic" pitchFamily="1" charset="0"/>
              </a:rPr>
              <a:t>века.</a:t>
            </a:r>
            <a:r>
              <a:rPr lang="en-US" sz="2700" b="1" dirty="0" smtClean="0">
                <a:solidFill>
                  <a:srgbClr val="FFCC66"/>
                </a:solidFill>
                <a:latin typeface="Century Gothic" pitchFamily="1" charset="0"/>
                <a:sym typeface="Century Gothic" pitchFamily="1" charset="0"/>
              </a:rPr>
              <a:t> </a:t>
            </a:r>
            <a:r>
              <a:rPr lang="ru-RU" sz="2700" b="1" dirty="0">
                <a:solidFill>
                  <a:srgbClr val="FFCC66"/>
                </a:solidFill>
                <a:latin typeface="Century Gothic" pitchFamily="1" charset="0"/>
                <a:sym typeface="Century Gothic" pitchFamily="1" charset="0"/>
              </a:rPr>
              <a:t/>
            </a:r>
            <a:br>
              <a:rPr lang="ru-RU" sz="2700" b="1" dirty="0">
                <a:solidFill>
                  <a:srgbClr val="FFCC66"/>
                </a:solidFill>
                <a:latin typeface="Century Gothic" pitchFamily="1" charset="0"/>
                <a:sym typeface="Century Gothic" pitchFamily="1" charset="0"/>
              </a:rPr>
            </a:br>
            <a:r>
              <a:rPr lang="ru-RU" sz="2400" b="1" dirty="0">
                <a:solidFill>
                  <a:srgbClr val="FFCC66"/>
                </a:solidFill>
                <a:latin typeface="Century Gothic" pitchFamily="1" charset="0"/>
                <a:sym typeface="Century Gothic" pitchFamily="1" charset="0"/>
              </a:rPr>
              <a:t>Евангелие от Матфея </a:t>
            </a:r>
            <a:r>
              <a:rPr lang="en-US" sz="2400" b="1" dirty="0">
                <a:solidFill>
                  <a:srgbClr val="FFCC66"/>
                </a:solidFill>
                <a:latin typeface="Century Gothic" pitchFamily="1" charset="0"/>
                <a:sym typeface="Century Gothic" pitchFamily="1" charset="0"/>
              </a:rPr>
              <a:t>28:20</a:t>
            </a:r>
            <a:r>
              <a:rPr lang="en-US" sz="2300" b="1" dirty="0">
                <a:solidFill>
                  <a:srgbClr val="FFCC66"/>
                </a:solidFill>
                <a:latin typeface="Century Gothic" pitchFamily="1" charset="0"/>
                <a:sym typeface="Century Gothic" pitchFamily="1" charset="0"/>
              </a:rPr>
              <a:t> </a:t>
            </a:r>
            <a:r>
              <a:rPr lang="en-US" sz="2700" b="1" dirty="0">
                <a:solidFill>
                  <a:srgbClr val="FFCC66"/>
                </a:solidFill>
                <a:latin typeface="Century Gothic" pitchFamily="1" charset="0"/>
                <a:sym typeface="Century Gothic" pitchFamily="1" charset="0"/>
              </a:rPr>
              <a:t> </a:t>
            </a:r>
          </a:p>
        </p:txBody>
      </p:sp>
      <p:sp>
        <p:nvSpPr>
          <p:cNvPr id="15363" name="Rectangle 3"/>
          <p:cNvSpPr>
            <a:spLocks/>
          </p:cNvSpPr>
          <p:nvPr/>
        </p:nvSpPr>
        <p:spPr bwMode="auto">
          <a:xfrm>
            <a:off x="7981792" y="4783351"/>
            <a:ext cx="1510030" cy="415498"/>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2700" b="1" dirty="0">
                <a:solidFill>
                  <a:srgbClr val="FFCC66"/>
                </a:solidFill>
                <a:latin typeface="Century Gothic" pitchFamily="1" charset="0"/>
                <a:sym typeface="Century Gothic" pitchFamily="1" charset="0"/>
              </a:rPr>
              <a:t>Часть</a:t>
            </a:r>
            <a:r>
              <a:rPr lang="en-US" sz="2700" b="1" dirty="0">
                <a:solidFill>
                  <a:srgbClr val="FFCC66"/>
                </a:solidFill>
                <a:latin typeface="Century Gothic" pitchFamily="1" charset="0"/>
                <a:sym typeface="Century Gothic" pitchFamily="1" charset="0"/>
              </a:rPr>
              <a:t> </a:t>
            </a:r>
            <a:r>
              <a:rPr lang="en-US" sz="2700" b="1" dirty="0" smtClean="0">
                <a:solidFill>
                  <a:srgbClr val="FFCC66"/>
                </a:solidFill>
                <a:latin typeface="Century Gothic" pitchFamily="1" charset="0"/>
                <a:sym typeface="Century Gothic" pitchFamily="1" charset="0"/>
              </a:rPr>
              <a:t>1</a:t>
            </a:r>
            <a:r>
              <a:rPr lang="ru-RU" sz="2700" b="1" dirty="0" smtClean="0">
                <a:solidFill>
                  <a:srgbClr val="FFCC66"/>
                </a:solidFill>
                <a:latin typeface="Century Gothic" pitchFamily="1" charset="0"/>
                <a:sym typeface="Century Gothic" pitchFamily="1" charset="0"/>
              </a:rPr>
              <a:t>3</a:t>
            </a:r>
            <a:endParaRPr lang="en-US" sz="2700" b="1" dirty="0">
              <a:solidFill>
                <a:srgbClr val="FFCC66"/>
              </a:solidFill>
              <a:latin typeface="Century Gothic" pitchFamily="1" charset="0"/>
              <a:sym typeface="Century Gothic" pitchFamily="1" charset="0"/>
            </a:endParaRP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6000">
                <a:solidFill>
                  <a:srgbClr val="FF0000"/>
                </a:solidFill>
                <a:latin typeface="Times" pitchFamily="1" charset="0"/>
                <a:cs typeface="Times" pitchFamily="1" charset="0"/>
                <a:sym typeface="Times" pitchFamily="1" charset="0"/>
              </a:rPr>
              <a:t>для последнего </a:t>
            </a:r>
            <a:br>
              <a:rPr lang="ru-RU" sz="6000">
                <a:solidFill>
                  <a:srgbClr val="FF0000"/>
                </a:solidFill>
                <a:latin typeface="Times" pitchFamily="1" charset="0"/>
                <a:cs typeface="Times" pitchFamily="1" charset="0"/>
                <a:sym typeface="Times" pitchFamily="1" charset="0"/>
              </a:rPr>
            </a:br>
            <a:r>
              <a:rPr lang="ru-RU" sz="6000">
                <a:solidFill>
                  <a:srgbClr val="FF0000"/>
                </a:solidFill>
                <a:latin typeface="Times" pitchFamily="1" charset="0"/>
                <a:cs typeface="Times" pitchFamily="1" charset="0"/>
                <a:sym typeface="Times" pitchFamily="1" charset="0"/>
              </a:rPr>
              <a:t>времени</a:t>
            </a:r>
            <a:endParaRPr lang="en-US" sz="6000">
              <a:solidFill>
                <a:srgbClr val="FF0000"/>
              </a:solidFill>
              <a:latin typeface="Times" pitchFamily="1" charset="0"/>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nSpc>
                <a:spcPct val="170000"/>
              </a:lnSpc>
              <a:defRPr/>
            </a:pPr>
            <a:r>
              <a:rPr lang="ru-RU" sz="4700" b="1" i="1">
                <a:solidFill>
                  <a:srgbClr val="FF0000"/>
                </a:solidFill>
                <a:latin typeface="Times" pitchFamily="1" charset="0"/>
                <a:cs typeface="Times" pitchFamily="1" charset="0"/>
                <a:sym typeface="Times" pitchFamily="1" charset="0"/>
              </a:rPr>
              <a:t>Вести</a:t>
            </a:r>
            <a:endParaRPr lang="en-US" sz="4700" b="1" i="1">
              <a:solidFill>
                <a:srgbClr val="FF0000"/>
              </a:solidFill>
              <a:latin typeface="Times" pitchFamily="1" charset="0"/>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b="1">
                <a:solidFill>
                  <a:srgbClr val="FFCC66"/>
                </a:solidFill>
                <a:latin typeface="Times" pitchFamily="1" charset="0"/>
                <a:cs typeface="Times" pitchFamily="1" charset="0"/>
                <a:sym typeface="Times" pitchFamily="1" charset="0"/>
              </a:rPr>
              <a:t>от</a:t>
            </a:r>
            <a:endParaRPr lang="en-US" b="1">
              <a:solidFill>
                <a:srgbClr val="FFCC66"/>
              </a:solidFill>
              <a:latin typeface="Times" pitchFamily="1" charset="0"/>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11300">
                <a:solidFill>
                  <a:srgbClr val="FFCC66"/>
                </a:solidFill>
                <a:latin typeface="Times" pitchFamily="1" charset="0"/>
                <a:cs typeface="Times" pitchFamily="1" charset="0"/>
                <a:sym typeface="Times" pitchFamily="1" charset="0"/>
              </a:rPr>
              <a:t>Иисуса</a:t>
            </a:r>
            <a:endParaRPr lang="en-US" sz="8800">
              <a:solidFill>
                <a:srgbClr val="FFCC66"/>
              </a:solidFill>
              <a:latin typeface="Times" pitchFamily="1" charset="0"/>
              <a:cs typeface="Times" pitchFamily="1" charset="0"/>
              <a:sym typeface="Times" pitchFamily="1"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1858" name="Rectangle 2"/>
          <p:cNvSpPr>
            <a:spLocks/>
          </p:cNvSpPr>
          <p:nvPr/>
        </p:nvSpPr>
        <p:spPr bwMode="auto">
          <a:xfrm>
            <a:off x="4724400" y="825500"/>
            <a:ext cx="5080000" cy="6350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defRPr/>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14:9-11</a:t>
            </a:r>
          </a:p>
        </p:txBody>
      </p:sp>
      <p:sp>
        <p:nvSpPr>
          <p:cNvPr id="115716" name="Rectangle 3"/>
          <p:cNvSpPr>
            <a:spLocks/>
          </p:cNvSpPr>
          <p:nvPr/>
        </p:nvSpPr>
        <p:spPr bwMode="auto">
          <a:xfrm>
            <a:off x="889000" y="3581400"/>
            <a:ext cx="8610600" cy="3073400"/>
          </a:xfrm>
          <a:prstGeom prst="rect">
            <a:avLst/>
          </a:prstGeom>
          <a:noFill/>
          <a:ln w="12700">
            <a:noFill/>
            <a:miter lim="800000"/>
            <a:headEnd/>
            <a:tailEnd/>
          </a:ln>
        </p:spPr>
        <p:txBody>
          <a:bodyPr lIns="0" tIns="0" rIns="457200" bIns="0" anchor="ctr"/>
          <a:lstStyle/>
          <a:p>
            <a:pPr algn="l">
              <a:lnSpc>
                <a:spcPct val="8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будет мучим в огне и сере пред святыми Ангелами и пред </a:t>
            </a:r>
            <a:r>
              <a:rPr lang="ru-RU" sz="4600" b="1" dirty="0" smtClean="0">
                <a:solidFill>
                  <a:schemeClr val="tx1"/>
                </a:solidFill>
                <a:latin typeface="Century Gothic" pitchFamily="1" charset="0"/>
                <a:sym typeface="Century Gothic" pitchFamily="1" charset="0"/>
              </a:rPr>
              <a:t>Агнцем…</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6739" name="Rectangle 2"/>
          <p:cNvSpPr>
            <a:spLocks/>
          </p:cNvSpPr>
          <p:nvPr/>
        </p:nvSpPr>
        <p:spPr bwMode="auto">
          <a:xfrm>
            <a:off x="4851400" y="2438400"/>
            <a:ext cx="5638800" cy="19304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дым мучения их будет восходить во веки веков, и не</a:t>
            </a:r>
            <a:endParaRPr lang="en-US" sz="4600" b="1" dirty="0">
              <a:solidFill>
                <a:schemeClr val="tx1"/>
              </a:solidFill>
              <a:latin typeface="Century Gothic" pitchFamily="1" charset="0"/>
              <a:sym typeface="Century Gothic" pitchFamily="1" charset="0"/>
            </a:endParaRPr>
          </a:p>
        </p:txBody>
      </p:sp>
      <p:sp>
        <p:nvSpPr>
          <p:cNvPr id="116740" name="Rectangle 3"/>
          <p:cNvSpPr>
            <a:spLocks/>
          </p:cNvSpPr>
          <p:nvPr/>
        </p:nvSpPr>
        <p:spPr bwMode="auto">
          <a:xfrm>
            <a:off x="885825" y="4394200"/>
            <a:ext cx="9067800" cy="30734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будут иметь покоя ни днем, ни ночью поклоняющиеся зверю и образу его и принимающие начертание имени </a:t>
            </a:r>
            <a:r>
              <a:rPr lang="ru-RU" sz="4600" b="1" dirty="0" smtClean="0">
                <a:solidFill>
                  <a:schemeClr val="tx1"/>
                </a:solidFill>
                <a:latin typeface="Century Gothic" pitchFamily="1" charset="0"/>
                <a:sym typeface="Century Gothic" pitchFamily="1" charset="0"/>
              </a:rPr>
              <a:t>его.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122884" name="Rectangle 4"/>
          <p:cNvSpPr>
            <a:spLocks/>
          </p:cNvSpPr>
          <p:nvPr/>
        </p:nvSpPr>
        <p:spPr bwMode="auto">
          <a:xfrm>
            <a:off x="4724400" y="825500"/>
            <a:ext cx="5232400" cy="6350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defRPr/>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14:9-11</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7763" name="Rectangle 2"/>
          <p:cNvSpPr>
            <a:spLocks/>
          </p:cNvSpPr>
          <p:nvPr/>
        </p:nvSpPr>
        <p:spPr bwMode="auto">
          <a:xfrm>
            <a:off x="4902200" y="825500"/>
            <a:ext cx="4889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15:2</a:t>
            </a:r>
          </a:p>
        </p:txBody>
      </p:sp>
      <p:sp>
        <p:nvSpPr>
          <p:cNvPr id="117764" name="Rectangle 4"/>
          <p:cNvSpPr>
            <a:spLocks/>
          </p:cNvSpPr>
          <p:nvPr/>
        </p:nvSpPr>
        <p:spPr bwMode="auto">
          <a:xfrm>
            <a:off x="355600" y="4279900"/>
            <a:ext cx="9551988" cy="25019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видел я как бы стеклянное море, смешанное с огнем; и победившие зверя и образ его, и начертание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8787" name="Rectangle 2"/>
          <p:cNvSpPr>
            <a:spLocks/>
          </p:cNvSpPr>
          <p:nvPr/>
        </p:nvSpPr>
        <p:spPr bwMode="auto">
          <a:xfrm>
            <a:off x="4902200" y="825500"/>
            <a:ext cx="4445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15:2</a:t>
            </a:r>
          </a:p>
        </p:txBody>
      </p:sp>
      <p:sp>
        <p:nvSpPr>
          <p:cNvPr id="118788" name="Rectangle 3"/>
          <p:cNvSpPr>
            <a:spLocks/>
          </p:cNvSpPr>
          <p:nvPr/>
        </p:nvSpPr>
        <p:spPr bwMode="auto">
          <a:xfrm>
            <a:off x="381000" y="4203700"/>
            <a:ext cx="9880600" cy="25019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число имени его стоят на этом стеклянном море, держа гусли </a:t>
            </a:r>
            <a:r>
              <a:rPr lang="ru-RU" sz="4600" b="1" dirty="0" smtClean="0">
                <a:solidFill>
                  <a:schemeClr val="tx1"/>
                </a:solidFill>
                <a:latin typeface="Century Gothic" pitchFamily="1" charset="0"/>
                <a:sym typeface="Century Gothic" pitchFamily="1" charset="0"/>
              </a:rPr>
              <a:t>Божии.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5954" name="Rectangle 2"/>
          <p:cNvSpPr>
            <a:spLocks/>
          </p:cNvSpPr>
          <p:nvPr/>
        </p:nvSpPr>
        <p:spPr bwMode="auto">
          <a:xfrm>
            <a:off x="889000" y="3733800"/>
            <a:ext cx="9105900" cy="335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90000"/>
              </a:lnSpc>
              <a:defRPr/>
            </a:pPr>
            <a:r>
              <a:rPr lang="ru-RU" sz="4600" b="1" dirty="0" smtClean="0">
                <a:solidFill>
                  <a:schemeClr val="tx1"/>
                </a:solidFill>
                <a:latin typeface="Century Gothic" pitchFamily="1" charset="0"/>
                <a:sym typeface="Century Gothic" pitchFamily="1" charset="0"/>
              </a:rPr>
              <a:t>После </a:t>
            </a:r>
            <a:r>
              <a:rPr lang="ru-RU" sz="4600" b="1" dirty="0">
                <a:solidFill>
                  <a:schemeClr val="tx1"/>
                </a:solidFill>
                <a:latin typeface="Century Gothic" pitchFamily="1" charset="0"/>
                <a:sym typeface="Century Gothic" pitchFamily="1" charset="0"/>
              </a:rPr>
              <a:t>сего я увидел иного Ангела </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И воскликнул он сильно, громким голосом говоря: пал, пал Вавилон…</a:t>
            </a:r>
            <a:endParaRPr lang="en-US" sz="4600" b="1" dirty="0">
              <a:solidFill>
                <a:schemeClr val="tx1"/>
              </a:solidFill>
              <a:latin typeface="Century Gothic" pitchFamily="1" charset="0"/>
              <a:sym typeface="Century Gothic" pitchFamily="1" charset="0"/>
            </a:endParaRPr>
          </a:p>
        </p:txBody>
      </p:sp>
      <p:sp>
        <p:nvSpPr>
          <p:cNvPr id="119812" name="Rectangle 3"/>
          <p:cNvSpPr>
            <a:spLocks/>
          </p:cNvSpPr>
          <p:nvPr/>
        </p:nvSpPr>
        <p:spPr bwMode="auto">
          <a:xfrm>
            <a:off x="4711700" y="1117600"/>
            <a:ext cx="5448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18:1-4</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p:cNvPicPr>
            <a:picLocks noChangeAspect="1" noChangeArrowheads="1"/>
          </p:cNvPicPr>
          <p:nvPr/>
        </p:nvPicPr>
        <p:blipFill>
          <a:blip r:embed="rId3"/>
          <a:srcRect/>
          <a:stretch>
            <a:fillRect/>
          </a:stretch>
        </p:blipFill>
        <p:spPr bwMode="auto">
          <a:xfrm>
            <a:off x="0" y="0"/>
            <a:ext cx="10198100" cy="7648575"/>
          </a:xfrm>
          <a:prstGeom prst="rect">
            <a:avLst/>
          </a:prstGeom>
          <a:noFill/>
          <a:ln w="12700">
            <a:noFill/>
            <a:miter lim="800000"/>
            <a:headEnd/>
            <a:tailEnd/>
          </a:ln>
        </p:spPr>
      </p:pic>
      <p:sp>
        <p:nvSpPr>
          <p:cNvPr id="120835" name="Rectangle 3"/>
          <p:cNvSpPr>
            <a:spLocks/>
          </p:cNvSpPr>
          <p:nvPr/>
        </p:nvSpPr>
        <p:spPr bwMode="auto">
          <a:xfrm>
            <a:off x="533400" y="4064000"/>
            <a:ext cx="9728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услышал я иной голос с неба, говорящий: выйди от нее, народ Мой, чтобы не участвовать вам в грехах ее и не подвергнуться язвам </a:t>
            </a:r>
            <a:r>
              <a:rPr lang="ru-RU" sz="4600" b="1" dirty="0" smtClean="0">
                <a:solidFill>
                  <a:schemeClr val="tx1"/>
                </a:solidFill>
                <a:latin typeface="Century Gothic" pitchFamily="1" charset="0"/>
                <a:sym typeface="Century Gothic" pitchFamily="1" charset="0"/>
              </a:rPr>
              <a:t>ее.</a:t>
            </a:r>
            <a:endParaRPr lang="en-US" sz="4600" b="1" dirty="0">
              <a:solidFill>
                <a:schemeClr val="tx1"/>
              </a:solidFill>
              <a:latin typeface="Century Gothic" pitchFamily="1" charset="0"/>
              <a:sym typeface="Century Gothic" pitchFamily="1" charset="0"/>
            </a:endParaRPr>
          </a:p>
        </p:txBody>
      </p:sp>
      <p:sp>
        <p:nvSpPr>
          <p:cNvPr id="120836" name="Rectangle 4"/>
          <p:cNvSpPr>
            <a:spLocks/>
          </p:cNvSpPr>
          <p:nvPr/>
        </p:nvSpPr>
        <p:spPr bwMode="auto">
          <a:xfrm>
            <a:off x="4711700" y="1117600"/>
            <a:ext cx="5181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18:1-4</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2883" name="Rectangle 2"/>
          <p:cNvSpPr>
            <a:spLocks/>
          </p:cNvSpPr>
          <p:nvPr/>
        </p:nvSpPr>
        <p:spPr bwMode="auto">
          <a:xfrm>
            <a:off x="3632200" y="939800"/>
            <a:ext cx="4330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18:2</a:t>
            </a:r>
          </a:p>
        </p:txBody>
      </p:sp>
      <p:sp>
        <p:nvSpPr>
          <p:cNvPr id="122884" name="Rectangle 4"/>
          <p:cNvSpPr>
            <a:spLocks/>
          </p:cNvSpPr>
          <p:nvPr/>
        </p:nvSpPr>
        <p:spPr bwMode="auto">
          <a:xfrm>
            <a:off x="893763" y="4711700"/>
            <a:ext cx="84709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воскликнул он сильно, громким голосом говоря: пал, пал Вавилон, великая </a:t>
            </a:r>
            <a:r>
              <a:rPr lang="ru-RU" sz="4600" b="1" dirty="0" smtClean="0">
                <a:solidFill>
                  <a:schemeClr val="tx1"/>
                </a:solidFill>
                <a:latin typeface="Century Gothic" pitchFamily="1" charset="0"/>
                <a:sym typeface="Century Gothic" pitchFamily="1" charset="0"/>
              </a:rPr>
              <a:t>блудница…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3907" name="Rectangle 2"/>
          <p:cNvSpPr>
            <a:spLocks/>
          </p:cNvSpPr>
          <p:nvPr/>
        </p:nvSpPr>
        <p:spPr bwMode="auto">
          <a:xfrm>
            <a:off x="3632200" y="939800"/>
            <a:ext cx="4622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18:2</a:t>
            </a:r>
          </a:p>
        </p:txBody>
      </p:sp>
      <p:sp>
        <p:nvSpPr>
          <p:cNvPr id="123908" name="Rectangle 3"/>
          <p:cNvSpPr>
            <a:spLocks/>
          </p:cNvSpPr>
          <p:nvPr/>
        </p:nvSpPr>
        <p:spPr bwMode="auto">
          <a:xfrm>
            <a:off x="388938" y="4343400"/>
            <a:ext cx="9872662"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…сделался </a:t>
            </a:r>
            <a:r>
              <a:rPr lang="ru-RU" sz="4600" b="1" dirty="0">
                <a:solidFill>
                  <a:schemeClr val="tx1"/>
                </a:solidFill>
                <a:latin typeface="Century Gothic" pitchFamily="1" charset="0"/>
                <a:sym typeface="Century Gothic" pitchFamily="1" charset="0"/>
              </a:rPr>
              <a:t>жилищем бесов и пристанищем всякому нечистому духу, пристанищем всякой нечистой и отвратительной </a:t>
            </a:r>
            <a:r>
              <a:rPr lang="ru-RU" sz="4600" b="1" dirty="0" smtClean="0">
                <a:solidFill>
                  <a:schemeClr val="tx1"/>
                </a:solidFill>
                <a:latin typeface="Century Gothic" pitchFamily="1" charset="0"/>
                <a:sym typeface="Century Gothic" pitchFamily="1" charset="0"/>
              </a:rPr>
              <a:t>птице.</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30051" name="Rectangle 2"/>
          <p:cNvSpPr>
            <a:spLocks/>
          </p:cNvSpPr>
          <p:nvPr/>
        </p:nvSpPr>
        <p:spPr bwMode="auto">
          <a:xfrm>
            <a:off x="736600" y="4648200"/>
            <a:ext cx="9423400" cy="14986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Выйди </a:t>
            </a:r>
            <a:r>
              <a:rPr lang="ru-RU" sz="4600" b="1" dirty="0" smtClean="0">
                <a:solidFill>
                  <a:schemeClr val="tx1"/>
                </a:solidFill>
                <a:latin typeface="Century Gothic" pitchFamily="1" charset="0"/>
                <a:sym typeface="Century Gothic" pitchFamily="1" charset="0"/>
              </a:rPr>
              <a:t>из </a:t>
            </a:r>
            <a:r>
              <a:rPr lang="ru-RU" sz="4600" b="1" dirty="0">
                <a:solidFill>
                  <a:schemeClr val="tx1"/>
                </a:solidFill>
                <a:latin typeface="Century Gothic" pitchFamily="1" charset="0"/>
                <a:sym typeface="Century Gothic" pitchFamily="1" charset="0"/>
              </a:rPr>
              <a:t>нее, народ </a:t>
            </a:r>
            <a:r>
              <a:rPr lang="ru-RU" sz="4600" b="1" dirty="0" smtClean="0">
                <a:solidFill>
                  <a:schemeClr val="tx1"/>
                </a:solidFill>
                <a:latin typeface="Century Gothic" pitchFamily="1" charset="0"/>
                <a:sym typeface="Century Gothic" pitchFamily="1" charset="0"/>
              </a:rPr>
              <a:t>Мой.</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31075" name="Rectangle 2"/>
          <p:cNvSpPr>
            <a:spLocks/>
          </p:cNvSpPr>
          <p:nvPr/>
        </p:nvSpPr>
        <p:spPr bwMode="auto">
          <a:xfrm>
            <a:off x="4787900" y="825500"/>
            <a:ext cx="4343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10:26, 27</a:t>
            </a:r>
          </a:p>
        </p:txBody>
      </p:sp>
      <p:sp>
        <p:nvSpPr>
          <p:cNvPr id="131076" name="Rectangle 3"/>
          <p:cNvSpPr>
            <a:spLocks/>
          </p:cNvSpPr>
          <p:nvPr/>
        </p:nvSpPr>
        <p:spPr bwMode="auto">
          <a:xfrm>
            <a:off x="5130800" y="2349500"/>
            <a:ext cx="42164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Но </a:t>
            </a:r>
            <a:r>
              <a:rPr lang="ru-RU" sz="4600" b="1" dirty="0">
                <a:solidFill>
                  <a:schemeClr val="tx1"/>
                </a:solidFill>
                <a:latin typeface="Century Gothic" pitchFamily="1" charset="0"/>
                <a:sym typeface="Century Gothic" pitchFamily="1" charset="0"/>
              </a:rPr>
              <a:t>вы не верите, ибо вы не из овец Моих, </a:t>
            </a:r>
            <a:endParaRPr lang="en-US" sz="4600" b="1" dirty="0">
              <a:solidFill>
                <a:schemeClr val="tx1"/>
              </a:solidFill>
              <a:latin typeface="Century Gothic" pitchFamily="1" charset="0"/>
              <a:sym typeface="Century Gothic" pitchFamily="1" charset="0"/>
            </a:endParaRPr>
          </a:p>
        </p:txBody>
      </p:sp>
      <p:sp>
        <p:nvSpPr>
          <p:cNvPr id="131077" name="Rectangle 4"/>
          <p:cNvSpPr>
            <a:spLocks/>
          </p:cNvSpPr>
          <p:nvPr/>
        </p:nvSpPr>
        <p:spPr bwMode="auto">
          <a:xfrm>
            <a:off x="884238" y="4521200"/>
            <a:ext cx="8636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как Я сказал вам. Овцы Мои слушаются голоса Моего, и Я знаю их; и они идут за </a:t>
            </a:r>
            <a:r>
              <a:rPr lang="ru-RU" sz="4600" b="1" dirty="0" smtClean="0">
                <a:solidFill>
                  <a:schemeClr val="tx1"/>
                </a:solidFill>
                <a:latin typeface="Century Gothic" pitchFamily="1" charset="0"/>
                <a:sym typeface="Century Gothic" pitchFamily="1" charset="0"/>
              </a:rPr>
              <a:t>Мною.</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38242" name="Rectangle 2"/>
          <p:cNvSpPr>
            <a:spLocks/>
          </p:cNvSpPr>
          <p:nvPr/>
        </p:nvSpPr>
        <p:spPr bwMode="auto">
          <a:xfrm>
            <a:off x="5588000" y="939800"/>
            <a:ext cx="4216400" cy="6350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18:37</a:t>
            </a:r>
          </a:p>
        </p:txBody>
      </p:sp>
      <p:sp>
        <p:nvSpPr>
          <p:cNvPr id="138243" name="Rectangle 3"/>
          <p:cNvSpPr>
            <a:spLocks/>
          </p:cNvSpPr>
          <p:nvPr/>
        </p:nvSpPr>
        <p:spPr bwMode="auto">
          <a:xfrm>
            <a:off x="5156200" y="3098800"/>
            <a:ext cx="4953000" cy="29210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Всякий, кто от истины, слушает гласа </a:t>
            </a:r>
            <a:r>
              <a:rPr lang="ru-RU" sz="4600" b="1" dirty="0" smtClean="0">
                <a:solidFill>
                  <a:schemeClr val="tx1"/>
                </a:solidFill>
                <a:latin typeface="Century Gothic" pitchFamily="1" charset="0"/>
                <a:sym typeface="Century Gothic" pitchFamily="1" charset="0"/>
              </a:rPr>
              <a:t>Моего.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33123" name="Rectangle 2"/>
          <p:cNvSpPr>
            <a:spLocks/>
          </p:cNvSpPr>
          <p:nvPr/>
        </p:nvSpPr>
        <p:spPr bwMode="auto">
          <a:xfrm>
            <a:off x="4889500" y="1079500"/>
            <a:ext cx="3987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22:14</a:t>
            </a:r>
          </a:p>
        </p:txBody>
      </p:sp>
      <p:sp>
        <p:nvSpPr>
          <p:cNvPr id="133124" name="Rectangle 3"/>
          <p:cNvSpPr>
            <a:spLocks/>
          </p:cNvSpPr>
          <p:nvPr/>
        </p:nvSpPr>
        <p:spPr bwMode="auto">
          <a:xfrm>
            <a:off x="2184400" y="3657600"/>
            <a:ext cx="7848600" cy="2921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много званых,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а мало </a:t>
            </a:r>
            <a:r>
              <a:rPr lang="ru-RU" sz="4600" b="1" dirty="0" smtClean="0">
                <a:solidFill>
                  <a:schemeClr val="tx1"/>
                </a:solidFill>
                <a:latin typeface="Century Gothic" pitchFamily="1" charset="0"/>
                <a:sym typeface="Century Gothic" pitchFamily="1" charset="0"/>
              </a:rPr>
              <a:t>избранных.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5603" name="Rectangle 2"/>
          <p:cNvSpPr>
            <a:spLocks/>
          </p:cNvSpPr>
          <p:nvPr/>
        </p:nvSpPr>
        <p:spPr bwMode="auto">
          <a:xfrm>
            <a:off x="762000" y="444500"/>
            <a:ext cx="3860800" cy="22225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5300" b="1" i="1">
                <a:solidFill>
                  <a:schemeClr val="tx1"/>
                </a:solidFill>
                <a:latin typeface="Century Gothic" pitchFamily="1" charset="0"/>
                <a:cs typeface="Times" pitchFamily="1" charset="0"/>
                <a:sym typeface="Times" pitchFamily="1" charset="0"/>
              </a:rPr>
              <a:t>ЦЕРКОВЬ НОЯ</a:t>
            </a:r>
            <a:endParaRPr lang="en-US" sz="5300" b="1" i="1">
              <a:solidFill>
                <a:schemeClr val="tx1"/>
              </a:solidFill>
              <a:latin typeface="Century Gothic" pitchFamily="1" charset="0"/>
              <a:cs typeface="Times" pitchFamily="1" charset="0"/>
              <a:sym typeface="Times" pitchFamily="1" charset="0"/>
            </a:endParaRPr>
          </a:p>
        </p:txBody>
      </p:sp>
      <p:sp>
        <p:nvSpPr>
          <p:cNvPr id="25604" name="Rectangle 3"/>
          <p:cNvSpPr>
            <a:spLocks/>
          </p:cNvSpPr>
          <p:nvPr/>
        </p:nvSpPr>
        <p:spPr bwMode="auto">
          <a:xfrm>
            <a:off x="4622800" y="6629400"/>
            <a:ext cx="5257800" cy="8001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300" b="1" i="1" dirty="0">
                <a:solidFill>
                  <a:schemeClr val="tx1"/>
                </a:solidFill>
                <a:latin typeface="Century Gothic" pitchFamily="1" charset="0"/>
                <a:cs typeface="Times" pitchFamily="1" charset="0"/>
                <a:sym typeface="Times" pitchFamily="1" charset="0"/>
              </a:rPr>
              <a:t>2348 </a:t>
            </a:r>
            <a:r>
              <a:rPr lang="ru-RU" sz="5300" b="1" i="1" dirty="0">
                <a:solidFill>
                  <a:schemeClr val="tx1"/>
                </a:solidFill>
                <a:latin typeface="Century Gothic" pitchFamily="1" charset="0"/>
                <a:cs typeface="Times" pitchFamily="1" charset="0"/>
                <a:sym typeface="Times" pitchFamily="1" charset="0"/>
              </a:rPr>
              <a:t>г</a:t>
            </a:r>
            <a:r>
              <a:rPr lang="en-US" sz="5300" b="1" i="1" dirty="0">
                <a:solidFill>
                  <a:schemeClr val="tx1"/>
                </a:solidFill>
                <a:latin typeface="Century Gothic" pitchFamily="1" charset="0"/>
                <a:cs typeface="Times" pitchFamily="1" charset="0"/>
                <a:sym typeface="Times" pitchFamily="1" charset="0"/>
              </a:rPr>
              <a:t>.</a:t>
            </a:r>
            <a:r>
              <a:rPr lang="ru-RU" sz="5300" b="1" i="1" dirty="0">
                <a:solidFill>
                  <a:schemeClr val="tx1"/>
                </a:solidFill>
                <a:latin typeface="Century Gothic" pitchFamily="1" charset="0"/>
                <a:cs typeface="Times" pitchFamily="1" charset="0"/>
                <a:sym typeface="Times" pitchFamily="1" charset="0"/>
              </a:rPr>
              <a:t> до </a:t>
            </a:r>
            <a:r>
              <a:rPr lang="ru-RU" sz="5300" b="1" i="1" dirty="0" smtClean="0">
                <a:solidFill>
                  <a:schemeClr val="tx1"/>
                </a:solidFill>
                <a:latin typeface="Century Gothic" pitchFamily="1" charset="0"/>
                <a:cs typeface="Times" pitchFamily="1" charset="0"/>
                <a:sym typeface="Times" pitchFamily="1" charset="0"/>
              </a:rPr>
              <a:t>Р.Х.</a:t>
            </a:r>
            <a:endParaRPr lang="en-US" sz="5300" b="1" i="1" dirty="0">
              <a:solidFill>
                <a:schemeClr val="tx1"/>
              </a:solidFill>
              <a:latin typeface="Century Gothic" pitchFamily="1" charset="0"/>
              <a:cs typeface="Times" pitchFamily="1" charset="0"/>
              <a:sym typeface="Times" pitchFamily="1"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6627" name="Rectangle 2"/>
          <p:cNvSpPr>
            <a:spLocks/>
          </p:cNvSpPr>
          <p:nvPr/>
        </p:nvSpPr>
        <p:spPr bwMode="auto">
          <a:xfrm>
            <a:off x="2463800" y="596900"/>
            <a:ext cx="3873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6:5, 6</a:t>
            </a:r>
          </a:p>
        </p:txBody>
      </p:sp>
      <p:sp>
        <p:nvSpPr>
          <p:cNvPr id="26628" name="Rectangle 3"/>
          <p:cNvSpPr>
            <a:spLocks/>
          </p:cNvSpPr>
          <p:nvPr/>
        </p:nvSpPr>
        <p:spPr bwMode="auto">
          <a:xfrm>
            <a:off x="2489200" y="3124200"/>
            <a:ext cx="7391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увидел Господь, что велико развращение</a:t>
            </a:r>
            <a:endParaRPr lang="en-US" sz="4600" b="1" dirty="0">
              <a:solidFill>
                <a:schemeClr val="tx1"/>
              </a:solidFill>
              <a:latin typeface="Century Gothic" pitchFamily="1" charset="0"/>
              <a:sym typeface="Century Gothic" pitchFamily="1" charset="0"/>
            </a:endParaRPr>
          </a:p>
        </p:txBody>
      </p:sp>
      <p:sp>
        <p:nvSpPr>
          <p:cNvPr id="26629" name="Rectangle 4"/>
          <p:cNvSpPr>
            <a:spLocks/>
          </p:cNvSpPr>
          <p:nvPr/>
        </p:nvSpPr>
        <p:spPr bwMode="auto">
          <a:xfrm>
            <a:off x="990600" y="4114800"/>
            <a:ext cx="88138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err="1">
                <a:solidFill>
                  <a:schemeClr val="tx1"/>
                </a:solidFill>
                <a:latin typeface="Century Gothic" pitchFamily="1" charset="0"/>
                <a:sym typeface="Century Gothic" pitchFamily="1" charset="0"/>
              </a:rPr>
              <a:t>человеков</a:t>
            </a:r>
            <a:r>
              <a:rPr lang="ru-RU" sz="4600" b="1" dirty="0">
                <a:solidFill>
                  <a:schemeClr val="tx1"/>
                </a:solidFill>
                <a:latin typeface="Century Gothic" pitchFamily="1" charset="0"/>
                <a:sym typeface="Century Gothic" pitchFamily="1" charset="0"/>
              </a:rPr>
              <a:t> на земле и что все мысли и помышления сердца их были зло во всякое </a:t>
            </a:r>
            <a:r>
              <a:rPr lang="ru-RU" sz="4600" b="1" dirty="0" smtClean="0">
                <a:solidFill>
                  <a:schemeClr val="tx1"/>
                </a:solidFill>
                <a:latin typeface="Century Gothic" pitchFamily="1" charset="0"/>
                <a:sym typeface="Century Gothic" pitchFamily="1" charset="0"/>
              </a:rPr>
              <a:t>время…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7651" name="Rectangle 2"/>
          <p:cNvSpPr>
            <a:spLocks/>
          </p:cNvSpPr>
          <p:nvPr/>
        </p:nvSpPr>
        <p:spPr bwMode="auto">
          <a:xfrm>
            <a:off x="2463800" y="596900"/>
            <a:ext cx="4000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6:5, 6</a:t>
            </a:r>
          </a:p>
        </p:txBody>
      </p:sp>
      <p:sp>
        <p:nvSpPr>
          <p:cNvPr id="27652" name="Rectangle 3"/>
          <p:cNvSpPr>
            <a:spLocks/>
          </p:cNvSpPr>
          <p:nvPr/>
        </p:nvSpPr>
        <p:spPr bwMode="auto">
          <a:xfrm>
            <a:off x="1346200" y="3124200"/>
            <a:ext cx="7620000" cy="398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раскаялся Господь, что создал человека на земле, и </a:t>
            </a:r>
            <a:r>
              <a:rPr lang="ru-RU" sz="4600" b="1" dirty="0" err="1">
                <a:solidFill>
                  <a:schemeClr val="tx1"/>
                </a:solidFill>
                <a:latin typeface="Century Gothic" pitchFamily="1" charset="0"/>
                <a:sym typeface="Century Gothic" pitchFamily="1" charset="0"/>
              </a:rPr>
              <a:t>восскорбел</a:t>
            </a:r>
            <a:r>
              <a:rPr lang="ru-RU" sz="4600" b="1" dirty="0">
                <a:solidFill>
                  <a:schemeClr val="tx1"/>
                </a:solidFill>
                <a:latin typeface="Century Gothic" pitchFamily="1" charset="0"/>
                <a:sym typeface="Century Gothic" pitchFamily="1" charset="0"/>
              </a:rPr>
              <a:t> в сердце </a:t>
            </a:r>
            <a:r>
              <a:rPr lang="ru-RU" sz="4600" b="1" dirty="0" smtClean="0">
                <a:solidFill>
                  <a:schemeClr val="tx1"/>
                </a:solidFill>
                <a:latin typeface="Century Gothic" pitchFamily="1" charset="0"/>
                <a:sym typeface="Century Gothic" pitchFamily="1" charset="0"/>
              </a:rPr>
              <a:t>Своем.</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8675" name="Rectangle 2"/>
          <p:cNvSpPr>
            <a:spLocks/>
          </p:cNvSpPr>
          <p:nvPr/>
        </p:nvSpPr>
        <p:spPr bwMode="auto">
          <a:xfrm>
            <a:off x="2463800" y="2832100"/>
            <a:ext cx="74041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сказал Господь: истреблю с лица</a:t>
            </a:r>
            <a:endParaRPr lang="en-US" sz="4600" b="1" dirty="0">
              <a:solidFill>
                <a:schemeClr val="tx1"/>
              </a:solidFill>
              <a:latin typeface="Century Gothic" pitchFamily="1" charset="0"/>
              <a:sym typeface="Century Gothic" pitchFamily="1" charset="0"/>
            </a:endParaRPr>
          </a:p>
        </p:txBody>
      </p:sp>
      <p:sp>
        <p:nvSpPr>
          <p:cNvPr id="28676" name="Rectangle 3"/>
          <p:cNvSpPr>
            <a:spLocks/>
          </p:cNvSpPr>
          <p:nvPr/>
        </p:nvSpPr>
        <p:spPr bwMode="auto">
          <a:xfrm>
            <a:off x="901700" y="3810000"/>
            <a:ext cx="89027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земли </a:t>
            </a:r>
            <a:r>
              <a:rPr lang="ru-RU" sz="4600" b="1" dirty="0" err="1">
                <a:solidFill>
                  <a:schemeClr val="tx1"/>
                </a:solidFill>
                <a:latin typeface="Century Gothic" pitchFamily="1" charset="0"/>
                <a:sym typeface="Century Gothic" pitchFamily="1" charset="0"/>
              </a:rPr>
              <a:t>человеков</a:t>
            </a:r>
            <a:r>
              <a:rPr lang="ru-RU" sz="4600" b="1" dirty="0">
                <a:solidFill>
                  <a:schemeClr val="tx1"/>
                </a:solidFill>
                <a:latin typeface="Century Gothic" pitchFamily="1" charset="0"/>
                <a:sym typeface="Century Gothic" pitchFamily="1" charset="0"/>
              </a:rPr>
              <a:t>, которых Я сотворил, от человека до скотов, и гадов и птиц небесных </a:t>
            </a:r>
            <a:r>
              <a:rPr lang="ru-RU" sz="4600" b="1" dirty="0" smtClean="0">
                <a:solidFill>
                  <a:schemeClr val="tx1"/>
                </a:solidFill>
                <a:latin typeface="Century Gothic" pitchFamily="1" charset="0"/>
                <a:sym typeface="Century Gothic" pitchFamily="1" charset="0"/>
              </a:rPr>
              <a:t>истреблю…</a:t>
            </a:r>
            <a:endParaRPr lang="en-US" sz="4600" b="1" dirty="0">
              <a:solidFill>
                <a:schemeClr val="tx1"/>
              </a:solidFill>
              <a:latin typeface="Century Gothic" pitchFamily="1" charset="0"/>
              <a:sym typeface="Century Gothic" pitchFamily="1" charset="0"/>
            </a:endParaRPr>
          </a:p>
        </p:txBody>
      </p:sp>
      <p:sp>
        <p:nvSpPr>
          <p:cNvPr id="28677" name="Rectangle 4"/>
          <p:cNvSpPr>
            <a:spLocks/>
          </p:cNvSpPr>
          <p:nvPr/>
        </p:nvSpPr>
        <p:spPr bwMode="auto">
          <a:xfrm>
            <a:off x="2463800" y="596900"/>
            <a:ext cx="3873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6:7, 8</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9699" name="Rectangle 2"/>
          <p:cNvSpPr>
            <a:spLocks/>
          </p:cNvSpPr>
          <p:nvPr/>
        </p:nvSpPr>
        <p:spPr bwMode="auto">
          <a:xfrm>
            <a:off x="1231900" y="3429000"/>
            <a:ext cx="89281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Я раскаялся, что создал их. </a:t>
            </a:r>
          </a:p>
          <a:p>
            <a:pPr algn="l">
              <a:lnSpc>
                <a:spcPct val="90000"/>
              </a:lnSpc>
            </a:pPr>
            <a:r>
              <a:rPr lang="ru-RU" sz="4600" b="1" dirty="0">
                <a:solidFill>
                  <a:schemeClr val="tx1"/>
                </a:solidFill>
                <a:latin typeface="Century Gothic" pitchFamily="1" charset="0"/>
                <a:sym typeface="Century Gothic" pitchFamily="1" charset="0"/>
              </a:rPr>
              <a:t>Ной же обрел благодать пред очами </a:t>
            </a:r>
            <a:r>
              <a:rPr lang="ru-RU" sz="4600" b="1" dirty="0" smtClean="0">
                <a:solidFill>
                  <a:schemeClr val="tx1"/>
                </a:solidFill>
                <a:latin typeface="Century Gothic" pitchFamily="1" charset="0"/>
                <a:sym typeface="Century Gothic" pitchFamily="1" charset="0"/>
              </a:rPr>
              <a:t>Господа.</a:t>
            </a:r>
            <a:endParaRPr lang="en-US" sz="4600" b="1" dirty="0">
              <a:solidFill>
                <a:schemeClr val="tx1"/>
              </a:solidFill>
              <a:latin typeface="Century Gothic" pitchFamily="1" charset="0"/>
              <a:sym typeface="Century Gothic" pitchFamily="1" charset="0"/>
            </a:endParaRPr>
          </a:p>
        </p:txBody>
      </p:sp>
      <p:sp>
        <p:nvSpPr>
          <p:cNvPr id="29700" name="Rectangle 3"/>
          <p:cNvSpPr>
            <a:spLocks/>
          </p:cNvSpPr>
          <p:nvPr/>
        </p:nvSpPr>
        <p:spPr bwMode="auto">
          <a:xfrm>
            <a:off x="2463800" y="596900"/>
            <a:ext cx="4051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6:7, 8</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0723" name="Rectangle 2"/>
          <p:cNvSpPr>
            <a:spLocks/>
          </p:cNvSpPr>
          <p:nvPr/>
        </p:nvSpPr>
        <p:spPr bwMode="auto">
          <a:xfrm>
            <a:off x="4216400" y="698500"/>
            <a:ext cx="3746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6:18</a:t>
            </a:r>
          </a:p>
        </p:txBody>
      </p:sp>
      <p:sp>
        <p:nvSpPr>
          <p:cNvPr id="30724" name="Rectangle 4"/>
          <p:cNvSpPr>
            <a:spLocks/>
          </p:cNvSpPr>
          <p:nvPr/>
        </p:nvSpPr>
        <p:spPr bwMode="auto">
          <a:xfrm>
            <a:off x="863600" y="4191000"/>
            <a:ext cx="92964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Но </a:t>
            </a:r>
            <a:r>
              <a:rPr lang="ru-RU" sz="4600" b="1" dirty="0">
                <a:solidFill>
                  <a:schemeClr val="tx1"/>
                </a:solidFill>
                <a:latin typeface="Century Gothic" pitchFamily="1" charset="0"/>
                <a:sym typeface="Century Gothic" pitchFamily="1" charset="0"/>
              </a:rPr>
              <a:t>с тобою Я поставлю завет Мой, и войдешь в ковчег ты, и сыновья твои, и жена твоя, и жены сынов твоих с </a:t>
            </a:r>
            <a:r>
              <a:rPr lang="ru-RU" sz="4600" b="1" dirty="0" smtClean="0">
                <a:solidFill>
                  <a:schemeClr val="tx1"/>
                </a:solidFill>
                <a:latin typeface="Century Gothic" pitchFamily="1" charset="0"/>
                <a:sym typeface="Century Gothic" pitchFamily="1" charset="0"/>
              </a:rPr>
              <a:t>тобою</a:t>
            </a:r>
            <a:r>
              <a:rPr lang="ru-RU" sz="4600" b="1" dirty="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1747" name="Rectangle 2"/>
          <p:cNvSpPr>
            <a:spLocks/>
          </p:cNvSpPr>
          <p:nvPr/>
        </p:nvSpPr>
        <p:spPr bwMode="auto">
          <a:xfrm>
            <a:off x="4216400" y="698500"/>
            <a:ext cx="4394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6:19</a:t>
            </a:r>
          </a:p>
        </p:txBody>
      </p:sp>
      <p:sp>
        <p:nvSpPr>
          <p:cNvPr id="31748" name="Rectangle 4"/>
          <p:cNvSpPr>
            <a:spLocks/>
          </p:cNvSpPr>
          <p:nvPr/>
        </p:nvSpPr>
        <p:spPr bwMode="auto">
          <a:xfrm>
            <a:off x="431800" y="3962400"/>
            <a:ext cx="9525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Введи </a:t>
            </a:r>
            <a:r>
              <a:rPr lang="ru-RU" sz="4600" b="1" dirty="0">
                <a:solidFill>
                  <a:schemeClr val="tx1"/>
                </a:solidFill>
                <a:latin typeface="Century Gothic" pitchFamily="1" charset="0"/>
                <a:sym typeface="Century Gothic" pitchFamily="1" charset="0"/>
              </a:rPr>
              <a:t>также в ковчег из всех животных, и от всякой плоти по паре, чтоб они остались с тобою в живых</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1986" name="Rectangle 2"/>
          <p:cNvSpPr>
            <a:spLocks/>
          </p:cNvSpPr>
          <p:nvPr/>
        </p:nvSpPr>
        <p:spPr bwMode="auto">
          <a:xfrm>
            <a:off x="5372100" y="5638800"/>
            <a:ext cx="4787900" cy="19812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5300" b="1" i="1" dirty="0">
                <a:solidFill>
                  <a:schemeClr val="tx1"/>
                </a:solidFill>
                <a:latin typeface="Century Gothic" pitchFamily="34" charset="0"/>
                <a:cs typeface="Times" pitchFamily="1" charset="0"/>
                <a:sym typeface="Times" pitchFamily="1" charset="0"/>
              </a:rPr>
              <a:t>ЦЕРКОВЬ АВРААМА</a:t>
            </a:r>
            <a:endParaRPr lang="en-US" sz="5300" b="1" i="1" dirty="0">
              <a:solidFill>
                <a:schemeClr val="tx1"/>
              </a:solidFill>
              <a:latin typeface="Century Gothic" pitchFamily="34" charset="0"/>
              <a:cs typeface="Times" pitchFamily="1" charset="0"/>
              <a:sym typeface="Times" pitchFamily="1" charset="0"/>
            </a:endParaRPr>
          </a:p>
        </p:txBody>
      </p:sp>
      <p:sp>
        <p:nvSpPr>
          <p:cNvPr id="35844" name="Rectangle 3"/>
          <p:cNvSpPr>
            <a:spLocks/>
          </p:cNvSpPr>
          <p:nvPr/>
        </p:nvSpPr>
        <p:spPr bwMode="auto">
          <a:xfrm>
            <a:off x="279400" y="38100"/>
            <a:ext cx="5257800" cy="8001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300" b="1" i="1" dirty="0">
                <a:solidFill>
                  <a:schemeClr val="tx1"/>
                </a:solidFill>
                <a:latin typeface="Century Gothic" pitchFamily="1" charset="0"/>
                <a:cs typeface="Times" pitchFamily="1" charset="0"/>
                <a:sym typeface="Times" pitchFamily="1" charset="0"/>
              </a:rPr>
              <a:t>1996 </a:t>
            </a:r>
            <a:r>
              <a:rPr lang="ru-RU" sz="5300" b="1" i="1" dirty="0">
                <a:solidFill>
                  <a:schemeClr val="tx1"/>
                </a:solidFill>
                <a:latin typeface="Century Gothic" pitchFamily="1" charset="0"/>
                <a:cs typeface="Times" pitchFamily="1" charset="0"/>
                <a:sym typeface="Times" pitchFamily="1" charset="0"/>
              </a:rPr>
              <a:t>г. до </a:t>
            </a:r>
            <a:r>
              <a:rPr lang="ru-RU" sz="5300" b="1" i="1" dirty="0" smtClean="0">
                <a:solidFill>
                  <a:schemeClr val="tx1"/>
                </a:solidFill>
                <a:latin typeface="Century Gothic" pitchFamily="1" charset="0"/>
                <a:cs typeface="Times" pitchFamily="1" charset="0"/>
                <a:sym typeface="Times" pitchFamily="1" charset="0"/>
              </a:rPr>
              <a:t>Р.Х.</a:t>
            </a:r>
            <a:endParaRPr lang="en-US" sz="5300" b="1" i="1" dirty="0">
              <a:solidFill>
                <a:schemeClr val="tx1"/>
              </a:solidFill>
              <a:latin typeface="Century Gothic" pitchFamily="1" charset="0"/>
              <a:cs typeface="Times" pitchFamily="1" charset="0"/>
              <a:sym typeface="Times" pitchFamily="1"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6867" name="Rectangle 2"/>
          <p:cNvSpPr>
            <a:spLocks/>
          </p:cNvSpPr>
          <p:nvPr/>
        </p:nvSpPr>
        <p:spPr bwMode="auto">
          <a:xfrm>
            <a:off x="3467100" y="660400"/>
            <a:ext cx="4089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12:1, 2</a:t>
            </a:r>
          </a:p>
        </p:txBody>
      </p:sp>
      <p:sp>
        <p:nvSpPr>
          <p:cNvPr id="36868" name="Rectangle 3"/>
          <p:cNvSpPr>
            <a:spLocks/>
          </p:cNvSpPr>
          <p:nvPr/>
        </p:nvSpPr>
        <p:spPr bwMode="auto">
          <a:xfrm>
            <a:off x="3632200" y="2806700"/>
            <a:ext cx="6096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сказал Господь Авраму: пойди из земли твоей, от</a:t>
            </a:r>
            <a:endParaRPr lang="en-US" sz="4600" b="1" dirty="0">
              <a:solidFill>
                <a:schemeClr val="tx1"/>
              </a:solidFill>
              <a:latin typeface="Century Gothic" pitchFamily="1" charset="0"/>
              <a:sym typeface="Century Gothic" pitchFamily="1" charset="0"/>
            </a:endParaRPr>
          </a:p>
        </p:txBody>
      </p:sp>
      <p:sp>
        <p:nvSpPr>
          <p:cNvPr id="36869" name="Rectangle 4"/>
          <p:cNvSpPr>
            <a:spLocks/>
          </p:cNvSpPr>
          <p:nvPr/>
        </p:nvSpPr>
        <p:spPr bwMode="auto">
          <a:xfrm>
            <a:off x="892175" y="4711700"/>
            <a:ext cx="85471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родства твоего и из дома отца твоего в землю, которую Я укажу </a:t>
            </a:r>
            <a:r>
              <a:rPr lang="ru-RU" sz="4600" b="1" dirty="0" smtClean="0">
                <a:solidFill>
                  <a:schemeClr val="tx1"/>
                </a:solidFill>
                <a:latin typeface="Century Gothic" pitchFamily="1" charset="0"/>
                <a:sym typeface="Century Gothic" pitchFamily="1" charset="0"/>
              </a:rPr>
              <a:t>тебе…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7891" name="Rectangle 2"/>
          <p:cNvSpPr>
            <a:spLocks/>
          </p:cNvSpPr>
          <p:nvPr/>
        </p:nvSpPr>
        <p:spPr bwMode="auto">
          <a:xfrm>
            <a:off x="3467100" y="660400"/>
            <a:ext cx="4546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12:1, 2</a:t>
            </a:r>
          </a:p>
        </p:txBody>
      </p:sp>
      <p:sp>
        <p:nvSpPr>
          <p:cNvPr id="37892" name="Rectangle 3"/>
          <p:cNvSpPr>
            <a:spLocks/>
          </p:cNvSpPr>
          <p:nvPr/>
        </p:nvSpPr>
        <p:spPr bwMode="auto">
          <a:xfrm>
            <a:off x="3708400" y="2590800"/>
            <a:ext cx="56007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Я произведу от тебя великий народ, и</a:t>
            </a:r>
            <a:endParaRPr lang="en-US" sz="4600" b="1" dirty="0">
              <a:solidFill>
                <a:schemeClr val="tx1"/>
              </a:solidFill>
              <a:latin typeface="Century Gothic" pitchFamily="1" charset="0"/>
              <a:sym typeface="Century Gothic" pitchFamily="1" charset="0"/>
            </a:endParaRPr>
          </a:p>
        </p:txBody>
      </p:sp>
      <p:sp>
        <p:nvSpPr>
          <p:cNvPr id="37893" name="Rectangle 4"/>
          <p:cNvSpPr>
            <a:spLocks/>
          </p:cNvSpPr>
          <p:nvPr/>
        </p:nvSpPr>
        <p:spPr bwMode="auto">
          <a:xfrm>
            <a:off x="965200" y="4800600"/>
            <a:ext cx="8229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благословлю тебя, и возвеличу имя твое, и будешь ты в </a:t>
            </a:r>
            <a:r>
              <a:rPr lang="ru-RU" sz="4600" b="1" dirty="0" smtClean="0">
                <a:solidFill>
                  <a:schemeClr val="tx1"/>
                </a:solidFill>
                <a:latin typeface="Century Gothic" pitchFamily="1" charset="0"/>
                <a:sym typeface="Century Gothic" pitchFamily="1" charset="0"/>
              </a:rPr>
              <a:t>благословение.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3011" name="Rectangle 2"/>
          <p:cNvSpPr>
            <a:spLocks/>
          </p:cNvSpPr>
          <p:nvPr/>
        </p:nvSpPr>
        <p:spPr bwMode="auto">
          <a:xfrm>
            <a:off x="812800" y="914400"/>
            <a:ext cx="3721100" cy="191135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5300" b="1" i="1">
                <a:solidFill>
                  <a:srgbClr val="000000"/>
                </a:solidFill>
                <a:latin typeface="Century Gothic" pitchFamily="1" charset="0"/>
                <a:cs typeface="Times" pitchFamily="1" charset="0"/>
                <a:sym typeface="Times" pitchFamily="1" charset="0"/>
              </a:rPr>
              <a:t>ЦЕРКОВЬ МОИСЕЯ</a:t>
            </a:r>
            <a:endParaRPr lang="en-US" sz="5300" b="1" i="1">
              <a:solidFill>
                <a:srgbClr val="000000"/>
              </a:solidFill>
              <a:latin typeface="Century Gothic" pitchFamily="1" charset="0"/>
              <a:cs typeface="Times" pitchFamily="1" charset="0"/>
              <a:sym typeface="Times" pitchFamily="1" charset="0"/>
            </a:endParaRPr>
          </a:p>
        </p:txBody>
      </p:sp>
      <p:sp>
        <p:nvSpPr>
          <p:cNvPr id="43012" name="Rectangle 3"/>
          <p:cNvSpPr>
            <a:spLocks/>
          </p:cNvSpPr>
          <p:nvPr/>
        </p:nvSpPr>
        <p:spPr bwMode="auto">
          <a:xfrm>
            <a:off x="5003800" y="7023100"/>
            <a:ext cx="5156200" cy="5969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300" b="1" i="1" dirty="0">
                <a:solidFill>
                  <a:schemeClr val="tx1"/>
                </a:solidFill>
                <a:latin typeface="Century Gothic" pitchFamily="1" charset="0"/>
                <a:ea typeface="Adobe Fangsong Std R" pitchFamily="18" charset="-128"/>
                <a:cs typeface="Times" pitchFamily="1" charset="0"/>
                <a:sym typeface="Times" pitchFamily="1" charset="0"/>
              </a:rPr>
              <a:t>1491 </a:t>
            </a:r>
            <a:r>
              <a:rPr lang="ru-RU" sz="5300" b="1" i="1" dirty="0">
                <a:solidFill>
                  <a:schemeClr val="tx1"/>
                </a:solidFill>
                <a:latin typeface="Century Gothic" pitchFamily="1" charset="0"/>
                <a:ea typeface="Adobe Fangsong Std R" pitchFamily="18" charset="-128"/>
                <a:cs typeface="Times" pitchFamily="1" charset="0"/>
                <a:sym typeface="Times" pitchFamily="1" charset="0"/>
              </a:rPr>
              <a:t>г</a:t>
            </a:r>
            <a:r>
              <a:rPr lang="en-US" sz="5300" b="1" i="1" dirty="0">
                <a:solidFill>
                  <a:schemeClr val="tx1"/>
                </a:solidFill>
                <a:latin typeface="Century Gothic" pitchFamily="1" charset="0"/>
                <a:ea typeface="Adobe Fangsong Std R" pitchFamily="18" charset="-128"/>
                <a:cs typeface="Times" pitchFamily="1" charset="0"/>
                <a:sym typeface="Times" pitchFamily="1" charset="0"/>
              </a:rPr>
              <a:t>.</a:t>
            </a:r>
            <a:r>
              <a:rPr lang="ru-RU" sz="5300" b="1" i="1" dirty="0">
                <a:solidFill>
                  <a:schemeClr val="tx1"/>
                </a:solidFill>
                <a:latin typeface="Century Gothic" pitchFamily="1" charset="0"/>
                <a:ea typeface="Adobe Fangsong Std R" pitchFamily="18" charset="-128"/>
                <a:cs typeface="Times" pitchFamily="1" charset="0"/>
                <a:sym typeface="Times" pitchFamily="1" charset="0"/>
              </a:rPr>
              <a:t> до </a:t>
            </a:r>
            <a:r>
              <a:rPr lang="ru-RU" sz="5300" b="1" i="1" dirty="0" smtClean="0">
                <a:solidFill>
                  <a:schemeClr val="tx1"/>
                </a:solidFill>
                <a:latin typeface="Century Gothic" pitchFamily="1" charset="0"/>
                <a:ea typeface="Adobe Fangsong Std R" pitchFamily="18" charset="-128"/>
                <a:cs typeface="Times" pitchFamily="1" charset="0"/>
                <a:sym typeface="Times" pitchFamily="1" charset="0"/>
              </a:rPr>
              <a:t>Р.Х.</a:t>
            </a:r>
            <a:endParaRPr lang="en-US" sz="5300" b="1" i="1" dirty="0">
              <a:solidFill>
                <a:schemeClr val="tx1"/>
              </a:solidFill>
              <a:latin typeface="Century Gothic" pitchFamily="1" charset="0"/>
              <a:ea typeface="Adobe Fangsong Std R" pitchFamily="18" charset="-128"/>
              <a:cs typeface="Times" pitchFamily="1" charset="0"/>
              <a:sym typeface="Times"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5300" b="1" i="1" dirty="0">
              <a:solidFill>
                <a:schemeClr val="tx1"/>
              </a:solidFill>
              <a:latin typeface="Century Gothic" pitchFamily="1" charset="0"/>
              <a:ea typeface="Adobe Fangsong Std R" pitchFamily="18" charset="-128"/>
              <a:cs typeface="Times" pitchFamily="1" charset="0"/>
              <a:sym typeface="Times" pitchFamily="1"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6387" name="Rectangle 2"/>
          <p:cNvSpPr>
            <a:spLocks/>
          </p:cNvSpPr>
          <p:nvPr/>
        </p:nvSpPr>
        <p:spPr bwMode="auto">
          <a:xfrm>
            <a:off x="3683000" y="2324100"/>
            <a:ext cx="6121400" cy="4140200"/>
          </a:xfrm>
          <a:prstGeom prst="rect">
            <a:avLst/>
          </a:prstGeom>
          <a:noFill/>
          <a:ln w="12700">
            <a:noFill/>
            <a:miter lim="800000"/>
            <a:headEnd/>
            <a:tailEnd/>
          </a:ln>
        </p:spPr>
        <p:txBody>
          <a:bodyPr lIns="0" tIns="0" rIns="457200" bIns="0" anchor="ctr"/>
          <a:lstStyle/>
          <a:p>
            <a:pPr algn="l">
              <a:tabLst>
                <a:tab pos="355600" algn="l"/>
                <a:tab pos="595313" algn="l"/>
                <a:tab pos="711200" algn="l"/>
                <a:tab pos="1066800" algn="l"/>
                <a:tab pos="1422400" algn="l"/>
                <a:tab pos="1778000" algn="l"/>
                <a:tab pos="2133600" algn="l"/>
                <a:tab pos="2489200" algn="l"/>
                <a:tab pos="2743200" algn="ctr"/>
                <a:tab pos="2844800" algn="l"/>
                <a:tab pos="2971800" algn="ctr"/>
                <a:tab pos="3200400" algn="l"/>
                <a:tab pos="3556000" algn="l"/>
                <a:tab pos="3911600" algn="l"/>
                <a:tab pos="4267200" algn="l"/>
                <a:tab pos="5486400" algn="r"/>
                <a:tab pos="6491288" algn="r"/>
              </a:tabLst>
            </a:pPr>
            <a:r>
              <a:rPr lang="ru-RU" sz="5300" b="1" i="1" dirty="0">
                <a:solidFill>
                  <a:schemeClr val="tx1"/>
                </a:solidFill>
                <a:latin typeface="Century Gothic" pitchFamily="34" charset="0"/>
                <a:cs typeface="Times" pitchFamily="1" charset="0"/>
                <a:sym typeface="Times" pitchFamily="1" charset="0"/>
              </a:rPr>
              <a:t>СЕМЬ </a:t>
            </a:r>
            <a:br>
              <a:rPr lang="ru-RU" sz="5300" b="1" i="1" dirty="0">
                <a:solidFill>
                  <a:schemeClr val="tx1"/>
                </a:solidFill>
                <a:latin typeface="Century Gothic" pitchFamily="34" charset="0"/>
                <a:cs typeface="Times" pitchFamily="1" charset="0"/>
                <a:sym typeface="Times" pitchFamily="1" charset="0"/>
              </a:rPr>
            </a:br>
            <a:r>
              <a:rPr lang="ru-RU" sz="5300" b="1" i="1" dirty="0">
                <a:solidFill>
                  <a:schemeClr val="tx1"/>
                </a:solidFill>
                <a:latin typeface="Century Gothic" pitchFamily="34" charset="0"/>
                <a:cs typeface="Times" pitchFamily="1" charset="0"/>
                <a:sym typeface="Times" pitchFamily="1" charset="0"/>
              </a:rPr>
              <a:t>ВЕЛИКИХ РЕЛИГИОЗНЫХ ДВИЖЕНИЙ</a:t>
            </a:r>
            <a:endParaRPr lang="en-US" sz="5300" b="1" i="1" dirty="0">
              <a:solidFill>
                <a:schemeClr val="tx1"/>
              </a:solidFill>
              <a:latin typeface="Century Gothic" pitchFamily="34" charset="0"/>
              <a:cs typeface="Times" pitchFamily="1" charset="0"/>
              <a:sym typeface="Times" pitchFamily="1"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5059" name="Rectangle 2"/>
          <p:cNvSpPr>
            <a:spLocks/>
          </p:cNvSpPr>
          <p:nvPr/>
        </p:nvSpPr>
        <p:spPr bwMode="auto">
          <a:xfrm>
            <a:off x="3378200" y="2984500"/>
            <a:ext cx="6578600" cy="25019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сказал Господь: Я увидел страдание</a:t>
            </a:r>
            <a:endParaRPr lang="en-US" sz="4600" b="1" dirty="0">
              <a:solidFill>
                <a:schemeClr val="tx1"/>
              </a:solidFill>
              <a:latin typeface="Century Gothic" pitchFamily="1" charset="0"/>
              <a:sym typeface="Century Gothic" pitchFamily="1" charset="0"/>
            </a:endParaRPr>
          </a:p>
        </p:txBody>
      </p:sp>
      <p:sp>
        <p:nvSpPr>
          <p:cNvPr id="45060" name="Rectangle 3"/>
          <p:cNvSpPr>
            <a:spLocks/>
          </p:cNvSpPr>
          <p:nvPr/>
        </p:nvSpPr>
        <p:spPr bwMode="auto">
          <a:xfrm>
            <a:off x="838200" y="4724400"/>
            <a:ext cx="9321800" cy="25019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народа Моего в Египте и услышал вопль его от приставников его; Я знаю скорби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
        <p:nvSpPr>
          <p:cNvPr id="45061" name="Rectangle 4"/>
          <p:cNvSpPr>
            <a:spLocks/>
          </p:cNvSpPr>
          <p:nvPr/>
        </p:nvSpPr>
        <p:spPr bwMode="auto">
          <a:xfrm>
            <a:off x="3441700" y="825500"/>
            <a:ext cx="3771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3:7, 8</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6083" name="Rectangle 2"/>
          <p:cNvSpPr>
            <a:spLocks/>
          </p:cNvSpPr>
          <p:nvPr/>
        </p:nvSpPr>
        <p:spPr bwMode="auto">
          <a:xfrm>
            <a:off x="1651000" y="2667000"/>
            <a:ext cx="7721600" cy="19304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4600" b="1">
              <a:solidFill>
                <a:schemeClr val="tx1"/>
              </a:solidFill>
              <a:latin typeface="Century Gothic" pitchFamily="1" charset="0"/>
              <a:sym typeface="Century Gothic" pitchFamily="1" charset="0"/>
            </a:endParaRPr>
          </a:p>
        </p:txBody>
      </p:sp>
      <p:sp>
        <p:nvSpPr>
          <p:cNvPr id="46084" name="Rectangle 3"/>
          <p:cNvSpPr>
            <a:spLocks/>
          </p:cNvSpPr>
          <p:nvPr/>
        </p:nvSpPr>
        <p:spPr bwMode="auto">
          <a:xfrm>
            <a:off x="1193800" y="3505200"/>
            <a:ext cx="8382000" cy="30734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иду избавить его от руки Египтян и вывести его из земли сей в землю хорошую и пространную, где течет молоко и </a:t>
            </a:r>
            <a:r>
              <a:rPr lang="ru-RU" sz="4600" b="1" dirty="0" smtClean="0">
                <a:solidFill>
                  <a:schemeClr val="tx1"/>
                </a:solidFill>
                <a:latin typeface="Century Gothic" pitchFamily="1" charset="0"/>
                <a:sym typeface="Century Gothic" pitchFamily="1" charset="0"/>
              </a:rPr>
              <a:t>мед.</a:t>
            </a:r>
            <a:endParaRPr lang="en-US" sz="4600" b="1" dirty="0">
              <a:solidFill>
                <a:schemeClr val="tx1"/>
              </a:solidFill>
              <a:latin typeface="Century Gothic" pitchFamily="1" charset="0"/>
              <a:sym typeface="Century Gothic" pitchFamily="1" charset="0"/>
            </a:endParaRPr>
          </a:p>
        </p:txBody>
      </p:sp>
      <p:sp>
        <p:nvSpPr>
          <p:cNvPr id="46085" name="Rectangle 4"/>
          <p:cNvSpPr>
            <a:spLocks/>
          </p:cNvSpPr>
          <p:nvPr/>
        </p:nvSpPr>
        <p:spPr bwMode="auto">
          <a:xfrm>
            <a:off x="3441700" y="825500"/>
            <a:ext cx="4305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3:7, 8</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7107" name="Rectangle 2"/>
          <p:cNvSpPr>
            <a:spLocks/>
          </p:cNvSpPr>
          <p:nvPr/>
        </p:nvSpPr>
        <p:spPr bwMode="auto">
          <a:xfrm>
            <a:off x="3302000" y="825500"/>
            <a:ext cx="3835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19:5</a:t>
            </a:r>
          </a:p>
        </p:txBody>
      </p:sp>
      <p:sp>
        <p:nvSpPr>
          <p:cNvPr id="47108" name="Rectangle 3"/>
          <p:cNvSpPr>
            <a:spLocks/>
          </p:cNvSpPr>
          <p:nvPr/>
        </p:nvSpPr>
        <p:spPr bwMode="auto">
          <a:xfrm>
            <a:off x="3302000" y="2641600"/>
            <a:ext cx="6477000" cy="398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Итак</a:t>
            </a:r>
            <a:r>
              <a:rPr lang="ru-RU" sz="4600" b="1" dirty="0">
                <a:solidFill>
                  <a:schemeClr val="tx1"/>
                </a:solidFill>
                <a:latin typeface="Century Gothic" pitchFamily="1" charset="0"/>
                <a:sym typeface="Century Gothic" pitchFamily="1" charset="0"/>
              </a:rPr>
              <a:t>, если вы будете слушаться гласа Моего и соблюдать завет Мой, то будете Моим уделом из всех </a:t>
            </a:r>
            <a:r>
              <a:rPr lang="ru-RU" sz="4600" b="1" dirty="0" smtClean="0">
                <a:solidFill>
                  <a:schemeClr val="tx1"/>
                </a:solidFill>
                <a:latin typeface="Century Gothic" pitchFamily="1" charset="0"/>
                <a:sym typeface="Century Gothic" pitchFamily="1" charset="0"/>
              </a:rPr>
              <a:t>народов.</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2227" name="Rectangle 2"/>
          <p:cNvSpPr>
            <a:spLocks/>
          </p:cNvSpPr>
          <p:nvPr/>
        </p:nvSpPr>
        <p:spPr bwMode="auto">
          <a:xfrm>
            <a:off x="812800" y="2057400"/>
            <a:ext cx="7620000" cy="29337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5300" b="1" i="1" dirty="0">
                <a:solidFill>
                  <a:schemeClr val="tx1"/>
                </a:solidFill>
                <a:latin typeface="Century Gothic" pitchFamily="1" charset="0"/>
                <a:cs typeface="Times" pitchFamily="1" charset="0"/>
                <a:sym typeface="Times" pitchFamily="1" charset="0"/>
              </a:rPr>
              <a:t>ЦЕРКОВЬ ИИСУСА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5300" b="1" i="1" dirty="0">
                <a:solidFill>
                  <a:schemeClr val="tx1"/>
                </a:solidFill>
                <a:latin typeface="Century Gothic" pitchFamily="1" charset="0"/>
                <a:cs typeface="Times" pitchFamily="1" charset="0"/>
                <a:sym typeface="Times" pitchFamily="1" charset="0"/>
              </a:rPr>
              <a:t>И АПОСТОЛОВ</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5300" b="1" i="1" dirty="0">
              <a:solidFill>
                <a:schemeClr val="tx1"/>
              </a:solidFill>
              <a:latin typeface="Century Gothic" pitchFamily="1" charset="0"/>
              <a:cs typeface="Times" pitchFamily="1" charset="0"/>
              <a:sym typeface="Times"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5300" b="1" i="1" dirty="0">
              <a:solidFill>
                <a:schemeClr val="tx1"/>
              </a:solidFill>
              <a:latin typeface="Century Gothic" pitchFamily="1" charset="0"/>
              <a:cs typeface="Times" pitchFamily="1" charset="0"/>
              <a:sym typeface="Times"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5300" b="1" i="1" dirty="0">
              <a:solidFill>
                <a:schemeClr val="tx1"/>
              </a:solidFill>
              <a:latin typeface="Century Gothic" pitchFamily="1" charset="0"/>
              <a:cs typeface="Times" pitchFamily="1" charset="0"/>
              <a:sym typeface="Times"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5300" b="1" i="1" dirty="0">
              <a:solidFill>
                <a:schemeClr val="tx1"/>
              </a:solidFill>
              <a:latin typeface="Century Gothic" pitchFamily="1" charset="0"/>
              <a:cs typeface="Times" pitchFamily="1" charset="0"/>
              <a:sym typeface="Times"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5300" b="1" i="1" dirty="0">
                <a:solidFill>
                  <a:schemeClr val="tx1"/>
                </a:solidFill>
                <a:latin typeface="Century Gothic" pitchFamily="1" charset="0"/>
                <a:cs typeface="Times" pitchFamily="1" charset="0"/>
                <a:sym typeface="Times" pitchFamily="1" charset="0"/>
              </a:rPr>
              <a:t>                 </a:t>
            </a:r>
            <a:r>
              <a:rPr lang="en-US" sz="5300" b="1" i="1" dirty="0">
                <a:solidFill>
                  <a:schemeClr val="tx1"/>
                </a:solidFill>
                <a:latin typeface="Century Gothic" pitchFamily="1" charset="0"/>
                <a:cs typeface="Times" pitchFamily="1" charset="0"/>
                <a:sym typeface="Times" pitchFamily="1" charset="0"/>
              </a:rPr>
              <a:t>31 </a:t>
            </a:r>
            <a:r>
              <a:rPr lang="ru-RU" sz="5300" b="1" i="1" dirty="0">
                <a:solidFill>
                  <a:schemeClr val="tx1"/>
                </a:solidFill>
                <a:latin typeface="Century Gothic" pitchFamily="1" charset="0"/>
                <a:cs typeface="Times" pitchFamily="1" charset="0"/>
                <a:sym typeface="Times" pitchFamily="1" charset="0"/>
              </a:rPr>
              <a:t>г</a:t>
            </a:r>
            <a:r>
              <a:rPr lang="en-US" sz="5300" b="1" i="1" dirty="0">
                <a:solidFill>
                  <a:schemeClr val="tx1"/>
                </a:solidFill>
                <a:latin typeface="Century Gothic" pitchFamily="1" charset="0"/>
                <a:cs typeface="Times" pitchFamily="1" charset="0"/>
                <a:sym typeface="Times" pitchFamily="1" charset="0"/>
              </a:rPr>
              <a:t>.</a:t>
            </a:r>
            <a:r>
              <a:rPr lang="ru-RU" sz="5300" b="1" i="1" dirty="0">
                <a:solidFill>
                  <a:schemeClr val="tx1"/>
                </a:solidFill>
                <a:latin typeface="Century Gothic" pitchFamily="1" charset="0"/>
                <a:cs typeface="Times" pitchFamily="1" charset="0"/>
                <a:sym typeface="Times" pitchFamily="1" charset="0"/>
              </a:rPr>
              <a:t> по </a:t>
            </a:r>
            <a:r>
              <a:rPr lang="ru-RU" sz="5300" b="1" i="1" dirty="0" smtClean="0">
                <a:solidFill>
                  <a:schemeClr val="tx1"/>
                </a:solidFill>
                <a:latin typeface="Century Gothic" pitchFamily="1" charset="0"/>
                <a:cs typeface="Times" pitchFamily="1" charset="0"/>
                <a:sym typeface="Times" pitchFamily="1" charset="0"/>
              </a:rPr>
              <a:t>Р.Х.</a:t>
            </a:r>
            <a:endParaRPr lang="en-US" sz="5300" b="1" i="1" dirty="0">
              <a:solidFill>
                <a:schemeClr val="tx1"/>
              </a:solidFill>
              <a:latin typeface="Century Gothic" pitchFamily="1" charset="0"/>
              <a:cs typeface="Times" pitchFamily="1" charset="0"/>
              <a:sym typeface="Times"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5300" b="1" i="1" dirty="0">
              <a:solidFill>
                <a:schemeClr val="tx1"/>
              </a:solidFill>
              <a:latin typeface="Century Gothic" pitchFamily="1" charset="0"/>
              <a:cs typeface="Times" pitchFamily="1" charset="0"/>
              <a:sym typeface="Times" pitchFamily="1"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3251" name="Rectangle 2"/>
          <p:cNvSpPr>
            <a:spLocks/>
          </p:cNvSpPr>
          <p:nvPr/>
        </p:nvSpPr>
        <p:spPr bwMode="auto">
          <a:xfrm>
            <a:off x="4406900" y="825500"/>
            <a:ext cx="4622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4:17-20</a:t>
            </a:r>
          </a:p>
        </p:txBody>
      </p:sp>
      <p:sp>
        <p:nvSpPr>
          <p:cNvPr id="53252" name="Rectangle 3"/>
          <p:cNvSpPr>
            <a:spLocks/>
          </p:cNvSpPr>
          <p:nvPr/>
        </p:nvSpPr>
        <p:spPr bwMode="auto">
          <a:xfrm>
            <a:off x="889000" y="4114800"/>
            <a:ext cx="8991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 </a:t>
            </a:r>
            <a:r>
              <a:rPr lang="ru-RU" sz="4600" b="1" dirty="0">
                <a:solidFill>
                  <a:schemeClr val="tx1"/>
                </a:solidFill>
                <a:latin typeface="Century Gothic" pitchFamily="1" charset="0"/>
                <a:sym typeface="Century Gothic" pitchFamily="1" charset="0"/>
              </a:rPr>
              <a:t>того времени Иисус начал проповедовать и говорить: покайтесь, ибо приблизилось Царство Небесное…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4275" name="Rectangle 2"/>
          <p:cNvSpPr>
            <a:spLocks/>
          </p:cNvSpPr>
          <p:nvPr/>
        </p:nvSpPr>
        <p:spPr bwMode="auto">
          <a:xfrm>
            <a:off x="889000" y="3733800"/>
            <a:ext cx="86995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Идите за Мною, и Я сделаю вас ловцами </a:t>
            </a:r>
            <a:r>
              <a:rPr lang="ru-RU" sz="4600" b="1" dirty="0" err="1">
                <a:solidFill>
                  <a:schemeClr val="tx1"/>
                </a:solidFill>
                <a:latin typeface="Century Gothic" pitchFamily="1" charset="0"/>
                <a:sym typeface="Century Gothic" pitchFamily="1" charset="0"/>
              </a:rPr>
              <a:t>человеков</a:t>
            </a:r>
            <a:r>
              <a:rPr lang="ru-RU" sz="4600" b="1" dirty="0">
                <a:solidFill>
                  <a:schemeClr val="tx1"/>
                </a:solidFill>
                <a:latin typeface="Century Gothic" pitchFamily="1" charset="0"/>
                <a:sym typeface="Century Gothic" pitchFamily="1" charset="0"/>
              </a:rPr>
              <a:t>. И они тотчас, оставив сети, последовали за </a:t>
            </a:r>
            <a:r>
              <a:rPr lang="ru-RU" sz="4600" b="1" dirty="0" smtClean="0">
                <a:solidFill>
                  <a:schemeClr val="tx1"/>
                </a:solidFill>
                <a:latin typeface="Century Gothic" pitchFamily="1" charset="0"/>
                <a:sym typeface="Century Gothic" pitchFamily="1" charset="0"/>
              </a:rPr>
              <a:t>Ним.</a:t>
            </a:r>
            <a:endParaRPr lang="en-US" sz="4600" b="1" dirty="0">
              <a:solidFill>
                <a:schemeClr val="tx1"/>
              </a:solidFill>
              <a:latin typeface="Century Gothic" pitchFamily="1" charset="0"/>
              <a:sym typeface="Century Gothic" pitchFamily="1" charset="0"/>
            </a:endParaRPr>
          </a:p>
        </p:txBody>
      </p:sp>
      <p:sp>
        <p:nvSpPr>
          <p:cNvPr id="54276" name="Rectangle 3"/>
          <p:cNvSpPr>
            <a:spLocks/>
          </p:cNvSpPr>
          <p:nvPr/>
        </p:nvSpPr>
        <p:spPr bwMode="auto">
          <a:xfrm>
            <a:off x="4406900" y="825500"/>
            <a:ext cx="4521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4:17-20</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6323" name="Rectangle 2"/>
          <p:cNvSpPr>
            <a:spLocks/>
          </p:cNvSpPr>
          <p:nvPr/>
        </p:nvSpPr>
        <p:spPr bwMode="auto">
          <a:xfrm>
            <a:off x="4127500" y="825500"/>
            <a:ext cx="5143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1:14, 15</a:t>
            </a:r>
          </a:p>
        </p:txBody>
      </p:sp>
      <p:sp>
        <p:nvSpPr>
          <p:cNvPr id="56324" name="Rectangle 4"/>
          <p:cNvSpPr>
            <a:spLocks/>
          </p:cNvSpPr>
          <p:nvPr/>
        </p:nvSpPr>
        <p:spPr bwMode="auto">
          <a:xfrm>
            <a:off x="889000" y="3987800"/>
            <a:ext cx="9271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После </a:t>
            </a:r>
            <a:r>
              <a:rPr lang="ru-RU" sz="4600" b="1" dirty="0">
                <a:solidFill>
                  <a:schemeClr val="tx1"/>
                </a:solidFill>
                <a:latin typeface="Century Gothic" pitchFamily="1" charset="0"/>
                <a:sym typeface="Century Gothic" pitchFamily="1" charset="0"/>
              </a:rPr>
              <a:t>же того как предан был Иоанн, пришел Иисус в Галилею, проповедуя Евангелие Царствия Божия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a:t>
            </a:r>
            <a:r>
              <a:rPr lang="ru-RU" sz="4600" b="1" dirty="0" smtClean="0">
                <a:solidFill>
                  <a:schemeClr val="tx1"/>
                </a:solidFill>
                <a:latin typeface="Century Gothic" pitchFamily="1" charset="0"/>
                <a:sym typeface="Century Gothic" pitchFamily="1" charset="0"/>
              </a:rPr>
              <a:t>говоря…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7347" name="Rectangle 2"/>
          <p:cNvSpPr>
            <a:spLocks/>
          </p:cNvSpPr>
          <p:nvPr/>
        </p:nvSpPr>
        <p:spPr bwMode="auto">
          <a:xfrm>
            <a:off x="4127500" y="825500"/>
            <a:ext cx="3937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1:14, 15</a:t>
            </a:r>
          </a:p>
        </p:txBody>
      </p:sp>
      <p:sp>
        <p:nvSpPr>
          <p:cNvPr id="57348" name="Rectangle 3"/>
          <p:cNvSpPr>
            <a:spLocks/>
          </p:cNvSpPr>
          <p:nvPr/>
        </p:nvSpPr>
        <p:spPr bwMode="auto">
          <a:xfrm>
            <a:off x="889000" y="3886200"/>
            <a:ext cx="84709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…что </a:t>
            </a:r>
            <a:r>
              <a:rPr lang="ru-RU" sz="4600" b="1" dirty="0">
                <a:solidFill>
                  <a:schemeClr val="tx1"/>
                </a:solidFill>
                <a:latin typeface="Century Gothic" pitchFamily="1" charset="0"/>
                <a:sym typeface="Century Gothic" pitchFamily="1" charset="0"/>
              </a:rPr>
              <a:t>исполнилось время и приблизилось Царствие Божие: покайтесь и веруйте в </a:t>
            </a:r>
            <a:r>
              <a:rPr lang="ru-RU" sz="4600" b="1" dirty="0" smtClean="0">
                <a:solidFill>
                  <a:schemeClr val="tx1"/>
                </a:solidFill>
                <a:latin typeface="Century Gothic" pitchFamily="1" charset="0"/>
                <a:sym typeface="Century Gothic" pitchFamily="1" charset="0"/>
              </a:rPr>
              <a:t>Евангелие.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8371" name="Rectangle 2"/>
          <p:cNvSpPr>
            <a:spLocks/>
          </p:cNvSpPr>
          <p:nvPr/>
        </p:nvSpPr>
        <p:spPr bwMode="auto">
          <a:xfrm>
            <a:off x="4673600" y="990600"/>
            <a:ext cx="43688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9:28, 29</a:t>
            </a:r>
          </a:p>
        </p:txBody>
      </p:sp>
      <p:sp>
        <p:nvSpPr>
          <p:cNvPr id="58372" name="Rectangle 3"/>
          <p:cNvSpPr>
            <a:spLocks/>
          </p:cNvSpPr>
          <p:nvPr/>
        </p:nvSpPr>
        <p:spPr bwMode="auto">
          <a:xfrm>
            <a:off x="4673600" y="2425700"/>
            <a:ext cx="48260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Они </a:t>
            </a:r>
            <a:r>
              <a:rPr lang="ru-RU" sz="4600" b="1" dirty="0">
                <a:solidFill>
                  <a:schemeClr val="tx1"/>
                </a:solidFill>
                <a:latin typeface="Century Gothic" pitchFamily="1" charset="0"/>
                <a:sym typeface="Century Gothic" pitchFamily="1" charset="0"/>
              </a:rPr>
              <a:t>же укорили его и сказали: ты</a:t>
            </a:r>
            <a:endParaRPr lang="en-US" sz="4600" b="1" dirty="0">
              <a:solidFill>
                <a:schemeClr val="tx1"/>
              </a:solidFill>
              <a:latin typeface="Century Gothic" pitchFamily="1" charset="0"/>
              <a:sym typeface="Century Gothic" pitchFamily="1" charset="0"/>
            </a:endParaRPr>
          </a:p>
        </p:txBody>
      </p:sp>
      <p:sp>
        <p:nvSpPr>
          <p:cNvPr id="58373" name="Rectangle 4"/>
          <p:cNvSpPr>
            <a:spLocks/>
          </p:cNvSpPr>
          <p:nvPr/>
        </p:nvSpPr>
        <p:spPr bwMode="auto">
          <a:xfrm>
            <a:off x="885825" y="4038600"/>
            <a:ext cx="90805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ученик Его, а мы Моисеевы ученики. Мы знаем, что с Моисеем говорил Бог; Сего же не знаем, откуда </a:t>
            </a:r>
            <a:r>
              <a:rPr lang="ru-RU" sz="4600" b="1" dirty="0" smtClean="0">
                <a:solidFill>
                  <a:schemeClr val="tx1"/>
                </a:solidFill>
                <a:latin typeface="Century Gothic" pitchFamily="1" charset="0"/>
                <a:sym typeface="Century Gothic" pitchFamily="1" charset="0"/>
              </a:rPr>
              <a:t>Он.</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12700" y="0"/>
            <a:ext cx="10172700" cy="7620000"/>
          </a:xfrm>
          <a:prstGeom prst="rect">
            <a:avLst/>
          </a:prstGeom>
          <a:noFill/>
          <a:ln w="12700">
            <a:noFill/>
            <a:miter lim="80000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3491" name="Rectangle 2"/>
          <p:cNvSpPr>
            <a:spLocks/>
          </p:cNvSpPr>
          <p:nvPr/>
        </p:nvSpPr>
        <p:spPr bwMode="auto">
          <a:xfrm>
            <a:off x="3733800" y="1041400"/>
            <a:ext cx="3657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16:15</a:t>
            </a:r>
          </a:p>
        </p:txBody>
      </p:sp>
      <p:sp>
        <p:nvSpPr>
          <p:cNvPr id="63492" name="Rectangle 3"/>
          <p:cNvSpPr>
            <a:spLocks/>
          </p:cNvSpPr>
          <p:nvPr/>
        </p:nvSpPr>
        <p:spPr bwMode="auto">
          <a:xfrm>
            <a:off x="2603500" y="4419600"/>
            <a:ext cx="74295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сказал им: идите по всему миру и проповедуйте Евангелие всей </a:t>
            </a:r>
            <a:r>
              <a:rPr lang="ru-RU" sz="4600" b="1" dirty="0" smtClean="0">
                <a:solidFill>
                  <a:schemeClr val="tx1"/>
                </a:solidFill>
                <a:latin typeface="Century Gothic" pitchFamily="1" charset="0"/>
                <a:sym typeface="Century Gothic" pitchFamily="1" charset="0"/>
              </a:rPr>
              <a:t>твари.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5" name="Rectangle 2"/>
          <p:cNvSpPr>
            <a:spLocks/>
          </p:cNvSpPr>
          <p:nvPr/>
        </p:nvSpPr>
        <p:spPr bwMode="auto">
          <a:xfrm>
            <a:off x="1574800" y="2984500"/>
            <a:ext cx="8140700" cy="46355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я знаю, что, по </a:t>
            </a:r>
            <a:r>
              <a:rPr lang="ru-RU" sz="4600" b="1" dirty="0" err="1">
                <a:solidFill>
                  <a:schemeClr val="tx1"/>
                </a:solidFill>
                <a:latin typeface="Century Gothic" pitchFamily="1" charset="0"/>
                <a:sym typeface="Century Gothic" pitchFamily="1" charset="0"/>
              </a:rPr>
              <a:t>отшествии</a:t>
            </a:r>
            <a:r>
              <a:rPr lang="ru-RU" sz="4600" b="1" dirty="0">
                <a:solidFill>
                  <a:schemeClr val="tx1"/>
                </a:solidFill>
                <a:latin typeface="Century Gothic" pitchFamily="1" charset="0"/>
                <a:sym typeface="Century Gothic" pitchFamily="1" charset="0"/>
              </a:rPr>
              <a:t> моем, войдут к вам лютые волки, не щадящие стада;</a:t>
            </a:r>
            <a:endParaRPr lang="en-US" sz="4600" b="1" dirty="0">
              <a:solidFill>
                <a:schemeClr val="tx1"/>
              </a:solidFill>
              <a:latin typeface="Century Gothic" pitchFamily="1" charset="0"/>
              <a:sym typeface="Century Gothic" pitchFamily="1" charset="0"/>
            </a:endParaRPr>
          </a:p>
          <a:p>
            <a:pPr>
              <a:lnSpc>
                <a:spcPct val="90000"/>
              </a:lnSpc>
            </a:pPr>
            <a:endParaRPr lang="en-US" sz="4600" b="1" dirty="0">
              <a:solidFill>
                <a:schemeClr val="tx1"/>
              </a:solidFill>
              <a:latin typeface="Century Gothic" pitchFamily="1" charset="0"/>
              <a:sym typeface="Century Gothic" pitchFamily="1" charset="0"/>
            </a:endParaRPr>
          </a:p>
        </p:txBody>
      </p:sp>
      <p:sp>
        <p:nvSpPr>
          <p:cNvPr id="64516" name="Rectangle 3"/>
          <p:cNvSpPr>
            <a:spLocks/>
          </p:cNvSpPr>
          <p:nvPr/>
        </p:nvSpPr>
        <p:spPr bwMode="auto">
          <a:xfrm>
            <a:off x="4546600" y="1028700"/>
            <a:ext cx="4343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20:29, 3</a:t>
            </a:r>
            <a:r>
              <a:rPr lang="ru-RU" sz="3600" b="1">
                <a:solidFill>
                  <a:schemeClr val="tx1"/>
                </a:solidFill>
                <a:latin typeface="Century Gothic" pitchFamily="1" charset="0"/>
                <a:sym typeface="Century Gothic" pitchFamily="1" charset="0"/>
              </a:rPr>
              <a:t>0</a:t>
            </a:r>
            <a:endParaRPr lang="en-US" sz="3600" b="1">
              <a:solidFill>
                <a:schemeClr val="tx1"/>
              </a:solidFill>
              <a:latin typeface="Century Gothic" pitchFamily="1" charset="0"/>
              <a:sym typeface="Century Gothic" pitchFamily="1"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5539" name="Rectangle 2"/>
          <p:cNvSpPr>
            <a:spLocks/>
          </p:cNvSpPr>
          <p:nvPr/>
        </p:nvSpPr>
        <p:spPr bwMode="auto">
          <a:xfrm>
            <a:off x="889000" y="4673600"/>
            <a:ext cx="9118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будут говорить превратно, дабы увлечь учеников за </a:t>
            </a:r>
            <a:r>
              <a:rPr lang="ru-RU" sz="4600" b="1" dirty="0" smtClean="0">
                <a:solidFill>
                  <a:schemeClr val="tx1"/>
                </a:solidFill>
                <a:latin typeface="Century Gothic" pitchFamily="1" charset="0"/>
                <a:sym typeface="Century Gothic" pitchFamily="1" charset="0"/>
              </a:rPr>
              <a:t>собою.</a:t>
            </a:r>
            <a:endParaRPr lang="en-US" sz="4600" b="1" dirty="0">
              <a:solidFill>
                <a:schemeClr val="tx1"/>
              </a:solidFill>
              <a:latin typeface="Century Gothic" pitchFamily="1" charset="0"/>
              <a:sym typeface="Century Gothic" pitchFamily="1" charset="0"/>
            </a:endParaRPr>
          </a:p>
        </p:txBody>
      </p:sp>
      <p:sp>
        <p:nvSpPr>
          <p:cNvPr id="65540" name="Rectangle 3"/>
          <p:cNvSpPr>
            <a:spLocks/>
          </p:cNvSpPr>
          <p:nvPr/>
        </p:nvSpPr>
        <p:spPr bwMode="auto">
          <a:xfrm>
            <a:off x="4546600" y="1028700"/>
            <a:ext cx="4419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20:29, 3</a:t>
            </a:r>
            <a:r>
              <a:rPr lang="ru-RU" sz="3600" b="1">
                <a:solidFill>
                  <a:schemeClr val="tx1"/>
                </a:solidFill>
                <a:latin typeface="Century Gothic" pitchFamily="1" charset="0"/>
                <a:sym typeface="Century Gothic" pitchFamily="1" charset="0"/>
              </a:rPr>
              <a:t>0</a:t>
            </a:r>
            <a:endParaRPr lang="en-US" sz="3600" b="1">
              <a:solidFill>
                <a:schemeClr val="tx1"/>
              </a:solidFill>
              <a:latin typeface="Century Gothic" pitchFamily="1" charset="0"/>
              <a:sym typeface="Century Gothic" pitchFamily="1" charset="0"/>
            </a:endParaRPr>
          </a:p>
        </p:txBody>
      </p:sp>
      <p:sp>
        <p:nvSpPr>
          <p:cNvPr id="65541" name="Rectangle 4"/>
          <p:cNvSpPr>
            <a:spLocks/>
          </p:cNvSpPr>
          <p:nvPr/>
        </p:nvSpPr>
        <p:spPr bwMode="auto">
          <a:xfrm>
            <a:off x="4559300" y="3111500"/>
            <a:ext cx="56007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из вас самих восстанут люди, которые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6563" name="Rectangle 2"/>
          <p:cNvSpPr>
            <a:spLocks/>
          </p:cNvSpPr>
          <p:nvPr/>
        </p:nvSpPr>
        <p:spPr bwMode="auto">
          <a:xfrm>
            <a:off x="1409700" y="3403600"/>
            <a:ext cx="86233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Посему </a:t>
            </a:r>
            <a:r>
              <a:rPr lang="ru-RU" sz="4600" b="1" dirty="0">
                <a:solidFill>
                  <a:schemeClr val="tx1"/>
                </a:solidFill>
                <a:latin typeface="Century Gothic" pitchFamily="1" charset="0"/>
                <a:sym typeface="Century Gothic" pitchFamily="1" charset="0"/>
              </a:rPr>
              <a:t>бодрствуйте, памятуя, что я три года день и ночь непрестанно со слезами учил каждого из </a:t>
            </a:r>
            <a:r>
              <a:rPr lang="ru-RU" sz="4600" b="1" dirty="0" smtClean="0">
                <a:solidFill>
                  <a:schemeClr val="tx1"/>
                </a:solidFill>
                <a:latin typeface="Century Gothic" pitchFamily="1" charset="0"/>
                <a:sym typeface="Century Gothic" pitchFamily="1" charset="0"/>
              </a:rPr>
              <a:t>вас.</a:t>
            </a:r>
            <a:endParaRPr lang="en-US" sz="4600" b="1" dirty="0">
              <a:solidFill>
                <a:schemeClr val="tx1"/>
              </a:solidFill>
              <a:latin typeface="Century Gothic" pitchFamily="1" charset="0"/>
              <a:sym typeface="Century Gothic" pitchFamily="1" charset="0"/>
            </a:endParaRPr>
          </a:p>
        </p:txBody>
      </p:sp>
      <p:sp>
        <p:nvSpPr>
          <p:cNvPr id="66564" name="Rectangle 3"/>
          <p:cNvSpPr>
            <a:spLocks/>
          </p:cNvSpPr>
          <p:nvPr/>
        </p:nvSpPr>
        <p:spPr bwMode="auto">
          <a:xfrm>
            <a:off x="4546600" y="1028700"/>
            <a:ext cx="42672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20:31</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0659" name="Rectangle 2"/>
          <p:cNvSpPr>
            <a:spLocks/>
          </p:cNvSpPr>
          <p:nvPr/>
        </p:nvSpPr>
        <p:spPr bwMode="auto">
          <a:xfrm>
            <a:off x="2921000" y="762000"/>
            <a:ext cx="6426200" cy="1016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Энциклопедия </a:t>
            </a:r>
            <a:r>
              <a:rPr lang="ru-RU" b="1" dirty="0" err="1" smtClean="0">
                <a:solidFill>
                  <a:schemeClr val="tx1"/>
                </a:solidFill>
                <a:latin typeface="Century Gothic" pitchFamily="1" charset="0"/>
                <a:sym typeface="Century Gothic" pitchFamily="1" charset="0"/>
              </a:rPr>
              <a:t>Британика</a:t>
            </a:r>
            <a:endParaRPr lang="ru-RU" b="1" dirty="0" smtClean="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smtClean="0">
                <a:solidFill>
                  <a:schemeClr val="tx1"/>
                </a:solidFill>
                <a:latin typeface="Century Gothic" pitchFamily="1" charset="0"/>
                <a:sym typeface="Century Gothic" pitchFamily="1" charset="0"/>
              </a:rPr>
              <a:t>Статья</a:t>
            </a:r>
            <a:r>
              <a:rPr lang="en-US" sz="2400" b="1" dirty="0" smtClean="0">
                <a:solidFill>
                  <a:schemeClr val="tx1"/>
                </a:solidFill>
                <a:latin typeface="Century Gothic" pitchFamily="1" charset="0"/>
                <a:sym typeface="Century Gothic" pitchFamily="1" charset="0"/>
              </a:rPr>
              <a:t> </a:t>
            </a:r>
            <a:r>
              <a:rPr lang="ru-RU" sz="2400" b="1" dirty="0" smtClean="0">
                <a:solidFill>
                  <a:schemeClr val="tx1"/>
                </a:solidFill>
                <a:latin typeface="Century Gothic" pitchFamily="1" charset="0"/>
                <a:sym typeface="Century Gothic" pitchFamily="1" charset="0"/>
              </a:rPr>
              <a:t>„Константин</a:t>
            </a:r>
            <a:r>
              <a:rPr lang="en-US" sz="2400" b="1" dirty="0" smtClean="0">
                <a:solidFill>
                  <a:schemeClr val="tx1"/>
                </a:solidFill>
                <a:latin typeface="Century Gothic" pitchFamily="1" charset="0"/>
                <a:sym typeface="Century Gothic" pitchFamily="1" charset="0"/>
              </a:rPr>
              <a:t>”</a:t>
            </a:r>
            <a:endParaRPr lang="en-US" sz="2400" b="1" dirty="0">
              <a:solidFill>
                <a:schemeClr val="tx1"/>
              </a:solidFill>
              <a:latin typeface="Century Gothic" pitchFamily="1" charset="0"/>
              <a:sym typeface="Century Gothic" pitchFamily="1" charset="0"/>
            </a:endParaRPr>
          </a:p>
        </p:txBody>
      </p:sp>
      <p:sp>
        <p:nvSpPr>
          <p:cNvPr id="70660" name="Rectangle 3"/>
          <p:cNvSpPr>
            <a:spLocks/>
          </p:cNvSpPr>
          <p:nvPr/>
        </p:nvSpPr>
        <p:spPr bwMode="auto">
          <a:xfrm>
            <a:off x="1117600" y="3810000"/>
            <a:ext cx="9499600" cy="2921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Язычество </a:t>
            </a:r>
            <a:r>
              <a:rPr lang="ru-RU" sz="4600" b="1" dirty="0">
                <a:solidFill>
                  <a:schemeClr val="tx1"/>
                </a:solidFill>
                <a:latin typeface="Century Gothic" pitchFamily="1" charset="0"/>
                <a:sym typeface="Century Gothic" pitchFamily="1" charset="0"/>
              </a:rPr>
              <a:t>все еще было основной его верой</a:t>
            </a: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 </a:t>
            </a:r>
            <a:r>
              <a:rPr lang="ru-RU" sz="4800" b="1" dirty="0">
                <a:solidFill>
                  <a:schemeClr val="tx1"/>
                </a:solidFill>
                <a:latin typeface="Century Gothic" pitchFamily="1" charset="0"/>
                <a:sym typeface="Century Gothic" pitchFamily="1" charset="0"/>
              </a:rPr>
              <a:t>В лучшем случае он оставался только на половину </a:t>
            </a:r>
            <a:r>
              <a:rPr lang="ru-RU" sz="4800" b="1" dirty="0" smtClean="0">
                <a:solidFill>
                  <a:schemeClr val="tx1"/>
                </a:solidFill>
                <a:latin typeface="Century Gothic" pitchFamily="1" charset="0"/>
                <a:sym typeface="Century Gothic" pitchFamily="1" charset="0"/>
              </a:rPr>
              <a:t>язычником…</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7826" name="Rectangle 2"/>
          <p:cNvSpPr>
            <a:spLocks/>
          </p:cNvSpPr>
          <p:nvPr/>
        </p:nvSpPr>
        <p:spPr bwMode="auto">
          <a:xfrm>
            <a:off x="508000" y="4038600"/>
            <a:ext cx="9982200" cy="28257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dirty="0" smtClean="0">
                <a:solidFill>
                  <a:schemeClr val="tx1"/>
                </a:solidFill>
                <a:latin typeface="Century Gothic" pitchFamily="1" charset="0"/>
                <a:sym typeface="Century Gothic" pitchFamily="1" charset="0"/>
              </a:rPr>
              <a:t>…а </a:t>
            </a:r>
            <a:r>
              <a:rPr lang="ru-RU" sz="4600" b="1" dirty="0">
                <a:solidFill>
                  <a:schemeClr val="tx1"/>
                </a:solidFill>
                <a:latin typeface="Century Gothic" pitchFamily="1" charset="0"/>
                <a:sym typeface="Century Gothic" pitchFamily="1" charset="0"/>
              </a:rPr>
              <a:t>на половину христианином, который стремился совместить поклонение Христу с поклонением </a:t>
            </a:r>
            <a:r>
              <a:rPr lang="ru-RU" sz="4600" b="1" dirty="0" smtClean="0">
                <a:solidFill>
                  <a:schemeClr val="tx1"/>
                </a:solidFill>
                <a:latin typeface="Century Gothic" pitchFamily="1" charset="0"/>
                <a:sym typeface="Century Gothic" pitchFamily="1" charset="0"/>
              </a:rPr>
              <a:t>Аполлону…</a:t>
            </a:r>
            <a:endParaRPr lang="en-US" sz="4600" b="1" dirty="0">
              <a:solidFill>
                <a:schemeClr val="tx1"/>
              </a:solidFill>
              <a:latin typeface="Century Gothic" pitchFamily="1" charset="0"/>
              <a:sym typeface="Century Gothic" pitchFamily="1" charset="0"/>
            </a:endParaRPr>
          </a:p>
        </p:txBody>
      </p:sp>
      <p:sp>
        <p:nvSpPr>
          <p:cNvPr id="71684" name="Rectangle 3"/>
          <p:cNvSpPr>
            <a:spLocks/>
          </p:cNvSpPr>
          <p:nvPr/>
        </p:nvSpPr>
        <p:spPr bwMode="auto">
          <a:xfrm>
            <a:off x="2946400" y="762000"/>
            <a:ext cx="6553200" cy="1016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Энциклопедия </a:t>
            </a:r>
            <a:r>
              <a:rPr lang="ru-RU" sz="3600" b="1" dirty="0" err="1" smtClean="0">
                <a:solidFill>
                  <a:schemeClr val="tx1"/>
                </a:solidFill>
                <a:latin typeface="Century Gothic" pitchFamily="1" charset="0"/>
                <a:sym typeface="Century Gothic" pitchFamily="1" charset="0"/>
              </a:rPr>
              <a:t>Британика</a:t>
            </a:r>
            <a:endParaRPr lang="ru-RU" sz="3600" b="1" dirty="0" smtClean="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800" b="1" dirty="0" smtClean="0">
                <a:solidFill>
                  <a:schemeClr val="tx1"/>
                </a:solidFill>
                <a:latin typeface="Century Gothic" pitchFamily="1" charset="0"/>
                <a:sym typeface="Century Gothic" pitchFamily="1" charset="0"/>
              </a:rPr>
              <a:t>Статья</a:t>
            </a:r>
            <a:r>
              <a:rPr lang="en-US" sz="2800" b="1" dirty="0" smtClean="0">
                <a:solidFill>
                  <a:schemeClr val="tx1"/>
                </a:solidFill>
                <a:latin typeface="Century Gothic" pitchFamily="1" charset="0"/>
                <a:sym typeface="Century Gothic" pitchFamily="1" charset="0"/>
              </a:rPr>
              <a:t> </a:t>
            </a:r>
            <a:r>
              <a:rPr lang="ru-RU" sz="2800" b="1" dirty="0" smtClean="0">
                <a:solidFill>
                  <a:schemeClr val="tx1"/>
                </a:solidFill>
                <a:latin typeface="Century Gothic" pitchFamily="1" charset="0"/>
                <a:sym typeface="Century Gothic" pitchFamily="1" charset="0"/>
              </a:rPr>
              <a:t>„Константин</a:t>
            </a:r>
            <a:r>
              <a:rPr lang="en-US" sz="2800" b="1" dirty="0" smtClean="0">
                <a:solidFill>
                  <a:schemeClr val="tx1"/>
                </a:solidFill>
                <a:latin typeface="Century Gothic" pitchFamily="1" charset="0"/>
                <a:sym typeface="Century Gothic" pitchFamily="1" charset="0"/>
              </a:rPr>
              <a:t>”</a:t>
            </a:r>
            <a:endParaRPr lang="en-US" sz="28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2707" name="Rectangle 2"/>
          <p:cNvSpPr>
            <a:spLocks/>
          </p:cNvSpPr>
          <p:nvPr/>
        </p:nvSpPr>
        <p:spPr bwMode="auto">
          <a:xfrm>
            <a:off x="1422400" y="3581400"/>
            <a:ext cx="7785100" cy="2921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…вычеканив </a:t>
            </a:r>
            <a:r>
              <a:rPr lang="ru-RU" sz="4600" b="1" dirty="0">
                <a:solidFill>
                  <a:schemeClr val="tx1"/>
                </a:solidFill>
                <a:latin typeface="Century Gothic" pitchFamily="1" charset="0"/>
                <a:sym typeface="Century Gothic" pitchFamily="1" charset="0"/>
              </a:rPr>
              <a:t>имя одного и изображение другого на своих </a:t>
            </a:r>
            <a:r>
              <a:rPr lang="ru-RU" sz="4600" b="1" dirty="0" smtClean="0">
                <a:solidFill>
                  <a:schemeClr val="tx1"/>
                </a:solidFill>
                <a:latin typeface="Century Gothic" pitchFamily="1" charset="0"/>
                <a:sym typeface="Century Gothic" pitchFamily="1" charset="0"/>
              </a:rPr>
              <a:t>монетах.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9459" name="Rectangle 2"/>
          <p:cNvSpPr>
            <a:spLocks/>
          </p:cNvSpPr>
          <p:nvPr/>
        </p:nvSpPr>
        <p:spPr bwMode="auto">
          <a:xfrm>
            <a:off x="2565400" y="2933700"/>
            <a:ext cx="7353300" cy="46863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вражду положу между тобою и между женою, и между семенем твоим и между семенем </a:t>
            </a:r>
            <a:r>
              <a:rPr lang="ru-RU" sz="4600" b="1" dirty="0" smtClean="0">
                <a:solidFill>
                  <a:schemeClr val="tx1"/>
                </a:solidFill>
                <a:latin typeface="Century Gothic" pitchFamily="1" charset="0"/>
                <a:sym typeface="Century Gothic" pitchFamily="1" charset="0"/>
              </a:rPr>
              <a:t>ее…</a:t>
            </a:r>
            <a:endParaRPr lang="en-US" sz="46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1" charset="0"/>
              <a:sym typeface="Century Gothic" pitchFamily="1" charset="0"/>
            </a:endParaRPr>
          </a:p>
        </p:txBody>
      </p:sp>
      <p:sp>
        <p:nvSpPr>
          <p:cNvPr id="19460" name="Rectangle 3"/>
          <p:cNvSpPr>
            <a:spLocks/>
          </p:cNvSpPr>
          <p:nvPr/>
        </p:nvSpPr>
        <p:spPr bwMode="auto">
          <a:xfrm>
            <a:off x="2616200" y="685800"/>
            <a:ext cx="3594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3:15</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4755" name="Rectangle 2"/>
          <p:cNvSpPr>
            <a:spLocks/>
          </p:cNvSpPr>
          <p:nvPr/>
        </p:nvSpPr>
        <p:spPr bwMode="auto">
          <a:xfrm>
            <a:off x="2806700" y="2286000"/>
            <a:ext cx="7531100" cy="13589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Благоговение </a:t>
            </a:r>
            <a:r>
              <a:rPr lang="ru-RU" sz="4600" b="1" dirty="0">
                <a:solidFill>
                  <a:schemeClr val="tx1"/>
                </a:solidFill>
                <a:latin typeface="Century Gothic" pitchFamily="1" charset="0"/>
                <a:sym typeface="Century Gothic" pitchFamily="1" charset="0"/>
              </a:rPr>
              <a:t>перед идолами сменилось на</a:t>
            </a:r>
            <a:endParaRPr lang="en-US" sz="4600" b="1" dirty="0">
              <a:solidFill>
                <a:schemeClr val="tx1"/>
              </a:solidFill>
              <a:latin typeface="Century Gothic" pitchFamily="1" charset="0"/>
              <a:sym typeface="Century Gothic" pitchFamily="1" charset="0"/>
            </a:endParaRPr>
          </a:p>
        </p:txBody>
      </p:sp>
      <p:sp>
        <p:nvSpPr>
          <p:cNvPr id="74756" name="Rectangle 3"/>
          <p:cNvSpPr>
            <a:spLocks/>
          </p:cNvSpPr>
          <p:nvPr/>
        </p:nvSpPr>
        <p:spPr bwMode="auto">
          <a:xfrm>
            <a:off x="836613" y="3683000"/>
            <a:ext cx="9196387" cy="36322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благоговение перед святыми; поклонение деве Марии сменило поклонение Кибеле (матери богов); языческие обряды были установлены в христианских церквях…</a:t>
            </a:r>
            <a:endParaRPr lang="en-US" sz="4600" b="1" dirty="0">
              <a:solidFill>
                <a:schemeClr val="tx1"/>
              </a:solidFill>
              <a:latin typeface="Century Gothic" pitchFamily="1" charset="0"/>
              <a:sym typeface="Century Gothic" pitchFamily="1" charset="0"/>
            </a:endParaRPr>
          </a:p>
        </p:txBody>
      </p:sp>
      <p:sp>
        <p:nvSpPr>
          <p:cNvPr id="74757" name="Rectangle 4"/>
          <p:cNvSpPr>
            <a:spLocks/>
          </p:cNvSpPr>
          <p:nvPr/>
        </p:nvSpPr>
        <p:spPr bwMode="auto">
          <a:xfrm>
            <a:off x="4318000" y="838200"/>
            <a:ext cx="5511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Генри Томас </a:t>
            </a:r>
            <a:r>
              <a:rPr lang="ru-RU" sz="3600" b="1" dirty="0" err="1" smtClean="0">
                <a:solidFill>
                  <a:schemeClr val="tx1"/>
                </a:solidFill>
                <a:latin typeface="Century Gothic" pitchFamily="1" charset="0"/>
                <a:sym typeface="Century Gothic" pitchFamily="1" charset="0"/>
              </a:rPr>
              <a:t>Бакл</a:t>
            </a:r>
            <a:endParaRPr lang="en-US" sz="3600" b="1" dirty="0">
              <a:solidFill>
                <a:schemeClr val="tx1"/>
              </a:solidFill>
              <a:latin typeface="Century Gothic" pitchFamily="1" charset="0"/>
              <a:sym typeface="Century Gothic" pitchFamily="1" charset="0"/>
            </a:endParaRPr>
          </a:p>
        </p:txBody>
      </p:sp>
      <p:sp>
        <p:nvSpPr>
          <p:cNvPr id="74758" name="Rectangle 5"/>
          <p:cNvSpPr>
            <a:spLocks/>
          </p:cNvSpPr>
          <p:nvPr/>
        </p:nvSpPr>
        <p:spPr bwMode="auto">
          <a:xfrm>
            <a:off x="4318000" y="1314450"/>
            <a:ext cx="5791200" cy="444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smtClean="0">
                <a:solidFill>
                  <a:schemeClr val="tx1"/>
                </a:solidFill>
                <a:latin typeface="Century Gothic" pitchFamily="1" charset="0"/>
                <a:sym typeface="Century Gothic" pitchFamily="1" charset="0"/>
              </a:rPr>
              <a:t>История цивилизаций</a:t>
            </a:r>
            <a:r>
              <a:rPr lang="en-US" sz="2400" b="1" dirty="0" smtClean="0">
                <a:solidFill>
                  <a:schemeClr val="tx1"/>
                </a:solidFill>
                <a:latin typeface="Century Gothic" pitchFamily="1" charset="0"/>
                <a:sym typeface="Century Gothic" pitchFamily="1" charset="0"/>
              </a:rPr>
              <a:t>, </a:t>
            </a:r>
            <a:r>
              <a:rPr lang="ru-RU" sz="2400" b="1" dirty="0">
                <a:solidFill>
                  <a:schemeClr val="tx1"/>
                </a:solidFill>
                <a:latin typeface="Century Gothic" pitchFamily="1" charset="0"/>
                <a:sym typeface="Century Gothic" pitchFamily="1" charset="0"/>
              </a:rPr>
              <a:t>т</a:t>
            </a:r>
            <a:r>
              <a:rPr lang="en-US" sz="2400" b="1" dirty="0">
                <a:solidFill>
                  <a:schemeClr val="tx1"/>
                </a:solidFill>
                <a:latin typeface="Century Gothic" pitchFamily="1" charset="0"/>
                <a:sym typeface="Century Gothic" pitchFamily="1" charset="0"/>
              </a:rPr>
              <a:t>. 1, </a:t>
            </a:r>
            <a:r>
              <a:rPr lang="ru-RU" sz="2400" b="1" dirty="0">
                <a:solidFill>
                  <a:schemeClr val="tx1"/>
                </a:solidFill>
                <a:latin typeface="Century Gothic" pitchFamily="1" charset="0"/>
                <a:sym typeface="Century Gothic" pitchFamily="1" charset="0"/>
              </a:rPr>
              <a:t>с</a:t>
            </a:r>
            <a:r>
              <a:rPr lang="en-US" sz="2400" b="1" dirty="0" smtClean="0">
                <a:solidFill>
                  <a:schemeClr val="tx1"/>
                </a:solidFill>
                <a:latin typeface="Century Gothic" pitchFamily="1" charset="0"/>
                <a:sym typeface="Century Gothic" pitchFamily="1" charset="0"/>
              </a:rPr>
              <a:t>.</a:t>
            </a:r>
            <a:r>
              <a:rPr lang="ru-RU" sz="2400" b="1" dirty="0" smtClean="0">
                <a:solidFill>
                  <a:schemeClr val="tx1"/>
                </a:solidFill>
                <a:latin typeface="Century Gothic" pitchFamily="1" charset="0"/>
                <a:sym typeface="Century Gothic" pitchFamily="1" charset="0"/>
              </a:rPr>
              <a:t> </a:t>
            </a:r>
            <a:r>
              <a:rPr lang="en-US" sz="2400" b="1" dirty="0" smtClean="0">
                <a:solidFill>
                  <a:schemeClr val="tx1"/>
                </a:solidFill>
                <a:latin typeface="Century Gothic" pitchFamily="1" charset="0"/>
                <a:sym typeface="Century Gothic" pitchFamily="1" charset="0"/>
              </a:rPr>
              <a:t>188</a:t>
            </a:r>
            <a:r>
              <a:rPr lang="en-US" sz="2400" b="1" dirty="0">
                <a:solidFill>
                  <a:schemeClr val="tx1"/>
                </a:solidFill>
                <a:latin typeface="Century Gothic" pitchFamily="1" charset="0"/>
                <a:sym typeface="Century Gothic" pitchFamily="1" charset="0"/>
              </a:rPr>
              <a:t>.</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5779" name="Rectangle 2"/>
          <p:cNvSpPr>
            <a:spLocks/>
          </p:cNvSpPr>
          <p:nvPr/>
        </p:nvSpPr>
        <p:spPr bwMode="auto">
          <a:xfrm>
            <a:off x="5219700" y="2667000"/>
            <a:ext cx="4813300" cy="13589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a:solidFill>
                  <a:schemeClr val="tx1"/>
                </a:solidFill>
                <a:latin typeface="Century Gothic" pitchFamily="1" charset="0"/>
                <a:sym typeface="Century Gothic" pitchFamily="1" charset="0"/>
              </a:rPr>
              <a:t>…</a:t>
            </a:r>
            <a:r>
              <a:rPr lang="ru-RU" sz="4600" b="1">
                <a:solidFill>
                  <a:schemeClr val="tx1"/>
                </a:solidFill>
                <a:latin typeface="Century Gothic" pitchFamily="1" charset="0"/>
                <a:sym typeface="Century Gothic" pitchFamily="1" charset="0"/>
              </a:rPr>
              <a:t>пока</a:t>
            </a:r>
            <a:r>
              <a:rPr lang="en-US" sz="4600" b="1">
                <a:solidFill>
                  <a:schemeClr val="tx1"/>
                </a:solidFill>
                <a:latin typeface="Century Gothic" pitchFamily="1" charset="0"/>
                <a:sym typeface="Century Gothic" pitchFamily="1" charset="0"/>
              </a:rPr>
              <a:t>... </a:t>
            </a:r>
            <a:r>
              <a:rPr lang="ru-RU" sz="4600" b="1">
                <a:solidFill>
                  <a:schemeClr val="tx1"/>
                </a:solidFill>
                <a:latin typeface="Century Gothic" pitchFamily="1" charset="0"/>
                <a:sym typeface="Century Gothic" pitchFamily="1" charset="0"/>
              </a:rPr>
              <a:t>христианство</a:t>
            </a:r>
            <a:endParaRPr lang="en-US" sz="4600" b="1">
              <a:solidFill>
                <a:schemeClr val="tx1"/>
              </a:solidFill>
              <a:latin typeface="Century Gothic" pitchFamily="1" charset="0"/>
              <a:sym typeface="Century Gothic" pitchFamily="1" charset="0"/>
            </a:endParaRPr>
          </a:p>
        </p:txBody>
      </p:sp>
      <p:sp>
        <p:nvSpPr>
          <p:cNvPr id="75780" name="Rectangle 3"/>
          <p:cNvSpPr>
            <a:spLocks/>
          </p:cNvSpPr>
          <p:nvPr/>
        </p:nvSpPr>
        <p:spPr bwMode="auto">
          <a:xfrm>
            <a:off x="355600" y="4114800"/>
            <a:ext cx="9804400" cy="30734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не приняло настолько абсурдные и  отвратительные формы, что его лучшие черты были потеряны, и… его ранняя красота полностью </a:t>
            </a:r>
            <a:r>
              <a:rPr lang="ru-RU" sz="4600" b="1" dirty="0" smtClean="0">
                <a:solidFill>
                  <a:schemeClr val="tx1"/>
                </a:solidFill>
                <a:latin typeface="Century Gothic" pitchFamily="1" charset="0"/>
                <a:sym typeface="Century Gothic" pitchFamily="1" charset="0"/>
              </a:rPr>
              <a:t>уничтожена.</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7" name="Rectangle 4"/>
          <p:cNvSpPr>
            <a:spLocks/>
          </p:cNvSpPr>
          <p:nvPr/>
        </p:nvSpPr>
        <p:spPr bwMode="auto">
          <a:xfrm>
            <a:off x="4318000" y="838200"/>
            <a:ext cx="5511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Генри Томас </a:t>
            </a:r>
            <a:r>
              <a:rPr lang="ru-RU" sz="3600" b="1" dirty="0" err="1" smtClean="0">
                <a:solidFill>
                  <a:schemeClr val="tx1"/>
                </a:solidFill>
                <a:latin typeface="Century Gothic" pitchFamily="1" charset="0"/>
                <a:sym typeface="Century Gothic" pitchFamily="1" charset="0"/>
              </a:rPr>
              <a:t>Бакл</a:t>
            </a:r>
            <a:endParaRPr lang="en-US" sz="3600" b="1" dirty="0">
              <a:solidFill>
                <a:schemeClr val="tx1"/>
              </a:solidFill>
              <a:latin typeface="Century Gothic" pitchFamily="1" charset="0"/>
              <a:sym typeface="Century Gothic" pitchFamily="1" charset="0"/>
            </a:endParaRPr>
          </a:p>
        </p:txBody>
      </p:sp>
      <p:sp>
        <p:nvSpPr>
          <p:cNvPr id="8" name="Rectangle 5"/>
          <p:cNvSpPr>
            <a:spLocks/>
          </p:cNvSpPr>
          <p:nvPr/>
        </p:nvSpPr>
        <p:spPr bwMode="auto">
          <a:xfrm>
            <a:off x="4318000" y="1371600"/>
            <a:ext cx="6019800" cy="444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smtClean="0">
                <a:solidFill>
                  <a:schemeClr val="tx1"/>
                </a:solidFill>
                <a:latin typeface="Century Gothic" pitchFamily="1" charset="0"/>
                <a:sym typeface="Century Gothic" pitchFamily="1" charset="0"/>
              </a:rPr>
              <a:t>История цивилизаций</a:t>
            </a:r>
            <a:r>
              <a:rPr lang="en-US" sz="2400" b="1" dirty="0" smtClean="0">
                <a:solidFill>
                  <a:schemeClr val="tx1"/>
                </a:solidFill>
                <a:latin typeface="Century Gothic" pitchFamily="1" charset="0"/>
                <a:sym typeface="Century Gothic" pitchFamily="1" charset="0"/>
              </a:rPr>
              <a:t>, </a:t>
            </a:r>
            <a:r>
              <a:rPr lang="ru-RU" sz="2400" b="1" dirty="0">
                <a:solidFill>
                  <a:schemeClr val="tx1"/>
                </a:solidFill>
                <a:latin typeface="Century Gothic" pitchFamily="1" charset="0"/>
                <a:sym typeface="Century Gothic" pitchFamily="1" charset="0"/>
              </a:rPr>
              <a:t>т</a:t>
            </a:r>
            <a:r>
              <a:rPr lang="en-US" sz="2400" b="1" dirty="0">
                <a:solidFill>
                  <a:schemeClr val="tx1"/>
                </a:solidFill>
                <a:latin typeface="Century Gothic" pitchFamily="1" charset="0"/>
                <a:sym typeface="Century Gothic" pitchFamily="1" charset="0"/>
              </a:rPr>
              <a:t>. 1, </a:t>
            </a:r>
            <a:r>
              <a:rPr lang="ru-RU" sz="2400" b="1" dirty="0">
                <a:solidFill>
                  <a:schemeClr val="tx1"/>
                </a:solidFill>
                <a:latin typeface="Century Gothic" pitchFamily="1" charset="0"/>
                <a:sym typeface="Century Gothic" pitchFamily="1" charset="0"/>
              </a:rPr>
              <a:t>с</a:t>
            </a:r>
            <a:r>
              <a:rPr lang="en-US" sz="2400" b="1" dirty="0" smtClean="0">
                <a:solidFill>
                  <a:schemeClr val="tx1"/>
                </a:solidFill>
                <a:latin typeface="Century Gothic" pitchFamily="1" charset="0"/>
                <a:sym typeface="Century Gothic" pitchFamily="1" charset="0"/>
              </a:rPr>
              <a:t>.</a:t>
            </a:r>
            <a:r>
              <a:rPr lang="ru-RU" sz="2400" b="1" dirty="0" smtClean="0">
                <a:solidFill>
                  <a:schemeClr val="tx1"/>
                </a:solidFill>
                <a:latin typeface="Century Gothic" pitchFamily="1" charset="0"/>
                <a:sym typeface="Century Gothic" pitchFamily="1" charset="0"/>
              </a:rPr>
              <a:t> </a:t>
            </a:r>
            <a:r>
              <a:rPr lang="en-US" sz="2400" b="1" dirty="0" smtClean="0">
                <a:solidFill>
                  <a:schemeClr val="tx1"/>
                </a:solidFill>
                <a:latin typeface="Century Gothic" pitchFamily="1" charset="0"/>
                <a:sym typeface="Century Gothic" pitchFamily="1" charset="0"/>
              </a:rPr>
              <a:t>188</a:t>
            </a:r>
            <a:r>
              <a:rPr lang="en-US" sz="2400" b="1" dirty="0">
                <a:solidFill>
                  <a:schemeClr val="tx1"/>
                </a:solidFill>
                <a:latin typeface="Century Gothic" pitchFamily="1" charset="0"/>
                <a:sym typeface="Century Gothic" pitchFamily="1" charset="0"/>
              </a:rPr>
              <a:t>.</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6803" name="Rectangle 2"/>
          <p:cNvSpPr>
            <a:spLocks/>
          </p:cNvSpPr>
          <p:nvPr/>
        </p:nvSpPr>
        <p:spPr bwMode="auto">
          <a:xfrm>
            <a:off x="2590800" y="762000"/>
            <a:ext cx="3721100" cy="1016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Браун</a:t>
            </a:r>
            <a:r>
              <a:rPr lang="en-US" sz="3600" dirty="0" smtClean="0">
                <a:solidFill>
                  <a:schemeClr val="tx1"/>
                </a:solidFill>
                <a:latin typeface="Gill Sans MT Bold" charset="0"/>
                <a:sym typeface="Gill Sans MT Bold" charset="0"/>
              </a:rPr>
              <a:t> </a:t>
            </a:r>
            <a:endParaRPr lang="en-US" sz="3600" dirty="0">
              <a:solidFill>
                <a:schemeClr val="tx1"/>
              </a:solidFill>
              <a:latin typeface="Gill Sans MT Bold" charset="0"/>
              <a:sym typeface="Gill Sans MT Bold"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smtClean="0">
                <a:solidFill>
                  <a:schemeClr val="tx1"/>
                </a:solidFill>
                <a:latin typeface="Century Gothic" pitchFamily="1" charset="0"/>
                <a:sym typeface="Century Gothic" pitchFamily="1" charset="0"/>
              </a:rPr>
              <a:t>Этот мир религий</a:t>
            </a:r>
            <a:endParaRPr lang="en-US" sz="2400" b="1" dirty="0">
              <a:solidFill>
                <a:schemeClr val="tx1"/>
              </a:solidFill>
              <a:latin typeface="Century Gothic" pitchFamily="1" charset="0"/>
              <a:sym typeface="Century Gothic" pitchFamily="1" charset="0"/>
            </a:endParaRPr>
          </a:p>
        </p:txBody>
      </p:sp>
      <p:sp>
        <p:nvSpPr>
          <p:cNvPr id="76804" name="Rectangle 3"/>
          <p:cNvSpPr>
            <a:spLocks/>
          </p:cNvSpPr>
          <p:nvPr/>
        </p:nvSpPr>
        <p:spPr bwMode="auto">
          <a:xfrm>
            <a:off x="660400" y="2971800"/>
            <a:ext cx="9499600" cy="4635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Нельзя </a:t>
            </a:r>
            <a:r>
              <a:rPr lang="ru-RU" sz="4600" b="1" dirty="0">
                <a:solidFill>
                  <a:schemeClr val="tx1"/>
                </a:solidFill>
                <a:latin typeface="Century Gothic" pitchFamily="1" charset="0"/>
                <a:sym typeface="Century Gothic" pitchFamily="1" charset="0"/>
              </a:rPr>
              <a:t>называть культы Вавилона, Египта и остальных стран «мертвыми религиями»… Потому что отголоски древних </a:t>
            </a:r>
            <a:r>
              <a:rPr lang="ru-RU" sz="4600" b="1" dirty="0" smtClean="0">
                <a:solidFill>
                  <a:schemeClr val="tx1"/>
                </a:solidFill>
                <a:latin typeface="Century Gothic" pitchFamily="1" charset="0"/>
                <a:sym typeface="Century Gothic" pitchFamily="1" charset="0"/>
              </a:rPr>
              <a:t>громов…</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7827" name="Rectangle 2"/>
          <p:cNvSpPr>
            <a:spLocks/>
          </p:cNvSpPr>
          <p:nvPr/>
        </p:nvSpPr>
        <p:spPr bwMode="auto">
          <a:xfrm>
            <a:off x="355600" y="3276600"/>
            <a:ext cx="9804400" cy="398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…все </a:t>
            </a:r>
            <a:r>
              <a:rPr lang="ru-RU" sz="4600" b="1" dirty="0">
                <a:solidFill>
                  <a:schemeClr val="tx1"/>
                </a:solidFill>
                <a:latin typeface="Century Gothic" pitchFamily="1" charset="0"/>
                <a:sym typeface="Century Gothic" pitchFamily="1" charset="0"/>
              </a:rPr>
              <a:t>еще откликаются почти в каждой форме нечистоты, существующей сегодня. Они мертвы только </a:t>
            </a:r>
            <a:r>
              <a:rPr lang="ru-RU" sz="4600" b="1" dirty="0" smtClean="0">
                <a:solidFill>
                  <a:schemeClr val="tx1"/>
                </a:solidFill>
                <a:latin typeface="Century Gothic" pitchFamily="1" charset="0"/>
                <a:sym typeface="Century Gothic" pitchFamily="1" charset="0"/>
              </a:rPr>
              <a:t>номинально.</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2590800" y="762000"/>
            <a:ext cx="3721100" cy="1016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Браун</a:t>
            </a:r>
            <a:r>
              <a:rPr lang="en-US" sz="3600" dirty="0" smtClean="0">
                <a:solidFill>
                  <a:schemeClr val="tx1"/>
                </a:solidFill>
                <a:latin typeface="Gill Sans MT Bold" charset="0"/>
                <a:sym typeface="Gill Sans MT Bold" charset="0"/>
              </a:rPr>
              <a:t> </a:t>
            </a:r>
            <a:endParaRPr lang="en-US" sz="3600" dirty="0">
              <a:solidFill>
                <a:schemeClr val="tx1"/>
              </a:solidFill>
              <a:latin typeface="Gill Sans MT Bold" charset="0"/>
              <a:sym typeface="Gill Sans MT Bold"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smtClean="0">
                <a:solidFill>
                  <a:schemeClr val="tx1"/>
                </a:solidFill>
                <a:latin typeface="Century Gothic" pitchFamily="1" charset="0"/>
                <a:sym typeface="Century Gothic" pitchFamily="1" charset="0"/>
              </a:rPr>
              <a:t>Этот мир религий</a:t>
            </a:r>
            <a:endParaRPr lang="en-US" sz="24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8851" name="Rectangle 2"/>
          <p:cNvSpPr>
            <a:spLocks/>
          </p:cNvSpPr>
          <p:nvPr/>
        </p:nvSpPr>
        <p:spPr bwMode="auto">
          <a:xfrm>
            <a:off x="3479800" y="2298700"/>
            <a:ext cx="7200900" cy="25019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Константин </a:t>
            </a:r>
            <a:r>
              <a:rPr lang="ru-RU" sz="4600" b="1" dirty="0">
                <a:solidFill>
                  <a:schemeClr val="tx1"/>
                </a:solidFill>
                <a:latin typeface="Century Gothic" pitchFamily="1" charset="0"/>
                <a:sym typeface="Century Gothic" pitchFamily="1" charset="0"/>
              </a:rPr>
              <a:t>Великий издал закон для всей империи </a:t>
            </a:r>
            <a:r>
              <a:rPr lang="en-US" sz="2800" b="1" dirty="0">
                <a:solidFill>
                  <a:schemeClr val="tx1"/>
                </a:solidFill>
                <a:latin typeface="Century Gothic" pitchFamily="1" charset="0"/>
                <a:sym typeface="Century Gothic" pitchFamily="1" charset="0"/>
              </a:rPr>
              <a:t>(321 </a:t>
            </a:r>
            <a:r>
              <a:rPr lang="ru-RU" sz="2800" b="1" dirty="0">
                <a:solidFill>
                  <a:schemeClr val="tx1"/>
                </a:solidFill>
                <a:latin typeface="Century Gothic" pitchFamily="1" charset="0"/>
                <a:sym typeface="Century Gothic" pitchFamily="1" charset="0"/>
              </a:rPr>
              <a:t>г. по </a:t>
            </a:r>
            <a:r>
              <a:rPr lang="ru-RU" sz="2800" b="1" dirty="0" smtClean="0">
                <a:solidFill>
                  <a:schemeClr val="tx1"/>
                </a:solidFill>
                <a:latin typeface="Century Gothic" pitchFamily="1" charset="0"/>
                <a:sym typeface="Century Gothic" pitchFamily="1" charset="0"/>
              </a:rPr>
              <a:t>Р.Х.</a:t>
            </a:r>
            <a:r>
              <a:rPr lang="en-US" sz="28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о том, что воскресенье</a:t>
            </a:r>
            <a:endParaRPr lang="en-US" sz="4600" b="1" dirty="0">
              <a:solidFill>
                <a:schemeClr val="tx1"/>
              </a:solidFill>
              <a:latin typeface="Century Gothic" pitchFamily="1" charset="0"/>
              <a:sym typeface="Century Gothic" pitchFamily="1" charset="0"/>
            </a:endParaRPr>
          </a:p>
        </p:txBody>
      </p:sp>
      <p:sp>
        <p:nvSpPr>
          <p:cNvPr id="78852" name="Rectangle 3"/>
          <p:cNvSpPr>
            <a:spLocks/>
          </p:cNvSpPr>
          <p:nvPr/>
        </p:nvSpPr>
        <p:spPr bwMode="auto">
          <a:xfrm>
            <a:off x="355600" y="4876800"/>
            <a:ext cx="9804400" cy="25019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должно почитаться, как день покоя для всех больших и малых городов; но он позволил жителям сел выходить на </a:t>
            </a:r>
            <a:r>
              <a:rPr lang="ru-RU" sz="4600" b="1" dirty="0" smtClean="0">
                <a:solidFill>
                  <a:schemeClr val="tx1"/>
                </a:solidFill>
                <a:latin typeface="Century Gothic" pitchFamily="1" charset="0"/>
                <a:sym typeface="Century Gothic" pitchFamily="1" charset="0"/>
              </a:rPr>
              <a:t>работу.</a:t>
            </a:r>
            <a:endParaRPr lang="en-US" sz="4600" b="1" dirty="0">
              <a:solidFill>
                <a:schemeClr val="tx1"/>
              </a:solidFill>
              <a:latin typeface="Century Gothic" pitchFamily="1" charset="0"/>
              <a:sym typeface="Century Gothic" pitchFamily="1" charset="0"/>
            </a:endParaRPr>
          </a:p>
        </p:txBody>
      </p:sp>
      <p:sp>
        <p:nvSpPr>
          <p:cNvPr id="78853" name="Rectangle 4"/>
          <p:cNvSpPr>
            <a:spLocks/>
          </p:cNvSpPr>
          <p:nvPr/>
        </p:nvSpPr>
        <p:spPr bwMode="auto">
          <a:xfrm>
            <a:off x="3327400" y="76200"/>
            <a:ext cx="6832600" cy="12954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solidFill>
                  <a:schemeClr val="tx1"/>
                </a:solidFill>
                <a:latin typeface="Century Gothic" pitchFamily="1" charset="0"/>
                <a:sym typeface="Century Gothic" pitchFamily="1" charset="0"/>
              </a:rPr>
              <a:t>Американская </a:t>
            </a:r>
            <a:r>
              <a:rPr lang="ru-RU" b="1" dirty="0" smtClean="0">
                <a:solidFill>
                  <a:schemeClr val="tx1"/>
                </a:solidFill>
                <a:latin typeface="Century Gothic" pitchFamily="1" charset="0"/>
                <a:sym typeface="Century Gothic" pitchFamily="1" charset="0"/>
              </a:rPr>
              <a:t>энциклопедия</a:t>
            </a:r>
            <a:r>
              <a:rPr lang="en-US" b="1" dirty="0" smtClean="0">
                <a:solidFill>
                  <a:schemeClr val="tx1"/>
                </a:solidFill>
                <a:latin typeface="Century Gothic" pitchFamily="1" charset="0"/>
                <a:sym typeface="Century Gothic" pitchFamily="1" charset="0"/>
              </a:rPr>
              <a:t> </a:t>
            </a:r>
            <a:endParaRPr lang="en-US" b="1" dirty="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a:solidFill>
                  <a:schemeClr val="tx1"/>
                </a:solidFill>
                <a:latin typeface="Century Gothic" pitchFamily="1" charset="0"/>
                <a:sym typeface="Century Gothic" pitchFamily="1" charset="0"/>
              </a:rPr>
              <a:t>Статья</a:t>
            </a:r>
            <a:r>
              <a:rPr lang="en-US" sz="2400" b="1" dirty="0">
                <a:solidFill>
                  <a:schemeClr val="tx1"/>
                </a:solidFill>
                <a:latin typeface="Century Gothic" pitchFamily="1" charset="0"/>
                <a:sym typeface="Century Gothic" pitchFamily="1" charset="0"/>
              </a:rPr>
              <a:t> </a:t>
            </a:r>
            <a:r>
              <a:rPr lang="en-US" sz="2400" b="1" dirty="0" smtClean="0">
                <a:solidFill>
                  <a:schemeClr val="tx1"/>
                </a:solidFill>
                <a:latin typeface="Century Gothic" pitchFamily="1" charset="0"/>
                <a:sym typeface="Century Gothic" pitchFamily="1" charset="0"/>
              </a:rPr>
              <a:t>„</a:t>
            </a:r>
            <a:r>
              <a:rPr lang="ru-RU" sz="2400" b="1" dirty="0" smtClean="0">
                <a:solidFill>
                  <a:schemeClr val="tx1"/>
                </a:solidFill>
                <a:latin typeface="Century Gothic" pitchFamily="1" charset="0"/>
                <a:sym typeface="Century Gothic" pitchFamily="1" charset="0"/>
              </a:rPr>
              <a:t>Суббота</a:t>
            </a:r>
            <a:r>
              <a:rPr lang="en-US" sz="2400" b="1" dirty="0">
                <a:solidFill>
                  <a:schemeClr val="tx1"/>
                </a:solidFill>
                <a:latin typeface="Century Gothic" pitchFamily="1" charset="0"/>
                <a:sym typeface="Century Gothic" pitchFamily="1" charset="0"/>
              </a:rPr>
              <a:t>”</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9875" name="Rectangle 2"/>
          <p:cNvSpPr>
            <a:spLocks/>
          </p:cNvSpPr>
          <p:nvPr/>
        </p:nvSpPr>
        <p:spPr bwMode="auto">
          <a:xfrm>
            <a:off x="2654300" y="806450"/>
            <a:ext cx="5181600" cy="10033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Указ Константина</a:t>
            </a:r>
            <a:endParaRPr lang="en-US" sz="3600" b="1">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a:solidFill>
                  <a:schemeClr val="tx1"/>
                </a:solidFill>
                <a:latin typeface="Century Gothic" pitchFamily="1" charset="0"/>
                <a:sym typeface="Century Gothic" pitchFamily="1" charset="0"/>
              </a:rPr>
              <a:t>7</a:t>
            </a:r>
            <a:r>
              <a:rPr lang="ru-RU" sz="2400" b="1">
                <a:solidFill>
                  <a:schemeClr val="tx1"/>
                </a:solidFill>
                <a:latin typeface="Century Gothic" pitchFamily="1" charset="0"/>
                <a:sym typeface="Century Gothic" pitchFamily="1" charset="0"/>
              </a:rPr>
              <a:t> марта</a:t>
            </a:r>
            <a:r>
              <a:rPr lang="en-US" sz="2400" b="1">
                <a:solidFill>
                  <a:schemeClr val="tx1"/>
                </a:solidFill>
                <a:latin typeface="Century Gothic" pitchFamily="1" charset="0"/>
                <a:sym typeface="Century Gothic" pitchFamily="1" charset="0"/>
              </a:rPr>
              <a:t> 321 </a:t>
            </a:r>
            <a:r>
              <a:rPr lang="ru-RU" sz="2400" b="1">
                <a:solidFill>
                  <a:schemeClr val="tx1"/>
                </a:solidFill>
                <a:latin typeface="Century Gothic" pitchFamily="1" charset="0"/>
                <a:sym typeface="Century Gothic" pitchFamily="1" charset="0"/>
              </a:rPr>
              <a:t>г. по РХ</a:t>
            </a:r>
            <a:endParaRPr lang="en-US" sz="2400" b="1">
              <a:solidFill>
                <a:schemeClr val="tx1"/>
              </a:solidFill>
              <a:latin typeface="Century Gothic" pitchFamily="1" charset="0"/>
              <a:sym typeface="Century Gothic" pitchFamily="1" charset="0"/>
            </a:endParaRPr>
          </a:p>
        </p:txBody>
      </p:sp>
      <p:sp>
        <p:nvSpPr>
          <p:cNvPr id="79876" name="Rectangle 3"/>
          <p:cNvSpPr>
            <a:spLocks/>
          </p:cNvSpPr>
          <p:nvPr/>
        </p:nvSpPr>
        <p:spPr bwMode="auto">
          <a:xfrm>
            <a:off x="736600" y="3098800"/>
            <a:ext cx="9296400" cy="398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Пусть </a:t>
            </a:r>
            <a:r>
              <a:rPr lang="ru-RU" sz="4600" b="1" dirty="0">
                <a:solidFill>
                  <a:schemeClr val="tx1"/>
                </a:solidFill>
                <a:latin typeface="Century Gothic" pitchFamily="1" charset="0"/>
                <a:sym typeface="Century Gothic" pitchFamily="1" charset="0"/>
              </a:rPr>
              <a:t>все судьи, жители городов и работники разных профессий отдыхают в почтенный день </a:t>
            </a:r>
            <a:r>
              <a:rPr lang="ru-RU" sz="4600" b="1" dirty="0" smtClean="0">
                <a:solidFill>
                  <a:schemeClr val="tx1"/>
                </a:solidFill>
                <a:latin typeface="Century Gothic" pitchFamily="1" charset="0"/>
                <a:sym typeface="Century Gothic" pitchFamily="1" charset="0"/>
              </a:rPr>
              <a:t>Солнца.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0114" name="Rectangle 2"/>
          <p:cNvSpPr>
            <a:spLocks/>
          </p:cNvSpPr>
          <p:nvPr/>
        </p:nvSpPr>
        <p:spPr bwMode="auto">
          <a:xfrm>
            <a:off x="1016000" y="-152400"/>
            <a:ext cx="7416800" cy="2146300"/>
          </a:xfrm>
          <a:prstGeom prst="rect">
            <a:avLst/>
          </a:prstGeom>
          <a:noFill/>
          <a:ln>
            <a:noFill/>
          </a:ln>
          <a:effectLst>
            <a:outerShdw blurRad="127000" dist="76199" dir="2700000" algn="ctr" rotWithShape="0">
              <a:srgbClr val="FFFFFF">
                <a:alpha val="74997"/>
              </a:srgbClr>
            </a:outerShdw>
          </a:effectLst>
          <a:extLst>
            <a:ext uri="{909E8E84-426E-40DD-AFC4-6F175D3DCCD1}"/>
            <a:ext uri="{91240B29-F687-4F45-9708-019B960494DF}"/>
          </a:extLst>
        </p:spPr>
        <p:txBody>
          <a:bodyPr lIns="0" tIns="0" rIns="457200" bIns="0" anchor="ct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i="1" dirty="0">
                <a:solidFill>
                  <a:schemeClr val="tx1"/>
                </a:solidFill>
                <a:latin typeface="Century Gothic" pitchFamily="34" charset="0"/>
                <a:cs typeface="Times" pitchFamily="1" charset="0"/>
                <a:sym typeface="Times" pitchFamily="1" charset="0"/>
              </a:rPr>
              <a:t>ЦЕРКОВЬ ВО ВРЕМЕНА </a:t>
            </a:r>
            <a:r>
              <a:rPr lang="ru-RU" sz="4600" b="1" i="1" dirty="0">
                <a:solidFill>
                  <a:srgbClr val="000000"/>
                </a:solidFill>
                <a:effectLst>
                  <a:outerShdw blurRad="38100" dist="38100" dir="2700000" algn="tl">
                    <a:srgbClr val="FFFFFF"/>
                  </a:outerShdw>
                </a:effectLst>
                <a:latin typeface="Century Gothic" pitchFamily="34" charset="0"/>
                <a:cs typeface="Times" pitchFamily="1" charset="0"/>
                <a:sym typeface="Times" pitchFamily="1" charset="0"/>
              </a:rPr>
              <a:t>РЕФОРМАЦИИ</a:t>
            </a:r>
            <a:endParaRPr lang="en-US" sz="4600" b="1" i="1" dirty="0">
              <a:solidFill>
                <a:srgbClr val="000000"/>
              </a:solidFill>
              <a:effectLst>
                <a:outerShdw blurRad="38100" dist="38100" dir="2700000" algn="tl">
                  <a:srgbClr val="FFFFFF"/>
                </a:outerShdw>
              </a:effectLst>
              <a:latin typeface="Century Gothic" pitchFamily="34" charset="0"/>
              <a:cs typeface="Times" pitchFamily="1" charset="0"/>
              <a:sym typeface="Times" pitchFamily="1" charset="0"/>
            </a:endParaRPr>
          </a:p>
        </p:txBody>
      </p:sp>
      <p:sp>
        <p:nvSpPr>
          <p:cNvPr id="83972" name="Rectangle 3"/>
          <p:cNvSpPr>
            <a:spLocks/>
          </p:cNvSpPr>
          <p:nvPr/>
        </p:nvSpPr>
        <p:spPr bwMode="auto">
          <a:xfrm>
            <a:off x="5765800" y="6737489"/>
            <a:ext cx="4572000" cy="1415772"/>
          </a:xfrm>
          <a:prstGeom prst="rect">
            <a:avLst/>
          </a:prstGeom>
          <a:noFill/>
          <a:ln w="12700">
            <a:noFill/>
            <a:miter lim="800000"/>
            <a:headEnd/>
            <a:tailEnd/>
          </a:ln>
        </p:spPr>
        <p:txBody>
          <a:bodyPr wrap="square" lIns="0" tIns="0" rIns="457200" bIns="0" anchor="ctr">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i="1" dirty="0">
                <a:solidFill>
                  <a:schemeClr val="tx1"/>
                </a:solidFill>
                <a:latin typeface="Century Gothic" pitchFamily="1" charset="0"/>
                <a:cs typeface="Times" pitchFamily="1" charset="0"/>
                <a:sym typeface="Times" pitchFamily="1" charset="0"/>
              </a:rPr>
              <a:t>1517 </a:t>
            </a:r>
            <a:r>
              <a:rPr lang="ru-RU" sz="4600" b="1" i="1" dirty="0">
                <a:solidFill>
                  <a:schemeClr val="tx1"/>
                </a:solidFill>
                <a:latin typeface="Century Gothic" pitchFamily="1" charset="0"/>
                <a:cs typeface="Times" pitchFamily="1" charset="0"/>
                <a:sym typeface="Times" pitchFamily="1" charset="0"/>
              </a:rPr>
              <a:t>г</a:t>
            </a:r>
            <a:r>
              <a:rPr lang="en-US" sz="4600" b="1" i="1" dirty="0">
                <a:solidFill>
                  <a:schemeClr val="tx1"/>
                </a:solidFill>
                <a:latin typeface="Century Gothic" pitchFamily="1" charset="0"/>
                <a:cs typeface="Times" pitchFamily="1" charset="0"/>
                <a:sym typeface="Times" pitchFamily="1" charset="0"/>
              </a:rPr>
              <a:t>.</a:t>
            </a:r>
            <a:r>
              <a:rPr lang="ru-RU" sz="4600" b="1" i="1" dirty="0">
                <a:solidFill>
                  <a:schemeClr val="tx1"/>
                </a:solidFill>
                <a:latin typeface="Century Gothic" pitchFamily="1" charset="0"/>
                <a:cs typeface="Times" pitchFamily="1" charset="0"/>
                <a:sym typeface="Times" pitchFamily="1" charset="0"/>
              </a:rPr>
              <a:t> по </a:t>
            </a:r>
            <a:r>
              <a:rPr lang="ru-RU" sz="4600" b="1" i="1" dirty="0" smtClean="0">
                <a:solidFill>
                  <a:schemeClr val="tx1"/>
                </a:solidFill>
                <a:latin typeface="Century Gothic" pitchFamily="1" charset="0"/>
                <a:cs typeface="Times" pitchFamily="1" charset="0"/>
                <a:sym typeface="Times" pitchFamily="1" charset="0"/>
              </a:rPr>
              <a:t>Р.Х.</a:t>
            </a:r>
            <a:endParaRPr lang="en-US" sz="4600" b="1" i="1" dirty="0">
              <a:solidFill>
                <a:schemeClr val="tx1"/>
              </a:solidFill>
              <a:latin typeface="Century Gothic" pitchFamily="1" charset="0"/>
              <a:cs typeface="Times" pitchFamily="1" charset="0"/>
              <a:sym typeface="Times"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i="1" dirty="0">
              <a:solidFill>
                <a:schemeClr val="tx1"/>
              </a:solidFill>
              <a:latin typeface="Century Gothic" pitchFamily="1" charset="0"/>
              <a:cs typeface="Times" pitchFamily="1" charset="0"/>
              <a:sym typeface="Times" pitchFamily="1"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0483" name="Rectangle 2"/>
          <p:cNvSpPr>
            <a:spLocks/>
          </p:cNvSpPr>
          <p:nvPr/>
        </p:nvSpPr>
        <p:spPr bwMode="auto">
          <a:xfrm>
            <a:off x="2108200" y="3429000"/>
            <a:ext cx="7315200" cy="2921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…оно </a:t>
            </a:r>
            <a:r>
              <a:rPr lang="ru-RU" sz="4600" b="1" dirty="0">
                <a:solidFill>
                  <a:schemeClr val="tx1"/>
                </a:solidFill>
                <a:latin typeface="Century Gothic" pitchFamily="1" charset="0"/>
                <a:sym typeface="Century Gothic" pitchFamily="1" charset="0"/>
              </a:rPr>
              <a:t>будет поражать тебя в голову, а ты будешь жалить его в </a:t>
            </a:r>
            <a:r>
              <a:rPr lang="ru-RU" sz="4600" b="1" dirty="0" smtClean="0">
                <a:solidFill>
                  <a:schemeClr val="tx1"/>
                </a:solidFill>
                <a:latin typeface="Century Gothic" pitchFamily="1" charset="0"/>
                <a:sym typeface="Century Gothic" pitchFamily="1" charset="0"/>
              </a:rPr>
              <a:t>пяту.</a:t>
            </a:r>
            <a:endParaRPr lang="en-US" sz="4600" b="1" dirty="0">
              <a:solidFill>
                <a:schemeClr val="tx1"/>
              </a:solidFill>
              <a:latin typeface="Century Gothic" pitchFamily="1" charset="0"/>
              <a:sym typeface="Century Gothic" pitchFamily="1" charset="0"/>
            </a:endParaRPr>
          </a:p>
        </p:txBody>
      </p:sp>
      <p:sp>
        <p:nvSpPr>
          <p:cNvPr id="20484" name="Rectangle 3"/>
          <p:cNvSpPr>
            <a:spLocks/>
          </p:cNvSpPr>
          <p:nvPr/>
        </p:nvSpPr>
        <p:spPr bwMode="auto">
          <a:xfrm>
            <a:off x="2616200" y="685800"/>
            <a:ext cx="3517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3:15</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srcRect/>
          <a:stretch>
            <a:fillRect/>
          </a:stretch>
        </p:blipFill>
        <p:spPr bwMode="auto">
          <a:xfrm>
            <a:off x="4763" y="0"/>
            <a:ext cx="10150475" cy="7620000"/>
          </a:xfrm>
          <a:prstGeom prst="rect">
            <a:avLst/>
          </a:prstGeom>
          <a:noFill/>
          <a:ln w="12700">
            <a:noFill/>
            <a:miter lim="800000"/>
            <a:headEnd/>
            <a:tailEnd/>
          </a:ln>
        </p:spPr>
      </p:pic>
      <p:sp>
        <p:nvSpPr>
          <p:cNvPr id="86019" name="TextBox 2"/>
          <p:cNvSpPr txBox="1">
            <a:spLocks noChangeArrowheads="1"/>
          </p:cNvSpPr>
          <p:nvPr/>
        </p:nvSpPr>
        <p:spPr bwMode="auto">
          <a:xfrm>
            <a:off x="1828800" y="2982913"/>
            <a:ext cx="1270000" cy="369887"/>
          </a:xfrm>
          <a:prstGeom prst="rect">
            <a:avLst/>
          </a:prstGeom>
          <a:noFill/>
          <a:ln w="9525">
            <a:noFill/>
            <a:miter lim="800000"/>
            <a:headEnd/>
            <a:tailEnd/>
          </a:ln>
        </p:spPr>
        <p:txBody>
          <a:bodyPr wrap="none">
            <a:spAutoFit/>
          </a:bodyPr>
          <a:lstStyle/>
          <a:p>
            <a:r>
              <a:rPr lang="ru-RU" sz="1800" b="1" i="1">
                <a:latin typeface="Century Gothic" pitchFamily="1" charset="0"/>
              </a:rPr>
              <a:t>Дж. Нокс</a:t>
            </a:r>
          </a:p>
        </p:txBody>
      </p:sp>
      <p:sp>
        <p:nvSpPr>
          <p:cNvPr id="86020" name="TextBox 3"/>
          <p:cNvSpPr txBox="1">
            <a:spLocks noChangeArrowheads="1"/>
          </p:cNvSpPr>
          <p:nvPr/>
        </p:nvSpPr>
        <p:spPr bwMode="auto">
          <a:xfrm>
            <a:off x="6632575" y="2514600"/>
            <a:ext cx="908050" cy="369888"/>
          </a:xfrm>
          <a:prstGeom prst="rect">
            <a:avLst/>
          </a:prstGeom>
          <a:noFill/>
          <a:ln w="9525">
            <a:noFill/>
            <a:miter lim="800000"/>
            <a:headEnd/>
            <a:tailEnd/>
          </a:ln>
        </p:spPr>
        <p:txBody>
          <a:bodyPr wrap="none">
            <a:spAutoFit/>
          </a:bodyPr>
          <a:lstStyle/>
          <a:p>
            <a:r>
              <a:rPr lang="ru-RU" sz="1800" b="1" i="1">
                <a:latin typeface="Century Gothic" pitchFamily="1" charset="0"/>
              </a:rPr>
              <a:t>Ян Гус</a:t>
            </a:r>
          </a:p>
        </p:txBody>
      </p:sp>
      <p:sp>
        <p:nvSpPr>
          <p:cNvPr id="86021" name="TextBox 4"/>
          <p:cNvSpPr txBox="1">
            <a:spLocks noChangeArrowheads="1"/>
          </p:cNvSpPr>
          <p:nvPr/>
        </p:nvSpPr>
        <p:spPr bwMode="auto">
          <a:xfrm>
            <a:off x="3098800" y="5486400"/>
            <a:ext cx="1695450" cy="369888"/>
          </a:xfrm>
          <a:prstGeom prst="rect">
            <a:avLst/>
          </a:prstGeom>
          <a:noFill/>
          <a:ln w="9525">
            <a:noFill/>
            <a:miter lim="800000"/>
            <a:headEnd/>
            <a:tailEnd/>
          </a:ln>
        </p:spPr>
        <p:txBody>
          <a:bodyPr wrap="none">
            <a:spAutoFit/>
          </a:bodyPr>
          <a:lstStyle/>
          <a:p>
            <a:r>
              <a:rPr lang="ru-RU" sz="1800" b="1" i="1">
                <a:latin typeface="Century Gothic" pitchFamily="1" charset="0"/>
              </a:rPr>
              <a:t>Жан Кальвин</a:t>
            </a:r>
          </a:p>
        </p:txBody>
      </p:sp>
      <p:sp>
        <p:nvSpPr>
          <p:cNvPr id="6" name="TextBox 5"/>
          <p:cNvSpPr txBox="1"/>
          <p:nvPr/>
        </p:nvSpPr>
        <p:spPr>
          <a:xfrm>
            <a:off x="5934075" y="5105400"/>
            <a:ext cx="1390650" cy="369888"/>
          </a:xfrm>
          <a:prstGeom prst="rect">
            <a:avLst/>
          </a:prstGeom>
          <a:noFill/>
        </p:spPr>
        <p:txBody>
          <a:bodyPr wrap="none">
            <a:spAutoFit/>
          </a:bodyPr>
          <a:lstStyle/>
          <a:p>
            <a:pPr>
              <a:defRPr/>
            </a:pPr>
            <a:r>
              <a:rPr lang="ru-RU" sz="1800" b="1" i="1" dirty="0">
                <a:effectLst>
                  <a:outerShdw blurRad="38100" dist="38100" dir="2700000" algn="tl">
                    <a:srgbClr val="000000">
                      <a:alpha val="43137"/>
                    </a:srgbClr>
                  </a:outerShdw>
                </a:effectLst>
                <a:latin typeface="Century Gothic" pitchFamily="34" charset="0"/>
              </a:rPr>
              <a:t>У. Цвингли</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8306" name="Rectangle 2"/>
          <p:cNvSpPr>
            <a:spLocks/>
          </p:cNvSpPr>
          <p:nvPr/>
        </p:nvSpPr>
        <p:spPr bwMode="auto">
          <a:xfrm>
            <a:off x="304800" y="0"/>
            <a:ext cx="6604000" cy="10096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i="1" dirty="0">
                <a:solidFill>
                  <a:schemeClr val="tx1"/>
                </a:solidFill>
                <a:latin typeface="Century Gothic" pitchFamily="34" charset="0"/>
                <a:cs typeface="Times" pitchFamily="1" charset="0"/>
                <a:sym typeface="Times" pitchFamily="1" charset="0"/>
              </a:rPr>
              <a:t>ЦЕРКОВЬ ОСТАТКА</a:t>
            </a:r>
            <a:endParaRPr lang="en-US" sz="4600" b="1" i="1" dirty="0">
              <a:solidFill>
                <a:schemeClr val="tx1"/>
              </a:solidFill>
              <a:latin typeface="Century Gothic" pitchFamily="34" charset="0"/>
              <a:cs typeface="Times" pitchFamily="1" charset="0"/>
              <a:sym typeface="Times" pitchFamily="1" charset="0"/>
            </a:endParaRPr>
          </a:p>
        </p:txBody>
      </p:sp>
      <p:sp>
        <p:nvSpPr>
          <p:cNvPr id="98307" name="Rectangle 3"/>
          <p:cNvSpPr>
            <a:spLocks/>
          </p:cNvSpPr>
          <p:nvPr/>
        </p:nvSpPr>
        <p:spPr bwMode="auto">
          <a:xfrm>
            <a:off x="5994400" y="6781800"/>
            <a:ext cx="4546600" cy="6096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4600" b="1" i="1" dirty="0">
                <a:solidFill>
                  <a:schemeClr val="tx1"/>
                </a:solidFill>
                <a:latin typeface="Century Gothic" pitchFamily="34" charset="0"/>
                <a:ea typeface="B Garamond Bold" pitchFamily="1" charset="0"/>
                <a:cs typeface="Times"/>
                <a:sym typeface="B Garamond Bold" pitchFamily="1" charset="0"/>
              </a:rPr>
              <a:t>1844 </a:t>
            </a:r>
            <a:r>
              <a:rPr lang="ru-RU" sz="4600" b="1" i="1" dirty="0">
                <a:solidFill>
                  <a:schemeClr val="tx1"/>
                </a:solidFill>
                <a:latin typeface="Century Gothic" pitchFamily="34" charset="0"/>
                <a:ea typeface="B Garamond Bold" pitchFamily="1" charset="0"/>
                <a:cs typeface="Times"/>
                <a:sym typeface="B Garamond Bold" pitchFamily="1" charset="0"/>
              </a:rPr>
              <a:t>г</a:t>
            </a:r>
            <a:r>
              <a:rPr lang="en-US" sz="4600" b="1" i="1" dirty="0">
                <a:solidFill>
                  <a:schemeClr val="tx1"/>
                </a:solidFill>
                <a:latin typeface="Century Gothic" pitchFamily="34" charset="0"/>
                <a:ea typeface="B Garamond Bold" pitchFamily="1" charset="0"/>
                <a:cs typeface="Times"/>
                <a:sym typeface="B Garamond Bold" pitchFamily="1" charset="0"/>
              </a:rPr>
              <a:t>.</a:t>
            </a:r>
            <a:r>
              <a:rPr lang="ru-RU" sz="4600" b="1" i="1" dirty="0">
                <a:solidFill>
                  <a:schemeClr val="tx1"/>
                </a:solidFill>
                <a:latin typeface="Century Gothic" pitchFamily="34" charset="0"/>
                <a:ea typeface="B Garamond Bold" pitchFamily="1" charset="0"/>
                <a:cs typeface="Times"/>
                <a:sym typeface="B Garamond Bold" pitchFamily="1" charset="0"/>
              </a:rPr>
              <a:t> от </a:t>
            </a:r>
            <a:r>
              <a:rPr lang="ru-RU" sz="4600" b="1" i="1" dirty="0" smtClean="0">
                <a:solidFill>
                  <a:schemeClr val="tx1"/>
                </a:solidFill>
                <a:latin typeface="Century Gothic" pitchFamily="34" charset="0"/>
                <a:ea typeface="B Garamond Bold" pitchFamily="1" charset="0"/>
                <a:cs typeface="Times"/>
                <a:sym typeface="B Garamond Bold" pitchFamily="1" charset="0"/>
              </a:rPr>
              <a:t>Р.Х.</a:t>
            </a:r>
            <a:endParaRPr lang="en-US" sz="4600" b="1" i="1" dirty="0">
              <a:solidFill>
                <a:schemeClr val="tx1"/>
              </a:solidFill>
              <a:latin typeface="Century Gothic" pitchFamily="34" charset="0"/>
              <a:ea typeface="B Garamond Bold" pitchFamily="1" charset="0"/>
              <a:cs typeface="Times"/>
              <a:sym typeface="B Garamond Bold" pitchFamily="1"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3187" name="Rectangle 2"/>
          <p:cNvSpPr>
            <a:spLocks/>
          </p:cNvSpPr>
          <p:nvPr/>
        </p:nvSpPr>
        <p:spPr bwMode="auto">
          <a:xfrm>
            <a:off x="4851400" y="990600"/>
            <a:ext cx="4394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12:6</a:t>
            </a:r>
          </a:p>
        </p:txBody>
      </p:sp>
      <p:sp>
        <p:nvSpPr>
          <p:cNvPr id="93188" name="Rectangle 3"/>
          <p:cNvSpPr>
            <a:spLocks/>
          </p:cNvSpPr>
          <p:nvPr/>
        </p:nvSpPr>
        <p:spPr bwMode="auto">
          <a:xfrm>
            <a:off x="4889500" y="2019300"/>
            <a:ext cx="42291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…Тысячу </a:t>
            </a:r>
            <a:r>
              <a:rPr lang="ru-RU" sz="4600" b="1" dirty="0">
                <a:solidFill>
                  <a:schemeClr val="tx1"/>
                </a:solidFill>
                <a:latin typeface="Century Gothic" pitchFamily="1" charset="0"/>
                <a:sym typeface="Century Gothic" pitchFamily="1" charset="0"/>
              </a:rPr>
              <a:t>двести шестьдесят </a:t>
            </a:r>
            <a:r>
              <a:rPr lang="ru-RU" sz="4600" b="1" dirty="0" smtClean="0">
                <a:solidFill>
                  <a:schemeClr val="tx1"/>
                </a:solidFill>
                <a:latin typeface="Century Gothic" pitchFamily="1" charset="0"/>
                <a:sym typeface="Century Gothic" pitchFamily="1" charset="0"/>
              </a:rPr>
              <a:t>дней.</a:t>
            </a:r>
            <a:endParaRPr lang="en-US" sz="4600" b="1" dirty="0">
              <a:solidFill>
                <a:schemeClr val="tx1"/>
              </a:solidFill>
              <a:latin typeface="Century Gothic" pitchFamily="1" charset="0"/>
              <a:sym typeface="Century Gothic" pitchFamily="1" charset="0"/>
            </a:endParaRPr>
          </a:p>
        </p:txBody>
      </p:sp>
      <p:sp>
        <p:nvSpPr>
          <p:cNvPr id="93189" name="Rectangle 4"/>
          <p:cNvSpPr>
            <a:spLocks/>
          </p:cNvSpPr>
          <p:nvPr/>
        </p:nvSpPr>
        <p:spPr bwMode="auto">
          <a:xfrm>
            <a:off x="5143500" y="5530850"/>
            <a:ext cx="3517900" cy="7874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chemeClr val="tx1"/>
                </a:solidFill>
                <a:latin typeface="Century Gothic" pitchFamily="1" charset="0"/>
                <a:sym typeface="Century Gothic" pitchFamily="1" charset="0"/>
              </a:rPr>
              <a:t>1</a:t>
            </a:r>
            <a:r>
              <a:rPr lang="ru-RU" sz="7200" b="1">
                <a:solidFill>
                  <a:schemeClr val="tx1"/>
                </a:solidFill>
                <a:latin typeface="Century Gothic" pitchFamily="1" charset="0"/>
                <a:sym typeface="Century Gothic" pitchFamily="1" charset="0"/>
              </a:rPr>
              <a:t> </a:t>
            </a:r>
            <a:r>
              <a:rPr lang="en-US" sz="7200" b="1">
                <a:solidFill>
                  <a:schemeClr val="tx1"/>
                </a:solidFill>
                <a:latin typeface="Century Gothic" pitchFamily="1" charset="0"/>
                <a:sym typeface="Century Gothic" pitchFamily="1" charset="0"/>
              </a:rPr>
              <a:t>260</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4211" name="Rectangle 2"/>
          <p:cNvSpPr>
            <a:spLocks/>
          </p:cNvSpPr>
          <p:nvPr/>
        </p:nvSpPr>
        <p:spPr bwMode="auto">
          <a:xfrm>
            <a:off x="4851400" y="990600"/>
            <a:ext cx="5029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a:t>
            </a:r>
            <a:r>
              <a:rPr lang="ru-RU" sz="3600" b="1">
                <a:solidFill>
                  <a:schemeClr val="tx1"/>
                </a:solidFill>
                <a:latin typeface="Century Gothic" pitchFamily="1" charset="0"/>
                <a:sym typeface="Century Gothic" pitchFamily="1" charset="0"/>
              </a:rPr>
              <a:t>14</a:t>
            </a:r>
            <a:endParaRPr lang="en-US" sz="3600" b="1">
              <a:solidFill>
                <a:schemeClr val="tx1"/>
              </a:solidFill>
              <a:latin typeface="Century Gothic" pitchFamily="1" charset="0"/>
              <a:sym typeface="Century Gothic" pitchFamily="1" charset="0"/>
            </a:endParaRPr>
          </a:p>
        </p:txBody>
      </p:sp>
      <p:sp>
        <p:nvSpPr>
          <p:cNvPr id="94212" name="Rectangle 3"/>
          <p:cNvSpPr>
            <a:spLocks/>
          </p:cNvSpPr>
          <p:nvPr/>
        </p:nvSpPr>
        <p:spPr bwMode="auto">
          <a:xfrm>
            <a:off x="4889500" y="2133600"/>
            <a:ext cx="49149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…Времени</a:t>
            </a:r>
            <a:r>
              <a:rPr lang="ru-RU" sz="4600" b="1" dirty="0">
                <a:solidFill>
                  <a:schemeClr val="tx1"/>
                </a:solidFill>
                <a:latin typeface="Century Gothic" pitchFamily="1" charset="0"/>
                <a:sym typeface="Century Gothic" pitchFamily="1" charset="0"/>
              </a:rPr>
              <a:t>, времен и </a:t>
            </a:r>
            <a:r>
              <a:rPr lang="ru-RU" sz="4600" b="1" dirty="0" smtClean="0">
                <a:solidFill>
                  <a:schemeClr val="tx1"/>
                </a:solidFill>
                <a:latin typeface="Century Gothic" pitchFamily="1" charset="0"/>
                <a:sym typeface="Century Gothic" pitchFamily="1" charset="0"/>
              </a:rPr>
              <a:t>полвремени.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5235" name="Rectangle 2"/>
          <p:cNvSpPr>
            <a:spLocks/>
          </p:cNvSpPr>
          <p:nvPr/>
        </p:nvSpPr>
        <p:spPr bwMode="auto">
          <a:xfrm>
            <a:off x="2844800" y="2679700"/>
            <a:ext cx="6273800" cy="1435100"/>
          </a:xfrm>
          <a:prstGeom prst="rect">
            <a:avLst/>
          </a:prstGeom>
          <a:noFill/>
          <a:ln w="12700">
            <a:noFill/>
            <a:miter lim="800000"/>
            <a:headEnd/>
            <a:tailEnd/>
          </a:ln>
        </p:spPr>
        <p:txBody>
          <a:bodyPr lIns="0" tIns="0" rIns="0" bIns="0" anchor="ctr"/>
          <a:lstStyle/>
          <a:p>
            <a:pPr algn="l">
              <a:lnSpc>
                <a:spcPct val="90000"/>
              </a:lnSpc>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День за год Я определил </a:t>
            </a:r>
            <a:r>
              <a:rPr lang="ru-RU" sz="4600" b="1" dirty="0" smtClean="0">
                <a:solidFill>
                  <a:schemeClr val="tx1"/>
                </a:solidFill>
                <a:latin typeface="Century Gothic" pitchFamily="1" charset="0"/>
                <a:sym typeface="Century Gothic" pitchFamily="1" charset="0"/>
              </a:rPr>
              <a:t>тебе.</a:t>
            </a:r>
            <a:endParaRPr lang="en-US" sz="4600" b="1" dirty="0">
              <a:solidFill>
                <a:schemeClr val="tx1"/>
              </a:solidFill>
              <a:latin typeface="Century Gothic" pitchFamily="1" charset="0"/>
              <a:sym typeface="Century Gothic" pitchFamily="1" charset="0"/>
            </a:endParaRPr>
          </a:p>
        </p:txBody>
      </p:sp>
      <p:sp>
        <p:nvSpPr>
          <p:cNvPr id="95236" name="Rectangle 3"/>
          <p:cNvSpPr>
            <a:spLocks/>
          </p:cNvSpPr>
          <p:nvPr/>
        </p:nvSpPr>
        <p:spPr bwMode="auto">
          <a:xfrm>
            <a:off x="2768600" y="965200"/>
            <a:ext cx="4521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err="1" smtClean="0">
                <a:solidFill>
                  <a:schemeClr val="tx1"/>
                </a:solidFill>
                <a:latin typeface="Century Gothic" pitchFamily="1" charset="0"/>
                <a:sym typeface="Century Gothic" pitchFamily="1" charset="0"/>
              </a:rPr>
              <a:t>Иезекииль</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4:6 </a:t>
            </a:r>
          </a:p>
        </p:txBody>
      </p:sp>
      <p:sp>
        <p:nvSpPr>
          <p:cNvPr id="95237" name="Rectangle 4"/>
          <p:cNvSpPr>
            <a:spLocks/>
          </p:cNvSpPr>
          <p:nvPr/>
        </p:nvSpPr>
        <p:spPr bwMode="auto">
          <a:xfrm>
            <a:off x="0" y="4978400"/>
            <a:ext cx="10160000" cy="7874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6000" b="1">
                <a:solidFill>
                  <a:schemeClr val="tx1"/>
                </a:solidFill>
                <a:latin typeface="Century Gothic" pitchFamily="1" charset="0"/>
                <a:sym typeface="Century Gothic" pitchFamily="1" charset="0"/>
              </a:rPr>
              <a:t>1260 </a:t>
            </a:r>
            <a:r>
              <a:rPr lang="ru-RU" sz="6000" b="1">
                <a:solidFill>
                  <a:schemeClr val="tx1"/>
                </a:solidFill>
                <a:latin typeface="Century Gothic" pitchFamily="1" charset="0"/>
                <a:sym typeface="Century Gothic" pitchFamily="1" charset="0"/>
              </a:rPr>
              <a:t>дней</a:t>
            </a:r>
            <a:r>
              <a:rPr lang="en-US" sz="6000" b="1">
                <a:solidFill>
                  <a:schemeClr val="tx1"/>
                </a:solidFill>
                <a:latin typeface="Century Gothic" pitchFamily="1" charset="0"/>
                <a:sym typeface="Century Gothic" pitchFamily="1" charset="0"/>
              </a:rPr>
              <a:t> = 1260 </a:t>
            </a:r>
            <a:r>
              <a:rPr lang="ru-RU" sz="6000" b="1">
                <a:solidFill>
                  <a:schemeClr val="tx1"/>
                </a:solidFill>
                <a:latin typeface="Century Gothic" pitchFamily="1" charset="0"/>
                <a:sym typeface="Century Gothic" pitchFamily="1" charset="0"/>
              </a:rPr>
              <a:t>лет</a:t>
            </a:r>
            <a:endParaRPr lang="en-US" sz="6000" b="1">
              <a:solidFill>
                <a:schemeClr val="tx1"/>
              </a:solidFill>
              <a:latin typeface="Century Gothic" pitchFamily="1" charset="0"/>
              <a:sym typeface="Century Gothic" pitchFamily="1"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8307" name="Rectangle 2"/>
          <p:cNvSpPr>
            <a:spLocks/>
          </p:cNvSpPr>
          <p:nvPr/>
        </p:nvSpPr>
        <p:spPr bwMode="auto">
          <a:xfrm>
            <a:off x="4445000" y="825500"/>
            <a:ext cx="5283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12:17</a:t>
            </a:r>
          </a:p>
        </p:txBody>
      </p:sp>
      <p:sp>
        <p:nvSpPr>
          <p:cNvPr id="98308" name="Rectangle 3"/>
          <p:cNvSpPr>
            <a:spLocks/>
          </p:cNvSpPr>
          <p:nvPr/>
        </p:nvSpPr>
        <p:spPr bwMode="auto">
          <a:xfrm>
            <a:off x="4622800" y="2260600"/>
            <a:ext cx="5486400" cy="19304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рассвирепел дракон на жену, и пошел, чтобы</a:t>
            </a:r>
            <a:endParaRPr lang="en-US" sz="4600" b="1" dirty="0">
              <a:solidFill>
                <a:schemeClr val="tx1"/>
              </a:solidFill>
              <a:latin typeface="Century Gothic" pitchFamily="1" charset="0"/>
              <a:sym typeface="Century Gothic" pitchFamily="1" charset="0"/>
            </a:endParaRPr>
          </a:p>
        </p:txBody>
      </p:sp>
      <p:sp>
        <p:nvSpPr>
          <p:cNvPr id="98309" name="Rectangle 4"/>
          <p:cNvSpPr>
            <a:spLocks/>
          </p:cNvSpPr>
          <p:nvPr/>
        </p:nvSpPr>
        <p:spPr bwMode="auto">
          <a:xfrm>
            <a:off x="892175" y="4241800"/>
            <a:ext cx="9182100" cy="30734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вступить в брань с прочими от семени ее, сохраняющими заповеди Божии и имеющими свидетельство Иисуса </a:t>
            </a:r>
            <a:r>
              <a:rPr lang="ru-RU" sz="4600" b="1" dirty="0" smtClean="0">
                <a:solidFill>
                  <a:schemeClr val="tx1"/>
                </a:solidFill>
                <a:latin typeface="Century Gothic" pitchFamily="1" charset="0"/>
                <a:sym typeface="Century Gothic" pitchFamily="1" charset="0"/>
              </a:rPr>
              <a:t>Христа.</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srcRect/>
          <a:stretch>
            <a:fillRect/>
          </a:stretch>
        </p:blipFill>
        <p:spPr bwMode="auto">
          <a:xfrm>
            <a:off x="4763" y="0"/>
            <a:ext cx="10150475" cy="7620000"/>
          </a:xfrm>
          <a:prstGeom prst="rect">
            <a:avLst/>
          </a:prstGeom>
          <a:noFill/>
          <a:ln w="12700">
            <a:noFill/>
            <a:miter lim="800000"/>
            <a:headEnd/>
            <a:tailEnd/>
          </a:ln>
        </p:spPr>
      </p:pic>
      <p:sp>
        <p:nvSpPr>
          <p:cNvPr id="99331" name="TextBox 2"/>
          <p:cNvSpPr txBox="1">
            <a:spLocks noChangeArrowheads="1"/>
          </p:cNvSpPr>
          <p:nvPr/>
        </p:nvSpPr>
        <p:spPr bwMode="auto">
          <a:xfrm rot="-152796">
            <a:off x="1087438" y="3576638"/>
            <a:ext cx="2390775" cy="1323975"/>
          </a:xfrm>
          <a:prstGeom prst="rect">
            <a:avLst/>
          </a:prstGeom>
          <a:noFill/>
          <a:ln w="9525">
            <a:noFill/>
            <a:miter lim="800000"/>
            <a:headEnd/>
            <a:tailEnd/>
          </a:ln>
        </p:spPr>
        <p:txBody>
          <a:bodyPr wrap="none">
            <a:spAutoFit/>
          </a:bodyPr>
          <a:lstStyle/>
          <a:p>
            <a:r>
              <a:rPr lang="ru-RU" sz="4000" b="1">
                <a:latin typeface="Century Gothic" pitchFamily="1" charset="0"/>
              </a:rPr>
              <a:t>МЕСТО</a:t>
            </a:r>
          </a:p>
          <a:p>
            <a:r>
              <a:rPr lang="ru-RU" sz="4000" b="1">
                <a:latin typeface="Century Gothic" pitchFamily="1" charset="0"/>
              </a:rPr>
              <a:t>ОТДЫХА</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0355" name="Rectangle 2"/>
          <p:cNvSpPr>
            <a:spLocks/>
          </p:cNvSpPr>
          <p:nvPr/>
        </p:nvSpPr>
        <p:spPr bwMode="auto">
          <a:xfrm>
            <a:off x="3289300" y="1092200"/>
            <a:ext cx="4889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19:10</a:t>
            </a:r>
          </a:p>
        </p:txBody>
      </p:sp>
      <p:sp>
        <p:nvSpPr>
          <p:cNvPr id="100356" name="Rectangle 3"/>
          <p:cNvSpPr>
            <a:spLocks/>
          </p:cNvSpPr>
          <p:nvPr/>
        </p:nvSpPr>
        <p:spPr bwMode="auto">
          <a:xfrm>
            <a:off x="660400" y="3556000"/>
            <a:ext cx="9525000" cy="2921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Свидетельство </a:t>
            </a:r>
            <a:r>
              <a:rPr lang="ru-RU" sz="4600" b="1" dirty="0" err="1">
                <a:solidFill>
                  <a:schemeClr val="tx1"/>
                </a:solidFill>
                <a:latin typeface="Century Gothic" pitchFamily="1" charset="0"/>
                <a:sym typeface="Century Gothic" pitchFamily="1" charset="0"/>
              </a:rPr>
              <a:t>Иисусово</a:t>
            </a:r>
            <a:r>
              <a:rPr lang="ru-RU" sz="4600" b="1" dirty="0">
                <a:solidFill>
                  <a:schemeClr val="tx1"/>
                </a:solidFill>
                <a:latin typeface="Century Gothic" pitchFamily="1" charset="0"/>
                <a:sym typeface="Century Gothic" pitchFamily="1" charset="0"/>
              </a:rPr>
              <a:t> есть дух </a:t>
            </a:r>
            <a:r>
              <a:rPr lang="ru-RU" sz="4600" b="1" dirty="0" smtClean="0">
                <a:solidFill>
                  <a:schemeClr val="tx1"/>
                </a:solidFill>
                <a:latin typeface="Century Gothic" pitchFamily="1" charset="0"/>
                <a:sym typeface="Century Gothic" pitchFamily="1" charset="0"/>
              </a:rPr>
              <a:t>пророчества.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1379" name="Rectangle 2"/>
          <p:cNvSpPr>
            <a:spLocks/>
          </p:cNvSpPr>
          <p:nvPr/>
        </p:nvSpPr>
        <p:spPr bwMode="auto">
          <a:xfrm>
            <a:off x="889000" y="4216400"/>
            <a:ext cx="87884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Скажи нам, когда это будет? и какой признак Твоего пришествия и кончины века</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101380" name="Rectangle 3"/>
          <p:cNvSpPr>
            <a:spLocks/>
          </p:cNvSpPr>
          <p:nvPr/>
        </p:nvSpPr>
        <p:spPr bwMode="auto">
          <a:xfrm>
            <a:off x="4978400" y="825500"/>
            <a:ext cx="3822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2403" name="Rectangle 2"/>
          <p:cNvSpPr>
            <a:spLocks/>
          </p:cNvSpPr>
          <p:nvPr/>
        </p:nvSpPr>
        <p:spPr bwMode="auto">
          <a:xfrm>
            <a:off x="4978400" y="825500"/>
            <a:ext cx="4152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24:14</a:t>
            </a:r>
          </a:p>
        </p:txBody>
      </p:sp>
      <p:sp>
        <p:nvSpPr>
          <p:cNvPr id="102404" name="Rectangle 4"/>
          <p:cNvSpPr>
            <a:spLocks/>
          </p:cNvSpPr>
          <p:nvPr/>
        </p:nvSpPr>
        <p:spPr bwMode="auto">
          <a:xfrm>
            <a:off x="514350" y="4216400"/>
            <a:ext cx="964565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проповедано будет сие Евангелие Царствия по всей вселенной, во свидетельство всем народам; и тогда придет </a:t>
            </a:r>
            <a:r>
              <a:rPr lang="ru-RU" sz="4600" b="1" dirty="0" smtClean="0">
                <a:solidFill>
                  <a:schemeClr val="tx1"/>
                </a:solidFill>
                <a:latin typeface="Century Gothic" pitchFamily="1" charset="0"/>
                <a:sym typeface="Century Gothic" pitchFamily="1" charset="0"/>
              </a:rPr>
              <a:t>конец.</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3427" name="Rectangle 2"/>
          <p:cNvSpPr>
            <a:spLocks/>
          </p:cNvSpPr>
          <p:nvPr/>
        </p:nvSpPr>
        <p:spPr bwMode="auto">
          <a:xfrm>
            <a:off x="4800600" y="952500"/>
            <a:ext cx="5003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14:6, 7</a:t>
            </a:r>
          </a:p>
        </p:txBody>
      </p:sp>
      <p:sp>
        <p:nvSpPr>
          <p:cNvPr id="103428" name="Rectangle 4"/>
          <p:cNvSpPr>
            <a:spLocks/>
          </p:cNvSpPr>
          <p:nvPr/>
        </p:nvSpPr>
        <p:spPr bwMode="auto">
          <a:xfrm>
            <a:off x="279400" y="4191000"/>
            <a:ext cx="9880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увидел я другого Ангела, летящего посредине неба, который имел вечное Евангелие, чтобы </a:t>
            </a:r>
            <a:r>
              <a:rPr lang="ru-RU" sz="4600" b="1" dirty="0" err="1">
                <a:solidFill>
                  <a:schemeClr val="tx1"/>
                </a:solidFill>
                <a:latin typeface="Century Gothic" pitchFamily="1" charset="0"/>
                <a:sym typeface="Century Gothic" pitchFamily="1" charset="0"/>
              </a:rPr>
              <a:t>благовество-вать</a:t>
            </a:r>
            <a:r>
              <a:rPr lang="ru-RU" sz="4600" b="1" dirty="0">
                <a:solidFill>
                  <a:schemeClr val="tx1"/>
                </a:solidFill>
                <a:latin typeface="Century Gothic" pitchFamily="1" charset="0"/>
                <a:sym typeface="Century Gothic" pitchFamily="1" charset="0"/>
              </a:rPr>
              <a:t> живущим на </a:t>
            </a:r>
            <a:r>
              <a:rPr lang="ru-RU" sz="4600" b="1" dirty="0" smtClean="0">
                <a:solidFill>
                  <a:schemeClr val="tx1"/>
                </a:solidFill>
                <a:latin typeface="Century Gothic" pitchFamily="1" charset="0"/>
                <a:sym typeface="Century Gothic" pitchFamily="1" charset="0"/>
              </a:rPr>
              <a:t>земле…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4451" name="Rectangle 3"/>
          <p:cNvSpPr>
            <a:spLocks/>
          </p:cNvSpPr>
          <p:nvPr/>
        </p:nvSpPr>
        <p:spPr bwMode="auto">
          <a:xfrm>
            <a:off x="4800600" y="952500"/>
            <a:ext cx="4864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14:6, 7</a:t>
            </a:r>
          </a:p>
        </p:txBody>
      </p:sp>
      <p:sp>
        <p:nvSpPr>
          <p:cNvPr id="104452" name="Rectangle 4"/>
          <p:cNvSpPr>
            <a:spLocks/>
          </p:cNvSpPr>
          <p:nvPr/>
        </p:nvSpPr>
        <p:spPr bwMode="auto">
          <a:xfrm>
            <a:off x="965200" y="4800600"/>
            <a:ext cx="8763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всякому племени, и колену, и языку, и </a:t>
            </a:r>
            <a:r>
              <a:rPr lang="ru-RU" sz="4600" b="1" dirty="0" smtClean="0">
                <a:solidFill>
                  <a:schemeClr val="tx1"/>
                </a:solidFill>
                <a:latin typeface="Century Gothic" pitchFamily="1" charset="0"/>
                <a:sym typeface="Century Gothic" pitchFamily="1" charset="0"/>
              </a:rPr>
              <a:t>народу…</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2531" name="Rectangle 2"/>
          <p:cNvSpPr>
            <a:spLocks/>
          </p:cNvSpPr>
          <p:nvPr/>
        </p:nvSpPr>
        <p:spPr bwMode="auto">
          <a:xfrm>
            <a:off x="736600" y="2463800"/>
            <a:ext cx="9423400" cy="33274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5300" b="1" i="1" dirty="0">
                <a:solidFill>
                  <a:schemeClr val="tx1"/>
                </a:solidFill>
                <a:latin typeface="Century Gothic" pitchFamily="1" charset="0"/>
                <a:cs typeface="Times" pitchFamily="1" charset="0"/>
                <a:sym typeface="Times" pitchFamily="1" charset="0"/>
              </a:rPr>
              <a:t>ЦЕРКОВЬ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5300" b="1" i="1" dirty="0">
                <a:solidFill>
                  <a:schemeClr val="tx1"/>
                </a:solidFill>
                <a:latin typeface="Century Gothic" pitchFamily="1" charset="0"/>
                <a:cs typeface="Times" pitchFamily="1" charset="0"/>
                <a:sym typeface="Times" pitchFamily="1" charset="0"/>
              </a:rPr>
              <a:t>АДАМА</a:t>
            </a:r>
            <a:r>
              <a:rPr lang="en-US" sz="5300" b="1" i="1" dirty="0">
                <a:solidFill>
                  <a:schemeClr val="tx1"/>
                </a:solidFill>
                <a:latin typeface="Century Gothic" pitchFamily="1" charset="0"/>
                <a:cs typeface="Times" pitchFamily="1" charset="0"/>
                <a:sym typeface="Times" pitchFamily="1" charset="0"/>
              </a:rPr>
              <a:t> </a:t>
            </a:r>
            <a:endParaRPr lang="ru-RU" sz="5300" b="1" i="1" dirty="0">
              <a:solidFill>
                <a:schemeClr val="tx1"/>
              </a:solidFill>
              <a:latin typeface="Century Gothic" pitchFamily="1" charset="0"/>
              <a:cs typeface="Times" pitchFamily="1" charset="0"/>
              <a:sym typeface="Times"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5300" b="1" i="1" dirty="0">
              <a:solidFill>
                <a:schemeClr val="tx1"/>
              </a:solidFill>
              <a:latin typeface="Century Gothic" pitchFamily="1" charset="0"/>
              <a:cs typeface="Times" pitchFamily="1" charset="0"/>
              <a:sym typeface="Times"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5300" b="1" i="1" dirty="0">
              <a:solidFill>
                <a:schemeClr val="tx1"/>
              </a:solidFill>
              <a:latin typeface="Century Gothic" pitchFamily="1" charset="0"/>
              <a:cs typeface="Times" pitchFamily="1" charset="0"/>
              <a:sym typeface="Times"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5300" b="1" i="1" dirty="0">
              <a:solidFill>
                <a:schemeClr val="tx1"/>
              </a:solidFill>
              <a:latin typeface="Century Gothic" pitchFamily="1" charset="0"/>
              <a:cs typeface="Times" pitchFamily="1" charset="0"/>
              <a:sym typeface="Times"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5300" b="1" i="1" dirty="0">
              <a:solidFill>
                <a:schemeClr val="tx1"/>
              </a:solidFill>
              <a:latin typeface="Century Gothic" pitchFamily="1" charset="0"/>
              <a:cs typeface="Times" pitchFamily="1" charset="0"/>
              <a:sym typeface="Times"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5300" b="1" i="1" dirty="0">
              <a:solidFill>
                <a:schemeClr val="tx1"/>
              </a:solidFill>
              <a:latin typeface="Century Gothic" pitchFamily="1" charset="0"/>
              <a:cs typeface="Times" pitchFamily="1" charset="0"/>
              <a:sym typeface="Times" pitchFamily="1" charset="0"/>
            </a:endParaRPr>
          </a:p>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300" b="1" i="1" dirty="0" smtClean="0">
                <a:solidFill>
                  <a:schemeClr val="tx1"/>
                </a:solidFill>
                <a:latin typeface="Century Gothic" pitchFamily="1" charset="0"/>
                <a:cs typeface="Times" pitchFamily="1" charset="0"/>
                <a:sym typeface="Times" pitchFamily="1" charset="0"/>
              </a:rPr>
              <a:t>4004 </a:t>
            </a:r>
            <a:r>
              <a:rPr lang="ru-RU" sz="5300" b="1" i="1" dirty="0">
                <a:solidFill>
                  <a:schemeClr val="tx1"/>
                </a:solidFill>
                <a:latin typeface="Century Gothic" pitchFamily="1" charset="0"/>
                <a:cs typeface="Times" pitchFamily="1" charset="0"/>
                <a:sym typeface="Times" pitchFamily="1" charset="0"/>
              </a:rPr>
              <a:t>г</a:t>
            </a:r>
            <a:r>
              <a:rPr lang="en-US" sz="5300" b="1" i="1" dirty="0">
                <a:solidFill>
                  <a:schemeClr val="tx1"/>
                </a:solidFill>
                <a:latin typeface="Century Gothic" pitchFamily="1" charset="0"/>
                <a:cs typeface="Times" pitchFamily="1" charset="0"/>
                <a:sym typeface="Times" pitchFamily="1" charset="0"/>
              </a:rPr>
              <a:t>.</a:t>
            </a:r>
            <a:r>
              <a:rPr lang="ru-RU" sz="5300" b="1" i="1" dirty="0">
                <a:solidFill>
                  <a:schemeClr val="tx1"/>
                </a:solidFill>
                <a:latin typeface="Century Gothic" pitchFamily="1" charset="0"/>
                <a:cs typeface="Times" pitchFamily="1" charset="0"/>
                <a:sym typeface="Times" pitchFamily="1" charset="0"/>
              </a:rPr>
              <a:t> до </a:t>
            </a:r>
            <a:r>
              <a:rPr lang="ru-RU" sz="5300" b="1" i="1" dirty="0" smtClean="0">
                <a:solidFill>
                  <a:schemeClr val="tx1"/>
                </a:solidFill>
                <a:latin typeface="Century Gothic" pitchFamily="1" charset="0"/>
                <a:cs typeface="Times" pitchFamily="1" charset="0"/>
                <a:sym typeface="Times" pitchFamily="1" charset="0"/>
              </a:rPr>
              <a:t>Р.Х.</a:t>
            </a:r>
            <a:endParaRPr lang="en-US" sz="5300" b="1" i="1" dirty="0">
              <a:solidFill>
                <a:schemeClr val="tx1"/>
              </a:solidFill>
              <a:latin typeface="Century Gothic" pitchFamily="1" charset="0"/>
              <a:cs typeface="Times" pitchFamily="1" charset="0"/>
              <a:sym typeface="Times" pitchFamily="1"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5475" name="Rectangle 3"/>
          <p:cNvSpPr>
            <a:spLocks/>
          </p:cNvSpPr>
          <p:nvPr/>
        </p:nvSpPr>
        <p:spPr bwMode="auto">
          <a:xfrm>
            <a:off x="279400" y="3810000"/>
            <a:ext cx="9875838"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…убойтесь Бога и воздайте Ему славу, ибо наступил час суда Его, и поклонитесь Сотворившему небо, и землю, и море, и источники </a:t>
            </a:r>
            <a:r>
              <a:rPr lang="ru-RU" sz="4600" b="1" dirty="0" smtClean="0">
                <a:solidFill>
                  <a:schemeClr val="tx1"/>
                </a:solidFill>
                <a:latin typeface="Century Gothic" pitchFamily="1" charset="0"/>
                <a:sym typeface="Century Gothic" pitchFamily="1" charset="0"/>
              </a:rPr>
              <a:t>вод.</a:t>
            </a:r>
            <a:endParaRPr lang="en-US" sz="4600" b="1" dirty="0">
              <a:solidFill>
                <a:schemeClr val="tx1"/>
              </a:solidFill>
              <a:latin typeface="Century Gothic" pitchFamily="1" charset="0"/>
              <a:sym typeface="Century Gothic" pitchFamily="1" charset="0"/>
            </a:endParaRPr>
          </a:p>
        </p:txBody>
      </p:sp>
      <p:sp>
        <p:nvSpPr>
          <p:cNvPr id="105476" name="Rectangle 4"/>
          <p:cNvSpPr>
            <a:spLocks/>
          </p:cNvSpPr>
          <p:nvPr/>
        </p:nvSpPr>
        <p:spPr bwMode="auto">
          <a:xfrm>
            <a:off x="4800600" y="952500"/>
            <a:ext cx="5003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14:6, 7</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9571" name="Rectangle 2"/>
          <p:cNvSpPr>
            <a:spLocks/>
          </p:cNvSpPr>
          <p:nvPr/>
        </p:nvSpPr>
        <p:spPr bwMode="auto">
          <a:xfrm>
            <a:off x="3835400" y="825500"/>
            <a:ext cx="43815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 </a:t>
            </a:r>
            <a:r>
              <a:rPr lang="en-US" sz="3600" b="1">
                <a:solidFill>
                  <a:schemeClr val="tx1"/>
                </a:solidFill>
                <a:latin typeface="Century Gothic" pitchFamily="1" charset="0"/>
                <a:sym typeface="Century Gothic" pitchFamily="1" charset="0"/>
              </a:rPr>
              <a:t>14:8</a:t>
            </a:r>
          </a:p>
        </p:txBody>
      </p:sp>
      <p:sp>
        <p:nvSpPr>
          <p:cNvPr id="109572" name="Rectangle 4"/>
          <p:cNvSpPr>
            <a:spLocks/>
          </p:cNvSpPr>
          <p:nvPr/>
        </p:nvSpPr>
        <p:spPr bwMode="auto">
          <a:xfrm>
            <a:off x="579438" y="4140200"/>
            <a:ext cx="9453562"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другой Ангел следовал за ним, говоря: пал, пал Вавилон, город великий, потому что он яростным вином блуда своего напоил все </a:t>
            </a:r>
            <a:r>
              <a:rPr lang="ru-RU" sz="4600" b="1" dirty="0" smtClean="0">
                <a:solidFill>
                  <a:schemeClr val="tx1"/>
                </a:solidFill>
                <a:latin typeface="Century Gothic" pitchFamily="1" charset="0"/>
                <a:sym typeface="Century Gothic" pitchFamily="1" charset="0"/>
              </a:rPr>
              <a:t>народы.</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0595" name="Rectangle 2"/>
          <p:cNvSpPr>
            <a:spLocks/>
          </p:cNvSpPr>
          <p:nvPr/>
        </p:nvSpPr>
        <p:spPr bwMode="auto">
          <a:xfrm>
            <a:off x="5499100" y="2362200"/>
            <a:ext cx="4660900" cy="4343400"/>
          </a:xfrm>
          <a:prstGeom prst="rect">
            <a:avLst/>
          </a:prstGeom>
          <a:noFill/>
          <a:ln w="12700">
            <a:noFill/>
            <a:miter lim="800000"/>
            <a:headEnd/>
            <a:tailEnd/>
          </a:ln>
        </p:spPr>
        <p:txBody>
          <a:bodyPr lIns="0" tIns="0" rIns="457200" bIns="0" anchor="ctr"/>
          <a:lstStyle/>
          <a:p>
            <a:pPr algn="l"/>
            <a:r>
              <a:rPr lang="ru-RU" sz="4600" b="1">
                <a:solidFill>
                  <a:schemeClr val="tx1"/>
                </a:solidFill>
                <a:latin typeface="Century Gothic" pitchFamily="1" charset="0"/>
                <a:sym typeface="Century Gothic" pitchFamily="1" charset="0"/>
              </a:rPr>
              <a:t>Что это за Вавилон, который пал, </a:t>
            </a:r>
            <a:br>
              <a:rPr lang="ru-RU" sz="4600" b="1">
                <a:solidFill>
                  <a:schemeClr val="tx1"/>
                </a:solidFill>
                <a:latin typeface="Century Gothic" pitchFamily="1" charset="0"/>
                <a:sym typeface="Century Gothic" pitchFamily="1" charset="0"/>
              </a:rPr>
            </a:br>
            <a:r>
              <a:rPr lang="ru-RU" sz="4600" b="1">
                <a:solidFill>
                  <a:schemeClr val="tx1"/>
                </a:solidFill>
                <a:latin typeface="Century Gothic" pitchFamily="1" charset="0"/>
                <a:sym typeface="Century Gothic" pitchFamily="1" charset="0"/>
              </a:rPr>
              <a:t>пал, пал</a:t>
            </a:r>
            <a:r>
              <a:rPr lang="en-US" sz="4600" b="1">
                <a:solidFill>
                  <a:schemeClr val="tx1"/>
                </a:solidFill>
                <a:latin typeface="Century Gothic" pitchFamily="1" charset="0"/>
                <a:sym typeface="Century Gothic" pitchFamily="1" charset="0"/>
              </a:rPr>
              <a:t>?</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1619" name="Rectangle 2"/>
          <p:cNvSpPr>
            <a:spLocks/>
          </p:cNvSpPr>
          <p:nvPr/>
        </p:nvSpPr>
        <p:spPr bwMode="auto">
          <a:xfrm>
            <a:off x="4927600" y="825500"/>
            <a:ext cx="4495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17:5</a:t>
            </a:r>
          </a:p>
        </p:txBody>
      </p:sp>
      <p:sp>
        <p:nvSpPr>
          <p:cNvPr id="111620" name="Rectangle 3"/>
          <p:cNvSpPr>
            <a:spLocks/>
          </p:cNvSpPr>
          <p:nvPr/>
        </p:nvSpPr>
        <p:spPr bwMode="auto">
          <a:xfrm>
            <a:off x="0" y="4889500"/>
            <a:ext cx="10160000" cy="25019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ВАВИЛОН ВЕЛИКИЙ, </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МАТЬ БЛУДНИЦАМ И МЕРЗОСТЯМ </a:t>
            </a:r>
            <a:r>
              <a:rPr lang="ru-RU" sz="4600" b="1" dirty="0" smtClean="0">
                <a:solidFill>
                  <a:schemeClr val="tx1"/>
                </a:solidFill>
                <a:latin typeface="Century Gothic" pitchFamily="1" charset="0"/>
                <a:sym typeface="Century Gothic" pitchFamily="1" charset="0"/>
              </a:rPr>
              <a:t>ЗЕМНЫМ.</a:t>
            </a:r>
            <a:endParaRPr lang="en-US" sz="4600" b="1" dirty="0">
              <a:solidFill>
                <a:schemeClr val="tx1"/>
              </a:solidFill>
              <a:latin typeface="Century Gothic" pitchFamily="1" charset="0"/>
              <a:sym typeface="Century Gothic" pitchFamily="1" charset="0"/>
            </a:endParaRPr>
          </a:p>
        </p:txBody>
      </p:sp>
      <p:sp>
        <p:nvSpPr>
          <p:cNvPr id="111621" name="Rectangle 4"/>
          <p:cNvSpPr>
            <a:spLocks/>
          </p:cNvSpPr>
          <p:nvPr/>
        </p:nvSpPr>
        <p:spPr bwMode="auto">
          <a:xfrm>
            <a:off x="736600" y="3594100"/>
            <a:ext cx="9258300" cy="16637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на челе ее написано имя, тайна: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2643" name="Rectangle 2"/>
          <p:cNvSpPr>
            <a:spLocks/>
          </p:cNvSpPr>
          <p:nvPr/>
        </p:nvSpPr>
        <p:spPr bwMode="auto">
          <a:xfrm>
            <a:off x="5613400" y="2159000"/>
            <a:ext cx="4622800" cy="47752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Церковь- </a:t>
            </a:r>
            <a:r>
              <a:rPr lang="ru-RU" sz="4600" b="1" dirty="0">
                <a:solidFill>
                  <a:schemeClr val="tx1"/>
                </a:solidFill>
                <a:latin typeface="Century Gothic" pitchFamily="1" charset="0"/>
                <a:sym typeface="Century Gothic" pitchFamily="1" charset="0"/>
              </a:rPr>
              <a:t>блудница и ее дочери, держащиеся нечистых доктрин и </a:t>
            </a:r>
            <a:r>
              <a:rPr lang="ru-RU" sz="4600" b="1" dirty="0" smtClean="0">
                <a:solidFill>
                  <a:schemeClr val="tx1"/>
                </a:solidFill>
                <a:latin typeface="Century Gothic" pitchFamily="1" charset="0"/>
                <a:sym typeface="Century Gothic" pitchFamily="1" charset="0"/>
              </a:rPr>
              <a:t>обрядов</a:t>
            </a:r>
            <a:r>
              <a:rPr lang="en-US" sz="4600" b="1" dirty="0">
                <a:solidFill>
                  <a:schemeClr val="tx1"/>
                </a:solidFill>
                <a:latin typeface="Century Gothic" pitchFamily="1" charset="0"/>
                <a:sym typeface="Century Gothic" pitchFamily="1" charset="0"/>
              </a:rPr>
              <a:t>.</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9810" name="Rectangle 2"/>
          <p:cNvSpPr>
            <a:spLocks/>
          </p:cNvSpPr>
          <p:nvPr/>
        </p:nvSpPr>
        <p:spPr bwMode="auto">
          <a:xfrm>
            <a:off x="584200" y="3378200"/>
            <a:ext cx="9423400" cy="36322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80000"/>
              </a:lnSpc>
              <a:defRPr/>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третий Ангел последовал за ними, говоря громким голосом: кто поклоняется зверю и образу его и принимает начертание на чело свое или на руку </a:t>
            </a:r>
            <a:r>
              <a:rPr lang="ru-RU" sz="4600" b="1" dirty="0" smtClean="0">
                <a:solidFill>
                  <a:schemeClr val="tx1"/>
                </a:solidFill>
                <a:latin typeface="Century Gothic" pitchFamily="1" charset="0"/>
                <a:sym typeface="Century Gothic" pitchFamily="1" charset="0"/>
              </a:rPr>
              <a:t>свою…</a:t>
            </a:r>
            <a:endParaRPr lang="en-US" sz="4600" b="1" dirty="0">
              <a:solidFill>
                <a:schemeClr val="tx1"/>
              </a:solidFill>
              <a:latin typeface="Century Gothic" pitchFamily="1" charset="0"/>
              <a:sym typeface="Century Gothic" pitchFamily="1" charset="0"/>
            </a:endParaRPr>
          </a:p>
        </p:txBody>
      </p:sp>
      <p:sp>
        <p:nvSpPr>
          <p:cNvPr id="119811" name="Rectangle 3"/>
          <p:cNvSpPr>
            <a:spLocks/>
          </p:cNvSpPr>
          <p:nvPr/>
        </p:nvSpPr>
        <p:spPr bwMode="auto">
          <a:xfrm>
            <a:off x="4318000" y="533400"/>
            <a:ext cx="5080000" cy="6350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defRPr/>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14:9-11</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0834" name="Rectangle 2"/>
          <p:cNvSpPr>
            <a:spLocks/>
          </p:cNvSpPr>
          <p:nvPr/>
        </p:nvSpPr>
        <p:spPr bwMode="auto">
          <a:xfrm>
            <a:off x="4724400" y="825500"/>
            <a:ext cx="5156200" cy="6350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defRPr/>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14:9-11</a:t>
            </a:r>
          </a:p>
        </p:txBody>
      </p:sp>
      <p:sp>
        <p:nvSpPr>
          <p:cNvPr id="114692" name="Rectangle 3"/>
          <p:cNvSpPr>
            <a:spLocks/>
          </p:cNvSpPr>
          <p:nvPr/>
        </p:nvSpPr>
        <p:spPr bwMode="auto">
          <a:xfrm>
            <a:off x="889000" y="3733800"/>
            <a:ext cx="9067800" cy="3073400"/>
          </a:xfrm>
          <a:prstGeom prst="rect">
            <a:avLst/>
          </a:prstGeom>
          <a:noFill/>
          <a:ln w="12700">
            <a:noFill/>
            <a:miter lim="800000"/>
            <a:headEnd/>
            <a:tailEnd/>
          </a:ln>
        </p:spPr>
        <p:txBody>
          <a:bodyPr lIns="0" tIns="0" rIns="457200" bIns="0" anchor="ctr"/>
          <a:lstStyle/>
          <a:p>
            <a:pPr algn="l">
              <a:lnSpc>
                <a:spcPct val="80000"/>
              </a:lnSpc>
            </a:pPr>
            <a:r>
              <a:rPr lang="ru-RU" sz="4600" b="1" dirty="0" smtClean="0">
                <a:solidFill>
                  <a:schemeClr val="tx1"/>
                </a:solidFill>
                <a:latin typeface="Century Gothic" pitchFamily="1" charset="0"/>
                <a:sym typeface="Century Gothic" pitchFamily="1" charset="0"/>
              </a:rPr>
              <a:t>…тот </a:t>
            </a:r>
            <a:r>
              <a:rPr lang="ru-RU" sz="4600" b="1" dirty="0">
                <a:solidFill>
                  <a:schemeClr val="tx1"/>
                </a:solidFill>
                <a:latin typeface="Century Gothic" pitchFamily="1" charset="0"/>
                <a:sym typeface="Century Gothic" pitchFamily="1" charset="0"/>
              </a:rPr>
              <a:t>будет пить вино ярости Божией, вино цельное, приготовленное в чаше гнева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584</TotalTime>
  <Pages>0</Pages>
  <Words>5006</Words>
  <Characters>0</Characters>
  <Application>Microsoft Office PowerPoint</Application>
  <PresentationFormat>Произвольный</PresentationFormat>
  <Lines>0</Lines>
  <Paragraphs>513</Paragraphs>
  <Slides>119</Slides>
  <Notes>118</Notes>
  <HiddenSlides>0</HiddenSlides>
  <MMClips>0</MMClips>
  <ScaleCrop>false</ScaleCrop>
  <HeadingPairs>
    <vt:vector size="4" baseType="variant">
      <vt:variant>
        <vt:lpstr>Тема</vt:lpstr>
      </vt:variant>
      <vt:variant>
        <vt:i4>14</vt:i4>
      </vt:variant>
      <vt:variant>
        <vt:lpstr>Заголовки слайдов</vt:lpstr>
      </vt:variant>
      <vt:variant>
        <vt:i4>119</vt:i4>
      </vt:variant>
    </vt:vector>
  </HeadingPairs>
  <TitlesOfParts>
    <vt:vector size="133"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Irina Kasap</dc:creator>
  <cp:lastModifiedBy>vkatsal</cp:lastModifiedBy>
  <cp:revision>71</cp:revision>
  <dcterms:modified xsi:type="dcterms:W3CDTF">2012-08-14T12:31:51Z</dcterms:modified>
</cp:coreProperties>
</file>